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9144000" cy="5143500" type="screen16x9"/>
  <p:notesSz cx="6858000" cy="9144000"/>
  <p:embeddedFontLst>
    <p:embeddedFont>
      <p:font typeface="Georgia" panose="02040502050405020303" pitchFamily="18" charset="0"/>
      <p:regular r:id="rId43"/>
      <p:bold r:id="rId44"/>
      <p:italic r:id="rId45"/>
      <p:boldItalic r:id="rId46"/>
    </p:embeddedFont>
    <p:embeddedFont>
      <p:font typeface="Source Code Pro" panose="020B0509030403020204" pitchFamily="49" charset="0"/>
      <p:regular r:id="rId47"/>
      <p:bold r:id="rId48"/>
    </p:embeddedFont>
    <p:embeddedFont>
      <p:font typeface="Pathway Gothic One" panose="020B0604020202020204" charset="0"/>
      <p:regular r:id="rId49"/>
    </p:embeddedFont>
    <p:embeddedFont>
      <p:font typeface="Oswald" panose="020B0604020202020204" charset="0"/>
      <p:regular r:id="rId50"/>
      <p:bold r:id="rId51"/>
    </p:embeddedFont>
    <p:embeddedFont>
      <p:font typeface="Amatic SC" panose="020B0604020202020204" charset="0"/>
      <p:regular r:id="rId52"/>
      <p:bold r:id="rId53"/>
    </p:embeddedFont>
    <p:embeddedFont>
      <p:font typeface="Comic Sans MS" panose="030F0702030302020204" pitchFamily="66" charset="0"/>
      <p:regular r:id="rId54"/>
      <p:bold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1A1CE88-1F5A-4BC3-B2AB-41892E09DD0F}">
  <a:tblStyle styleId="{B1A1CE88-1F5A-4BC3-B2AB-41892E09DD0F}"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0" d="100"/>
          <a:sy n="150" d="100"/>
        </p:scale>
        <p:origin x="47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2" name="Shape 2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8" name="Shape 2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4" name="Shape 2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6" name="Shape 2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3" name="Shape 2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8" name="Shape 2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5" name="Shape 2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0" name="Shape 2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7" name="Shape 2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4" name="Shape 3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9" name="Shape 3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5" name="Shape 3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2" name="Shape 3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8" name="Shape 3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0"/>
            <a:ext cx="9144000" cy="34290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1" name="Shape 11"/>
          <p:cNvSpPr txBox="1">
            <a:spLocks noGrp="1"/>
          </p:cNvSpPr>
          <p:nvPr>
            <p:ph type="ctrTitle"/>
          </p:nvPr>
        </p:nvSpPr>
        <p:spPr>
          <a:xfrm>
            <a:off x="311700" y="392150"/>
            <a:ext cx="8520600" cy="2690400"/>
          </a:xfrm>
          <a:prstGeom prst="rect">
            <a:avLst/>
          </a:prstGeom>
        </p:spPr>
        <p:txBody>
          <a:bodyPr lIns="91425" tIns="91425" rIns="91425" bIns="91425" anchor="ctr" anchorCtr="0"/>
          <a:lstStyle>
            <a:lvl1pPr lvl="0" algn="ctr">
              <a:spcBef>
                <a:spcPts val="0"/>
              </a:spcBef>
              <a:buSzPct val="100000"/>
              <a:defRPr sz="8000"/>
            </a:lvl1pPr>
            <a:lvl2pPr lvl="1" algn="ctr">
              <a:spcBef>
                <a:spcPts val="0"/>
              </a:spcBef>
              <a:buSzPct val="100000"/>
              <a:defRPr sz="8000"/>
            </a:lvl2pPr>
            <a:lvl3pPr lvl="2" algn="ctr">
              <a:spcBef>
                <a:spcPts val="0"/>
              </a:spcBef>
              <a:buSzPct val="100000"/>
              <a:defRPr sz="8000"/>
            </a:lvl3pPr>
            <a:lvl4pPr lvl="3" algn="ctr">
              <a:spcBef>
                <a:spcPts val="0"/>
              </a:spcBef>
              <a:buSzPct val="100000"/>
              <a:defRPr sz="8000"/>
            </a:lvl4pPr>
            <a:lvl5pPr lvl="4" algn="ctr">
              <a:spcBef>
                <a:spcPts val="0"/>
              </a:spcBef>
              <a:buSzPct val="100000"/>
              <a:defRPr sz="8000"/>
            </a:lvl5pPr>
            <a:lvl6pPr lvl="5" algn="ctr">
              <a:spcBef>
                <a:spcPts val="0"/>
              </a:spcBef>
              <a:buSzPct val="100000"/>
              <a:defRPr sz="8000"/>
            </a:lvl6pPr>
            <a:lvl7pPr lvl="6" algn="ctr">
              <a:spcBef>
                <a:spcPts val="0"/>
              </a:spcBef>
              <a:buSzPct val="100000"/>
              <a:defRPr sz="8000"/>
            </a:lvl7pPr>
            <a:lvl8pPr lvl="7" algn="ctr">
              <a:spcBef>
                <a:spcPts val="0"/>
              </a:spcBef>
              <a:buSzPct val="100000"/>
              <a:defRPr sz="8000"/>
            </a:lvl8pPr>
            <a:lvl9pPr lvl="8" algn="ctr">
              <a:spcBef>
                <a:spcPts val="0"/>
              </a:spcBef>
              <a:buSzPct val="100000"/>
              <a:defRPr sz="8000"/>
            </a:lvl9pPr>
          </a:lstStyle>
          <a:p>
            <a:endParaRPr/>
          </a:p>
        </p:txBody>
      </p:sp>
      <p:sp>
        <p:nvSpPr>
          <p:cNvPr id="12" name="Shape 12"/>
          <p:cNvSpPr txBox="1">
            <a:spLocks noGrp="1"/>
          </p:cNvSpPr>
          <p:nvPr>
            <p:ph type="subTitle" idx="1"/>
          </p:nvPr>
        </p:nvSpPr>
        <p:spPr>
          <a:xfrm>
            <a:off x="311700" y="3890400"/>
            <a:ext cx="8520600" cy="706200"/>
          </a:xfrm>
          <a:prstGeom prst="rect">
            <a:avLst/>
          </a:prstGeom>
        </p:spPr>
        <p:txBody>
          <a:bodyPr lIns="91425" tIns="91425" rIns="91425" bIns="91425" anchor="ctr" anchorCtr="0"/>
          <a:lstStyle>
            <a:lvl1pPr lvl="0" algn="ctr">
              <a:lnSpc>
                <a:spcPct val="100000"/>
              </a:lnSpc>
              <a:spcBef>
                <a:spcPts val="0"/>
              </a:spcBef>
              <a:spcAft>
                <a:spcPts val="0"/>
              </a:spcAft>
              <a:buClr>
                <a:schemeClr val="accent1"/>
              </a:buClr>
              <a:buSzPct val="100000"/>
              <a:buNone/>
              <a:defRPr sz="2100" b="1">
                <a:solidFill>
                  <a:schemeClr val="accent1"/>
                </a:solidFill>
              </a:defRPr>
            </a:lvl1pPr>
            <a:lvl2pPr lvl="1" algn="ctr">
              <a:lnSpc>
                <a:spcPct val="100000"/>
              </a:lnSpc>
              <a:spcBef>
                <a:spcPts val="0"/>
              </a:spcBef>
              <a:spcAft>
                <a:spcPts val="0"/>
              </a:spcAft>
              <a:buClr>
                <a:schemeClr val="accent1"/>
              </a:buClr>
              <a:buSzPct val="100000"/>
              <a:buNone/>
              <a:defRPr sz="2100" b="1">
                <a:solidFill>
                  <a:schemeClr val="accent1"/>
                </a:solidFill>
              </a:defRPr>
            </a:lvl2pPr>
            <a:lvl3pPr lvl="2" algn="ctr">
              <a:lnSpc>
                <a:spcPct val="100000"/>
              </a:lnSpc>
              <a:spcBef>
                <a:spcPts val="0"/>
              </a:spcBef>
              <a:spcAft>
                <a:spcPts val="0"/>
              </a:spcAft>
              <a:buClr>
                <a:schemeClr val="accent1"/>
              </a:buClr>
              <a:buSzPct val="100000"/>
              <a:buNone/>
              <a:defRPr sz="2100" b="1">
                <a:solidFill>
                  <a:schemeClr val="accent1"/>
                </a:solidFill>
              </a:defRPr>
            </a:lvl3pPr>
            <a:lvl4pPr lvl="3" algn="ctr">
              <a:lnSpc>
                <a:spcPct val="100000"/>
              </a:lnSpc>
              <a:spcBef>
                <a:spcPts val="0"/>
              </a:spcBef>
              <a:spcAft>
                <a:spcPts val="0"/>
              </a:spcAft>
              <a:buClr>
                <a:schemeClr val="accent1"/>
              </a:buClr>
              <a:buSzPct val="100000"/>
              <a:buNone/>
              <a:defRPr sz="2100" b="1">
                <a:solidFill>
                  <a:schemeClr val="accent1"/>
                </a:solidFill>
              </a:defRPr>
            </a:lvl4pPr>
            <a:lvl5pPr lvl="4" algn="ctr">
              <a:lnSpc>
                <a:spcPct val="100000"/>
              </a:lnSpc>
              <a:spcBef>
                <a:spcPts val="0"/>
              </a:spcBef>
              <a:spcAft>
                <a:spcPts val="0"/>
              </a:spcAft>
              <a:buClr>
                <a:schemeClr val="accent1"/>
              </a:buClr>
              <a:buSzPct val="100000"/>
              <a:buNone/>
              <a:defRPr sz="2100" b="1">
                <a:solidFill>
                  <a:schemeClr val="accent1"/>
                </a:solidFill>
              </a:defRPr>
            </a:lvl5pPr>
            <a:lvl6pPr lvl="5" algn="ctr">
              <a:lnSpc>
                <a:spcPct val="100000"/>
              </a:lnSpc>
              <a:spcBef>
                <a:spcPts val="0"/>
              </a:spcBef>
              <a:spcAft>
                <a:spcPts val="0"/>
              </a:spcAft>
              <a:buClr>
                <a:schemeClr val="accent1"/>
              </a:buClr>
              <a:buSzPct val="100000"/>
              <a:buNone/>
              <a:defRPr sz="2100" b="1">
                <a:solidFill>
                  <a:schemeClr val="accent1"/>
                </a:solidFill>
              </a:defRPr>
            </a:lvl6pPr>
            <a:lvl7pPr lvl="6" algn="ctr">
              <a:lnSpc>
                <a:spcPct val="100000"/>
              </a:lnSpc>
              <a:spcBef>
                <a:spcPts val="0"/>
              </a:spcBef>
              <a:spcAft>
                <a:spcPts val="0"/>
              </a:spcAft>
              <a:buClr>
                <a:schemeClr val="accent1"/>
              </a:buClr>
              <a:buSzPct val="100000"/>
              <a:buNone/>
              <a:defRPr sz="2100" b="1">
                <a:solidFill>
                  <a:schemeClr val="accent1"/>
                </a:solidFill>
              </a:defRPr>
            </a:lvl7pPr>
            <a:lvl8pPr lvl="7" algn="ctr">
              <a:lnSpc>
                <a:spcPct val="100000"/>
              </a:lnSpc>
              <a:spcBef>
                <a:spcPts val="0"/>
              </a:spcBef>
              <a:spcAft>
                <a:spcPts val="0"/>
              </a:spcAft>
              <a:buClr>
                <a:schemeClr val="accent1"/>
              </a:buClr>
              <a:buSzPct val="100000"/>
              <a:buNone/>
              <a:defRPr sz="2100" b="1">
                <a:solidFill>
                  <a:schemeClr val="accent1"/>
                </a:solidFill>
              </a:defRPr>
            </a:lvl8pPr>
            <a:lvl9pPr lvl="8" algn="ctr">
              <a:lnSpc>
                <a:spcPct val="100000"/>
              </a:lnSpc>
              <a:spcBef>
                <a:spcPts val="0"/>
              </a:spcBef>
              <a:spcAft>
                <a:spcPts val="0"/>
              </a:spcAft>
              <a:buClr>
                <a:schemeClr val="accent1"/>
              </a:buClr>
              <a:buSzPct val="100000"/>
              <a:buNone/>
              <a:defRPr sz="2100" b="1">
                <a:solidFill>
                  <a:schemeClr val="accent1"/>
                </a:solidFill>
              </a:defRPr>
            </a:lvl9pPr>
          </a:lstStyle>
          <a:p>
            <a:endParaRPr/>
          </a:p>
        </p:txBody>
      </p:sp>
      <p:sp>
        <p:nvSpPr>
          <p:cNvPr id="13" name="Shape 1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1240275"/>
            <a:ext cx="8520600" cy="1981800"/>
          </a:xfrm>
          <a:prstGeom prst="rect">
            <a:avLst/>
          </a:prstGeom>
        </p:spPr>
        <p:txBody>
          <a:bodyPr lIns="91425" tIns="91425" rIns="91425" bIns="91425" anchor="b" anchorCtr="0"/>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a:endParaRPr/>
          </a:p>
        </p:txBody>
      </p:sp>
      <p:sp>
        <p:nvSpPr>
          <p:cNvPr id="48" name="Shape 48"/>
          <p:cNvSpPr txBox="1">
            <a:spLocks noGrp="1"/>
          </p:cNvSpPr>
          <p:nvPr>
            <p:ph type="body" idx="1"/>
          </p:nvPr>
        </p:nvSpPr>
        <p:spPr>
          <a:xfrm>
            <a:off x="311700" y="3304625"/>
            <a:ext cx="8520600" cy="1300800"/>
          </a:xfrm>
          <a:prstGeom prst="rect">
            <a:avLst/>
          </a:prstGeom>
        </p:spPr>
        <p:txBody>
          <a:bodyPr lIns="91425" tIns="91425" rIns="91425" bIns="91425" anchor="t" anchorCtr="0"/>
          <a:lstStyle>
            <a:lvl1pPr lvl="0" algn="ctr">
              <a:spcBef>
                <a:spcPts val="0"/>
              </a:spcBef>
              <a:buClr>
                <a:schemeClr val="accent1"/>
              </a:buClr>
              <a:defRPr>
                <a:solidFill>
                  <a:schemeClr val="accent1"/>
                </a:solidFill>
              </a:defRPr>
            </a:lvl1pPr>
            <a:lvl2pPr lvl="1" algn="ctr">
              <a:spcBef>
                <a:spcPts val="0"/>
              </a:spcBef>
              <a:buClr>
                <a:schemeClr val="accent1"/>
              </a:buClr>
              <a:defRPr>
                <a:solidFill>
                  <a:schemeClr val="accent1"/>
                </a:solidFill>
              </a:defRPr>
            </a:lvl2pPr>
            <a:lvl3pPr lvl="2" algn="ctr">
              <a:spcBef>
                <a:spcPts val="0"/>
              </a:spcBef>
              <a:buClr>
                <a:schemeClr val="accent1"/>
              </a:buClr>
              <a:defRPr>
                <a:solidFill>
                  <a:schemeClr val="accent1"/>
                </a:solidFill>
              </a:defRPr>
            </a:lvl3pPr>
            <a:lvl4pPr lvl="3" algn="ctr">
              <a:spcBef>
                <a:spcPts val="0"/>
              </a:spcBef>
              <a:buClr>
                <a:schemeClr val="accent1"/>
              </a:buClr>
              <a:defRPr>
                <a:solidFill>
                  <a:schemeClr val="accent1"/>
                </a:solidFill>
              </a:defRPr>
            </a:lvl4pPr>
            <a:lvl5pPr lvl="4" algn="ctr">
              <a:spcBef>
                <a:spcPts val="0"/>
              </a:spcBef>
              <a:buClr>
                <a:schemeClr val="accent1"/>
              </a:buClr>
              <a:defRPr>
                <a:solidFill>
                  <a:schemeClr val="accent1"/>
                </a:solidFill>
              </a:defRPr>
            </a:lvl5pPr>
            <a:lvl6pPr lvl="5" algn="ctr">
              <a:spcBef>
                <a:spcPts val="0"/>
              </a:spcBef>
              <a:buClr>
                <a:schemeClr val="accent1"/>
              </a:buClr>
              <a:defRPr>
                <a:solidFill>
                  <a:schemeClr val="accent1"/>
                </a:solidFill>
              </a:defRPr>
            </a:lvl6pPr>
            <a:lvl7pPr lvl="6" algn="ctr">
              <a:spcBef>
                <a:spcPts val="0"/>
              </a:spcBef>
              <a:buClr>
                <a:schemeClr val="accent1"/>
              </a:buClr>
              <a:defRPr>
                <a:solidFill>
                  <a:schemeClr val="accent1"/>
                </a:solidFill>
              </a:defRPr>
            </a:lvl7pPr>
            <a:lvl8pPr lvl="7" algn="ctr">
              <a:spcBef>
                <a:spcPts val="0"/>
              </a:spcBef>
              <a:buClr>
                <a:schemeClr val="accent1"/>
              </a:buClr>
              <a:defRPr>
                <a:solidFill>
                  <a:schemeClr val="accent1"/>
                </a:solidFill>
              </a:defRPr>
            </a:lvl8pPr>
            <a:lvl9pPr lvl="8" algn="ctr">
              <a:spcBef>
                <a:spcPts val="0"/>
              </a:spcBef>
              <a:buClr>
                <a:schemeClr val="accent1"/>
              </a:buClr>
              <a:defRPr>
                <a:solidFill>
                  <a:schemeClr val="accent1"/>
                </a:solidFill>
              </a:defRPr>
            </a:lvl9pPr>
          </a:lstStyle>
          <a:p>
            <a:endParaRPr/>
          </a:p>
        </p:txBody>
      </p:sp>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2802750" y="802500"/>
            <a:ext cx="3538500" cy="3538500"/>
          </a:xfrm>
          <a:prstGeom prst="rect">
            <a:avLst/>
          </a:prstGeom>
          <a:solidFill>
            <a:srgbClr val="FFFFFF"/>
          </a:solidFill>
        </p:spPr>
        <p:txBody>
          <a:bodyPr lIns="91425" tIns="91425" rIns="91425" bIns="91425" anchor="ctr"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6" name="Shape 1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292850"/>
            <a:ext cx="8520600" cy="801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311700" y="1228675"/>
            <a:ext cx="8520600" cy="3340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11700" y="292850"/>
            <a:ext cx="8520600" cy="801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11700" y="1228675"/>
            <a:ext cx="3999900" cy="3340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body" idx="2"/>
          </p:nvPr>
        </p:nvSpPr>
        <p:spPr>
          <a:xfrm>
            <a:off x="4832400" y="1228675"/>
            <a:ext cx="3999900" cy="3340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5" name="Shape 2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04800" y="309350"/>
            <a:ext cx="8537700" cy="748200"/>
          </a:xfrm>
          <a:prstGeom prst="rect">
            <a:avLst/>
          </a:prstGeom>
        </p:spPr>
        <p:txBody>
          <a:bodyPr lIns="91425" tIns="91425" rIns="91425" bIns="91425" anchor="t" anchorCtr="0"/>
          <a:lstStyle>
            <a:lvl1pPr lvl="0">
              <a:spcBef>
                <a:spcPts val="0"/>
              </a:spcBef>
              <a:buSzPct val="100000"/>
              <a:defRPr sz="4000"/>
            </a:lvl1pPr>
            <a:lvl2pPr lvl="1">
              <a:spcBef>
                <a:spcPts val="0"/>
              </a:spcBef>
              <a:buSzPct val="100000"/>
              <a:defRPr sz="4000"/>
            </a:lvl2pPr>
            <a:lvl3pPr lvl="2">
              <a:spcBef>
                <a:spcPts val="0"/>
              </a:spcBef>
              <a:buSzPct val="100000"/>
              <a:defRPr sz="4000"/>
            </a:lvl3pPr>
            <a:lvl4pPr lvl="3">
              <a:spcBef>
                <a:spcPts val="0"/>
              </a:spcBef>
              <a:buSzPct val="100000"/>
              <a:defRPr sz="4000"/>
            </a:lvl4pPr>
            <a:lvl5pPr lvl="4">
              <a:spcBef>
                <a:spcPts val="0"/>
              </a:spcBef>
              <a:buSzPct val="100000"/>
              <a:defRPr sz="4000"/>
            </a:lvl5pPr>
            <a:lvl6pPr lvl="5">
              <a:spcBef>
                <a:spcPts val="0"/>
              </a:spcBef>
              <a:buSzPct val="100000"/>
              <a:defRPr sz="4000"/>
            </a:lvl6pPr>
            <a:lvl7pPr lvl="6">
              <a:spcBef>
                <a:spcPts val="0"/>
              </a:spcBef>
              <a:buSzPct val="100000"/>
              <a:defRPr sz="4000"/>
            </a:lvl7pPr>
            <a:lvl8pPr lvl="7">
              <a:spcBef>
                <a:spcPts val="0"/>
              </a:spcBef>
              <a:buSzPct val="100000"/>
              <a:defRPr sz="4000"/>
            </a:lvl8pPr>
            <a:lvl9pPr lvl="8">
              <a:spcBef>
                <a:spcPts val="0"/>
              </a:spcBef>
              <a:buSzPct val="100000"/>
              <a:defRPr sz="4000"/>
            </a:lvl9pPr>
          </a:lstStyle>
          <a:p>
            <a:endParaRPr/>
          </a:p>
        </p:txBody>
      </p:sp>
      <p:sp>
        <p:nvSpPr>
          <p:cNvPr id="28" name="Shape 2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31" name="Shape 31"/>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2" name="Shape 3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defRPr sz="6000">
                <a:solidFill>
                  <a:schemeClr val="lt1"/>
                </a:solidFill>
              </a:defRPr>
            </a:lvl1pPr>
            <a:lvl2pPr lvl="1">
              <a:spcBef>
                <a:spcPts val="0"/>
              </a:spcBef>
              <a:buClr>
                <a:schemeClr val="lt1"/>
              </a:buClr>
              <a:buSzPct val="100000"/>
              <a:defRPr sz="6000">
                <a:solidFill>
                  <a:schemeClr val="lt1"/>
                </a:solidFill>
              </a:defRPr>
            </a:lvl2pPr>
            <a:lvl3pPr lvl="2">
              <a:spcBef>
                <a:spcPts val="0"/>
              </a:spcBef>
              <a:buClr>
                <a:schemeClr val="lt1"/>
              </a:buClr>
              <a:buSzPct val="100000"/>
              <a:defRPr sz="6000">
                <a:solidFill>
                  <a:schemeClr val="lt1"/>
                </a:solidFill>
              </a:defRPr>
            </a:lvl3pPr>
            <a:lvl4pPr lvl="3">
              <a:spcBef>
                <a:spcPts val="0"/>
              </a:spcBef>
              <a:buClr>
                <a:schemeClr val="lt1"/>
              </a:buClr>
              <a:buSzPct val="100000"/>
              <a:defRPr sz="6000">
                <a:solidFill>
                  <a:schemeClr val="lt1"/>
                </a:solidFill>
              </a:defRPr>
            </a:lvl4pPr>
            <a:lvl5pPr lvl="4">
              <a:spcBef>
                <a:spcPts val="0"/>
              </a:spcBef>
              <a:buClr>
                <a:schemeClr val="lt1"/>
              </a:buClr>
              <a:buSzPct val="100000"/>
              <a:defRPr sz="6000">
                <a:solidFill>
                  <a:schemeClr val="lt1"/>
                </a:solidFill>
              </a:defRPr>
            </a:lvl5pPr>
            <a:lvl6pPr lvl="5">
              <a:spcBef>
                <a:spcPts val="0"/>
              </a:spcBef>
              <a:buClr>
                <a:schemeClr val="lt1"/>
              </a:buClr>
              <a:buSzPct val="100000"/>
              <a:defRPr sz="6000">
                <a:solidFill>
                  <a:schemeClr val="lt1"/>
                </a:solidFill>
              </a:defRPr>
            </a:lvl6pPr>
            <a:lvl7pPr lvl="6">
              <a:spcBef>
                <a:spcPts val="0"/>
              </a:spcBef>
              <a:buClr>
                <a:schemeClr val="lt1"/>
              </a:buClr>
              <a:buSzPct val="100000"/>
              <a:defRPr sz="6000">
                <a:solidFill>
                  <a:schemeClr val="lt1"/>
                </a:solidFill>
              </a:defRPr>
            </a:lvl7pPr>
            <a:lvl8pPr lvl="7">
              <a:spcBef>
                <a:spcPts val="0"/>
              </a:spcBef>
              <a:buClr>
                <a:schemeClr val="lt1"/>
              </a:buClr>
              <a:buSzPct val="100000"/>
              <a:defRPr sz="6000">
                <a:solidFill>
                  <a:schemeClr val="lt1"/>
                </a:solidFill>
              </a:defRPr>
            </a:lvl8pPr>
            <a:lvl9pPr lvl="8">
              <a:spcBef>
                <a:spcPts val="0"/>
              </a:spcBef>
              <a:buClr>
                <a:schemeClr val="lt1"/>
              </a:buClr>
              <a:buSzPct val="100000"/>
              <a:defRPr sz="6000">
                <a:solidFill>
                  <a:schemeClr val="lt1"/>
                </a:solidFill>
              </a:defRPr>
            </a:lvl9pPr>
          </a:lstStyle>
          <a:p>
            <a:endParaRPr/>
          </a:p>
        </p:txBody>
      </p:sp>
      <p:sp>
        <p:nvSpPr>
          <p:cNvPr id="35" name="Shape 3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6"/>
        <p:cNvGrpSpPr/>
        <p:nvPr/>
      </p:nvGrpSpPr>
      <p:grpSpPr>
        <a:xfrm>
          <a:off x="0" y="0"/>
          <a:ext cx="0" cy="0"/>
          <a:chOff x="0" y="0"/>
          <a:chExt cx="0" cy="0"/>
        </a:xfrm>
      </p:grpSpPr>
      <p:sp>
        <p:nvSpPr>
          <p:cNvPr id="37" name="Shape 37"/>
          <p:cNvSpPr/>
          <p:nvPr/>
        </p:nvSpPr>
        <p:spPr>
          <a:xfrm>
            <a:off x="4572000" y="-2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38" name="Shape 38"/>
          <p:cNvCxnSpPr/>
          <p:nvPr/>
        </p:nvCxnSpPr>
        <p:spPr>
          <a:xfrm>
            <a:off x="5029675" y="4495500"/>
            <a:ext cx="468300" cy="0"/>
          </a:xfrm>
          <a:prstGeom prst="straightConnector1">
            <a:avLst/>
          </a:prstGeom>
          <a:noFill/>
          <a:ln w="28575" cap="flat" cmpd="sng">
            <a:solidFill>
              <a:schemeClr val="lt1"/>
            </a:solidFill>
            <a:prstDash val="solid"/>
            <a:round/>
            <a:headEnd type="none" w="med" len="med"/>
            <a:tailEnd type="none" w="med" len="med"/>
          </a:ln>
        </p:spPr>
      </p:cxnSp>
      <p:sp>
        <p:nvSpPr>
          <p:cNvPr id="39" name="Shape 39"/>
          <p:cNvSpPr txBox="1">
            <a:spLocks noGrp="1"/>
          </p:cNvSpPr>
          <p:nvPr>
            <p:ph type="title"/>
          </p:nvPr>
        </p:nvSpPr>
        <p:spPr>
          <a:xfrm>
            <a:off x="265500" y="1081400"/>
            <a:ext cx="4045200" cy="1710300"/>
          </a:xfrm>
          <a:prstGeom prst="rect">
            <a:avLst/>
          </a:prstGeom>
        </p:spPr>
        <p:txBody>
          <a:bodyPr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40" name="Shape 40"/>
          <p:cNvSpPr txBox="1">
            <a:spLocks noGrp="1"/>
          </p:cNvSpPr>
          <p:nvPr>
            <p:ph type="subTitle" idx="1"/>
          </p:nvPr>
        </p:nvSpPr>
        <p:spPr>
          <a:xfrm>
            <a:off x="265500" y="2845222"/>
            <a:ext cx="4045200" cy="1345500"/>
          </a:xfrm>
          <a:prstGeom prst="rect">
            <a:avLst/>
          </a:prstGeom>
        </p:spPr>
        <p:txBody>
          <a:bodyPr lIns="91425" tIns="91425" rIns="91425" bIns="91425" anchor="t" anchorCtr="0"/>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a:endParaRPr/>
          </a:p>
        </p:txBody>
      </p:sp>
      <p:sp>
        <p:nvSpPr>
          <p:cNvPr id="41" name="Shape 41"/>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a:endParaRPr/>
          </a:p>
        </p:txBody>
      </p:sp>
      <p:sp>
        <p:nvSpPr>
          <p:cNvPr id="42" name="Shape 4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319500" y="4230575"/>
            <a:ext cx="5998800" cy="598800"/>
          </a:xfrm>
          <a:prstGeom prst="rect">
            <a:avLst/>
          </a:prstGeom>
        </p:spPr>
        <p:txBody>
          <a:bodyPr lIns="91425" tIns="91425" rIns="91425" bIns="91425" anchor="ctr" anchorCtr="0"/>
          <a:lstStyle>
            <a:lvl1pPr lvl="0">
              <a:lnSpc>
                <a:spcPct val="100000"/>
              </a:lnSpc>
              <a:spcBef>
                <a:spcPts val="0"/>
              </a:spcBef>
              <a:spcAft>
                <a:spcPts val="0"/>
              </a:spcAft>
              <a:buClr>
                <a:schemeClr val="accent1"/>
              </a:buClr>
              <a:buSzPct val="100000"/>
              <a:buFont typeface="Amatic SC"/>
              <a:buNone/>
              <a:defRPr sz="2400" b="1">
                <a:solidFill>
                  <a:schemeClr val="accent1"/>
                </a:solidFill>
                <a:latin typeface="Amatic SC"/>
                <a:ea typeface="Amatic SC"/>
                <a:cs typeface="Amatic SC"/>
                <a:sym typeface="Amatic SC"/>
              </a:defRPr>
            </a:lvl1pPr>
          </a:lstStyle>
          <a:p>
            <a:endParaRPr/>
          </a:p>
        </p:txBody>
      </p:sp>
      <p:sp>
        <p:nvSpPr>
          <p:cNvPr id="45" name="Shape 4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292850"/>
            <a:ext cx="8520600" cy="801000"/>
          </a:xfrm>
          <a:prstGeom prst="rect">
            <a:avLst/>
          </a:prstGeom>
          <a:noFill/>
          <a:ln>
            <a:noFill/>
          </a:ln>
        </p:spPr>
        <p:txBody>
          <a:bodyPr lIns="91425" tIns="91425" rIns="91425" bIns="91425" anchor="t" anchorCtr="0"/>
          <a:lstStyle>
            <a:lvl1pPr lvl="0">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1pPr>
            <a:lvl2pPr lvl="1">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2pPr>
            <a:lvl3pPr lvl="2">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3pPr>
            <a:lvl4pPr lvl="3">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4pPr>
            <a:lvl5pPr lvl="4">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5pPr>
            <a:lvl6pPr lvl="5">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6pPr>
            <a:lvl7pPr lvl="6">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7pPr>
            <a:lvl8pPr lvl="7">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8pPr>
            <a:lvl9pPr lvl="8">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9pPr>
          </a:lstStyle>
          <a:p>
            <a:endParaRPr/>
          </a:p>
        </p:txBody>
      </p:sp>
      <p:sp>
        <p:nvSpPr>
          <p:cNvPr id="7" name="Shape 7"/>
          <p:cNvSpPr txBox="1">
            <a:spLocks noGrp="1"/>
          </p:cNvSpPr>
          <p:nvPr>
            <p:ph type="body" idx="1"/>
          </p:nvPr>
        </p:nvSpPr>
        <p:spPr>
          <a:xfrm>
            <a:off x="311700" y="1228675"/>
            <a:ext cx="8520600" cy="3340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hyperlink" Target="http://youtube.com/v/5qpCOs75TZQ" TargetMode="External"/><Relationship Id="rId7" Type="http://schemas.openxmlformats.org/officeDocument/2006/relationships/hyperlink" Target="http://youtube.com/v/5Pqjr_IK_7I"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4.jpg"/><Relationship Id="rId5" Type="http://schemas.openxmlformats.org/officeDocument/2006/relationships/hyperlink" Target="http://youtube.com/v/UsISd1AMNYU" TargetMode="External"/><Relationship Id="rId10" Type="http://schemas.openxmlformats.org/officeDocument/2006/relationships/image" Target="../media/image26.jpg"/><Relationship Id="rId4" Type="http://schemas.openxmlformats.org/officeDocument/2006/relationships/image" Target="../media/image23.jpg"/><Relationship Id="rId9" Type="http://schemas.openxmlformats.org/officeDocument/2006/relationships/hyperlink" Target="http://youtube.com/v/SorD5UIzZp0"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Tnj1RsPOth8"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3.jpg"/><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8" Type="http://schemas.openxmlformats.org/officeDocument/2006/relationships/hyperlink" Target="https://www.teachingchannel.org/videos/build-language-skills-through-the-arts-getty" TargetMode="External"/><Relationship Id="rId3" Type="http://schemas.openxmlformats.org/officeDocument/2006/relationships/image" Target="../media/image28.gif"/><Relationship Id="rId7" Type="http://schemas.openxmlformats.org/officeDocument/2006/relationships/hyperlink" Target="http://www.literacyconnections.com/orallanguage-php/" TargetMode="External"/><Relationship Id="rId12" Type="http://schemas.openxmlformats.org/officeDocument/2006/relationships/hyperlink" Target="https://www.amazon.com/s/ref=rdr_kindle_ext_aut?_encoding=UTF8&amp;index=books&amp;field-author=Debra%20Hoge&amp;search-alias=digital-text" TargetMode="External"/><Relationship Id="rId2" Type="http://schemas.openxmlformats.org/officeDocument/2006/relationships/notesSlide" Target="../notesSlides/notesSlide39.xml"/><Relationship Id="rId1" Type="http://schemas.openxmlformats.org/officeDocument/2006/relationships/slideLayout" Target="../slideLayouts/slideLayout11.xml"/><Relationship Id="rId6" Type="http://schemas.openxmlformats.org/officeDocument/2006/relationships/hyperlink" Target="http://www.sedl.org/cgi-bin/mysql/framework1.cgi?element=syntax&amp;andor=and&amp;source=&amp;sortby=element" TargetMode="External"/><Relationship Id="rId11" Type="http://schemas.openxmlformats.org/officeDocument/2006/relationships/hyperlink" Target="https://www.amazon.com/s/ref=rdr_kindle_ext_aut?_encoding=UTF8&amp;index=books&amp;field-author=Robert%20Rockwell&amp;search-alias=digital-text" TargetMode="External"/><Relationship Id="rId5" Type="http://schemas.openxmlformats.org/officeDocument/2006/relationships/hyperlink" Target="http://www.readingrockets.org/article/phonemic-activities-preschool-or-elementary-classroom" TargetMode="External"/><Relationship Id="rId10" Type="http://schemas.openxmlformats.org/officeDocument/2006/relationships/hyperlink" Target="https://www.amazon.com/dp/B00KUXKYF8/ref=rdr_kindle_ext_tmb" TargetMode="External"/><Relationship Id="rId4" Type="http://schemas.openxmlformats.org/officeDocument/2006/relationships/hyperlink" Target="http://www.education.com/reference/article/strategies-language-learning/" TargetMode="External"/><Relationship Id="rId9" Type="http://schemas.openxmlformats.org/officeDocument/2006/relationships/hyperlink" Target="https://www.teachingchannel.org/videos/middle-school-vocabulary-developmen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hyperlink" Target="http://www.amazon.com/Once-There-Was-Bull-frog/dp/1423620801?ie=UTF8&amp;tag=teachthatstic-20&amp;link_code=btl&amp;camp=213689&amp;creative=392969" TargetMode="External"/><Relationship Id="rId3" Type="http://schemas.openxmlformats.org/officeDocument/2006/relationships/image" Target="../media/image29.gif"/><Relationship Id="rId7" Type="http://schemas.openxmlformats.org/officeDocument/2006/relationships/hyperlink" Target="http://www.amazon.com/Around-House-Fox-Chased-Mouse/dp/1423620755?ie=UTF8&amp;tag=teachthatstic-20&amp;link_code=btl&amp;camp=213689&amp;creative=392969" TargetMode="External"/><Relationship Id="rId12"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11.xml"/><Relationship Id="rId6" Type="http://schemas.openxmlformats.org/officeDocument/2006/relationships/hyperlink" Target="http://www.amazon.com/Bullfrog-Pops-Adventures-Verbs-Objects/dp/1423620798?ie=UTF8&amp;tag=teachthatstic-20&amp;link_code=btl&amp;camp=213689&amp;creative=392969" TargetMode="External"/><Relationship Id="rId11" Type="http://schemas.openxmlformats.org/officeDocument/2006/relationships/hyperlink" Target="http://www.amazon.com/Just-000-Rats-Conjunctions-Adventure/dp/1423620763?ie=UTF8&amp;tag=teachthatstic-20&amp;link_code=btl&amp;camp=213689&amp;creative=392969" TargetMode="External"/><Relationship Id="rId5" Type="http://schemas.openxmlformats.org/officeDocument/2006/relationships/hyperlink" Target="http://www.amazon.com/Suddenly-Alligator-Adventures-Rick-Walton/dp/1423620879?ie=UTF8&amp;tag=teachthatstic-20&amp;link_code=btl&amp;camp=213689&amp;creative=392969" TargetMode="External"/><Relationship Id="rId10" Type="http://schemas.openxmlformats.org/officeDocument/2006/relationships/hyperlink" Target="http://www.amazon.com/Why-Banana-Split-Adventures-Idioms/dp/1423620860?ie=UTF8&amp;tag=teachthatstic-20&amp;link_code=btl&amp;camp=213689&amp;creative=392969" TargetMode="External"/><Relationship Id="rId4" Type="http://schemas.openxmlformats.org/officeDocument/2006/relationships/hyperlink" Target="http://www.amazon.com/Herd-Cows-Flock-Sheep-Adventures/dp/1423620909?ie=UTF8&amp;tag=teachthatstic-20&amp;link_code=btl&amp;camp=213689&amp;creative=392969" TargetMode="External"/><Relationship Id="rId9" Type="http://schemas.openxmlformats.org/officeDocument/2006/relationships/hyperlink" Target="http://www.amazon.com/Pig-Pigger-Piggest-Adventures-Comparing/dp/1423620836?ie=UTF8&amp;tag=teachthatstic-20&amp;link_code=btl&amp;camp=213689&amp;creative=392969"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311700" y="392150"/>
            <a:ext cx="8520600" cy="2690400"/>
          </a:xfrm>
          <a:prstGeom prst="rect">
            <a:avLst/>
          </a:prstGeom>
        </p:spPr>
        <p:txBody>
          <a:bodyPr lIns="91425" tIns="91425" rIns="91425" bIns="91425" anchor="ctr" anchorCtr="0">
            <a:noAutofit/>
          </a:bodyPr>
          <a:lstStyle/>
          <a:p>
            <a:pPr lvl="0">
              <a:spcBef>
                <a:spcPts val="0"/>
              </a:spcBef>
              <a:buNone/>
            </a:pPr>
            <a:r>
              <a:rPr lang="en"/>
              <a:t>Oral Language Development</a:t>
            </a:r>
          </a:p>
        </p:txBody>
      </p:sp>
      <p:sp>
        <p:nvSpPr>
          <p:cNvPr id="57" name="Shape 57"/>
          <p:cNvSpPr txBox="1">
            <a:spLocks noGrp="1"/>
          </p:cNvSpPr>
          <p:nvPr>
            <p:ph type="subTitle" idx="1"/>
          </p:nvPr>
        </p:nvSpPr>
        <p:spPr>
          <a:xfrm>
            <a:off x="311700" y="3890400"/>
            <a:ext cx="8520600" cy="706200"/>
          </a:xfrm>
          <a:prstGeom prst="rect">
            <a:avLst/>
          </a:prstGeom>
        </p:spPr>
        <p:txBody>
          <a:bodyPr lIns="91425" tIns="91425" rIns="91425" bIns="91425" anchor="ctr" anchorCtr="0">
            <a:noAutofit/>
          </a:bodyPr>
          <a:lstStyle/>
          <a:p>
            <a:pPr lvl="0">
              <a:spcBef>
                <a:spcPts val="0"/>
              </a:spcBef>
              <a:buNone/>
            </a:pPr>
            <a:r>
              <a:rPr lang="en"/>
              <a:t>Kindergarten - Grade 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lgn="ctr">
              <a:spcBef>
                <a:spcPts val="0"/>
              </a:spcBef>
              <a:buNone/>
            </a:pPr>
            <a:r>
              <a:rPr lang="en"/>
              <a:t>Oral Language</a:t>
            </a:r>
          </a:p>
        </p:txBody>
      </p:sp>
      <p:sp>
        <p:nvSpPr>
          <p:cNvPr id="124" name="Shape 124"/>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lgn="ctr">
              <a:spcBef>
                <a:spcPts val="0"/>
              </a:spcBef>
              <a:buNone/>
            </a:pPr>
            <a:r>
              <a:rPr lang="en">
                <a:solidFill>
                  <a:srgbClr val="333333"/>
                </a:solidFill>
                <a:highlight>
                  <a:srgbClr val="FFFFFF"/>
                </a:highlight>
                <a:latin typeface="Comic Sans MS"/>
                <a:ea typeface="Comic Sans MS"/>
                <a:cs typeface="Comic Sans MS"/>
                <a:sym typeface="Comic Sans MS"/>
              </a:rPr>
              <a:t>Oral language is the system through which we use spoken words to express knowledge, ideas, and feelings. Developing oral language, then, means developing the skills and knowledge that go into listening and speaking—all of which have a strong relationship to reading comprehension and to writing. Oral language is made up of at least five key components (Moats 2010): phonological skills, pragmatics, syntax, morphological skills, and vocabulary (also referred to as </a:t>
            </a:r>
            <a:r>
              <a:rPr lang="en" i="1">
                <a:solidFill>
                  <a:srgbClr val="333333"/>
                </a:solidFill>
                <a:highlight>
                  <a:srgbClr val="FFFFFF"/>
                </a:highlight>
                <a:latin typeface="Comic Sans MS"/>
                <a:ea typeface="Comic Sans MS"/>
                <a:cs typeface="Comic Sans MS"/>
                <a:sym typeface="Comic Sans MS"/>
              </a:rPr>
              <a:t>semantics</a:t>
            </a:r>
            <a:r>
              <a:rPr lang="en">
                <a:solidFill>
                  <a:srgbClr val="333333"/>
                </a:solidFill>
                <a:highlight>
                  <a:srgbClr val="FFFFFF"/>
                </a:highlight>
                <a:latin typeface="Comic Sans MS"/>
                <a:ea typeface="Comic Sans MS"/>
                <a:cs typeface="Comic Sans MS"/>
                <a:sym typeface="Comic Sans MS"/>
              </a:rPr>
              <a:t>). All of these components of oral language are necessary to communicate and learn through conversation and spoken interaction, but there are important distinctions among them that have implications for literacy instruction.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2802750" y="802500"/>
            <a:ext cx="3538500" cy="3538500"/>
          </a:xfrm>
          <a:prstGeom prst="rect">
            <a:avLst/>
          </a:prstGeom>
        </p:spPr>
        <p:txBody>
          <a:bodyPr lIns="91425" tIns="91425" rIns="91425" bIns="91425" anchor="ctr" anchorCtr="0">
            <a:noAutofit/>
          </a:bodyPr>
          <a:lstStyle/>
          <a:p>
            <a:pPr lvl="0">
              <a:spcBef>
                <a:spcPts val="0"/>
              </a:spcBef>
              <a:buNone/>
            </a:pPr>
            <a:endParaRPr/>
          </a:p>
        </p:txBody>
      </p:sp>
      <p:pic>
        <p:nvPicPr>
          <p:cNvPr id="130" name="Shape 130"/>
          <p:cNvPicPr preferRelativeResize="0"/>
          <p:nvPr/>
        </p:nvPicPr>
        <p:blipFill>
          <a:blip r:embed="rId3">
            <a:alphaModFix/>
          </a:blip>
          <a:stretch>
            <a:fillRect/>
          </a:stretch>
        </p:blipFill>
        <p:spPr>
          <a:xfrm>
            <a:off x="1201262" y="302125"/>
            <a:ext cx="6741475" cy="45392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311700" y="292850"/>
            <a:ext cx="8520600" cy="801000"/>
          </a:xfrm>
          <a:prstGeom prst="rect">
            <a:avLst/>
          </a:prstGeom>
          <a:ln w="28575" cap="flat" cmpd="sng">
            <a:solidFill>
              <a:schemeClr val="dk1"/>
            </a:solidFill>
            <a:prstDash val="dot"/>
            <a:round/>
            <a:headEnd type="none" w="med" len="med"/>
            <a:tailEnd type="none" w="med" len="med"/>
          </a:ln>
        </p:spPr>
        <p:txBody>
          <a:bodyPr lIns="91425" tIns="91425" rIns="91425" bIns="91425" anchor="t" anchorCtr="0">
            <a:noAutofit/>
          </a:bodyPr>
          <a:lstStyle/>
          <a:p>
            <a:pPr lvl="0" algn="ctr">
              <a:spcBef>
                <a:spcPts val="0"/>
              </a:spcBef>
              <a:buNone/>
            </a:pPr>
            <a:r>
              <a:rPr lang="en"/>
              <a:t>Phonological Skills</a:t>
            </a:r>
          </a:p>
        </p:txBody>
      </p:sp>
      <p:sp>
        <p:nvSpPr>
          <p:cNvPr id="136" name="Shape 136"/>
          <p:cNvSpPr txBox="1">
            <a:spLocks noGrp="1"/>
          </p:cNvSpPr>
          <p:nvPr>
            <p:ph type="body" idx="1"/>
          </p:nvPr>
        </p:nvSpPr>
        <p:spPr>
          <a:xfrm>
            <a:off x="311700" y="1228675"/>
            <a:ext cx="8520600" cy="1547100"/>
          </a:xfrm>
          <a:prstGeom prst="rect">
            <a:avLst/>
          </a:prstGeom>
        </p:spPr>
        <p:txBody>
          <a:bodyPr lIns="91425" tIns="91425" rIns="91425" bIns="91425" anchor="t" anchorCtr="0">
            <a:noAutofit/>
          </a:bodyPr>
          <a:lstStyle/>
          <a:p>
            <a:pPr lvl="0" algn="ctr">
              <a:spcBef>
                <a:spcPts val="0"/>
              </a:spcBef>
              <a:buNone/>
            </a:pPr>
            <a:r>
              <a:rPr lang="en" sz="2400">
                <a:solidFill>
                  <a:srgbClr val="333333"/>
                </a:solidFill>
                <a:highlight>
                  <a:srgbClr val="FFFFFF"/>
                </a:highlight>
                <a:latin typeface="Arial"/>
                <a:ea typeface="Arial"/>
                <a:cs typeface="Arial"/>
                <a:sym typeface="Arial"/>
              </a:rPr>
              <a:t>A student’s </a:t>
            </a:r>
            <a:r>
              <a:rPr lang="en" sz="2400" i="1">
                <a:solidFill>
                  <a:srgbClr val="333333"/>
                </a:solidFill>
                <a:highlight>
                  <a:srgbClr val="FFFFFF"/>
                </a:highlight>
                <a:latin typeface="Arial"/>
                <a:ea typeface="Arial"/>
                <a:cs typeface="Arial"/>
                <a:sym typeface="Arial"/>
              </a:rPr>
              <a:t>phonological skills </a:t>
            </a:r>
            <a:r>
              <a:rPr lang="en" sz="2400">
                <a:solidFill>
                  <a:srgbClr val="333333"/>
                </a:solidFill>
                <a:highlight>
                  <a:srgbClr val="FFFFFF"/>
                </a:highlight>
                <a:latin typeface="Arial"/>
                <a:ea typeface="Arial"/>
                <a:cs typeface="Arial"/>
                <a:sym typeface="Arial"/>
              </a:rPr>
              <a:t>are those that give her an awareness of the sounds of language, such as the sounds of syllables and rhymes (Armbruster, Lehr, and Osborne 2001). </a:t>
            </a:r>
          </a:p>
        </p:txBody>
      </p:sp>
      <p:pic>
        <p:nvPicPr>
          <p:cNvPr id="137" name="Shape 137"/>
          <p:cNvPicPr preferRelativeResize="0"/>
          <p:nvPr/>
        </p:nvPicPr>
        <p:blipFill>
          <a:blip r:embed="rId3">
            <a:alphaModFix/>
          </a:blip>
          <a:stretch>
            <a:fillRect/>
          </a:stretch>
        </p:blipFill>
        <p:spPr>
          <a:xfrm>
            <a:off x="273675" y="2717450"/>
            <a:ext cx="2086949" cy="2281499"/>
          </a:xfrm>
          <a:prstGeom prst="rect">
            <a:avLst/>
          </a:prstGeom>
          <a:noFill/>
          <a:ln>
            <a:noFill/>
          </a:ln>
        </p:spPr>
      </p:pic>
      <p:pic>
        <p:nvPicPr>
          <p:cNvPr id="138" name="Shape 138"/>
          <p:cNvPicPr preferRelativeResize="0"/>
          <p:nvPr/>
        </p:nvPicPr>
        <p:blipFill>
          <a:blip r:embed="rId4">
            <a:alphaModFix/>
          </a:blip>
          <a:stretch>
            <a:fillRect/>
          </a:stretch>
        </p:blipFill>
        <p:spPr>
          <a:xfrm>
            <a:off x="2855725" y="2575074"/>
            <a:ext cx="1158000" cy="2494598"/>
          </a:xfrm>
          <a:prstGeom prst="rect">
            <a:avLst/>
          </a:prstGeom>
          <a:noFill/>
          <a:ln>
            <a:noFill/>
          </a:ln>
        </p:spPr>
      </p:pic>
      <p:pic>
        <p:nvPicPr>
          <p:cNvPr id="139" name="Shape 139"/>
          <p:cNvPicPr preferRelativeResize="0"/>
          <p:nvPr/>
        </p:nvPicPr>
        <p:blipFill>
          <a:blip r:embed="rId5">
            <a:alphaModFix/>
          </a:blip>
          <a:stretch>
            <a:fillRect/>
          </a:stretch>
        </p:blipFill>
        <p:spPr>
          <a:xfrm>
            <a:off x="6808049" y="2538162"/>
            <a:ext cx="1926301" cy="2568425"/>
          </a:xfrm>
          <a:prstGeom prst="rect">
            <a:avLst/>
          </a:prstGeom>
          <a:noFill/>
          <a:ln>
            <a:noFill/>
          </a:ln>
        </p:spPr>
      </p:pic>
      <p:pic>
        <p:nvPicPr>
          <p:cNvPr id="140" name="Shape 140"/>
          <p:cNvPicPr preferRelativeResize="0"/>
          <p:nvPr/>
        </p:nvPicPr>
        <p:blipFill>
          <a:blip r:embed="rId6">
            <a:alphaModFix/>
          </a:blip>
          <a:stretch>
            <a:fillRect/>
          </a:stretch>
        </p:blipFill>
        <p:spPr>
          <a:xfrm>
            <a:off x="4437624" y="2629574"/>
            <a:ext cx="1844260" cy="24572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83100" y="1228675"/>
            <a:ext cx="3999900" cy="3340200"/>
          </a:xfrm>
          <a:prstGeom prst="rect">
            <a:avLst/>
          </a:prstGeom>
        </p:spPr>
        <p:txBody>
          <a:bodyPr lIns="91425" tIns="91425" rIns="91425" bIns="91425" anchor="t" anchorCtr="0">
            <a:noAutofit/>
          </a:bodyPr>
          <a:lstStyle/>
          <a:p>
            <a:pPr lvl="0" algn="ctr">
              <a:spcBef>
                <a:spcPts val="0"/>
              </a:spcBef>
              <a:buNone/>
            </a:pPr>
            <a:r>
              <a:rPr lang="en" sz="1300" b="1"/>
              <a:t>Greeting: Hickety Pickety Bumble Bee</a:t>
            </a:r>
          </a:p>
          <a:p>
            <a:pPr lvl="0">
              <a:spcBef>
                <a:spcPts val="0"/>
              </a:spcBef>
              <a:buNone/>
            </a:pPr>
            <a:r>
              <a:rPr lang="en" sz="1300" b="1"/>
              <a:t>Post the chant and read it aloud for students.</a:t>
            </a:r>
          </a:p>
          <a:p>
            <a:pPr lvl="0">
              <a:spcBef>
                <a:spcPts val="0"/>
              </a:spcBef>
              <a:buNone/>
            </a:pPr>
            <a:r>
              <a:rPr lang="en" sz="1300" b="1"/>
              <a:t>Hickety Pickety Bumble Bee</a:t>
            </a:r>
          </a:p>
          <a:p>
            <a:pPr lvl="0">
              <a:spcBef>
                <a:spcPts val="0"/>
              </a:spcBef>
              <a:buNone/>
            </a:pPr>
            <a:r>
              <a:rPr lang="en" sz="1300" b="1"/>
              <a:t>Won’t you say your name for me?</a:t>
            </a:r>
          </a:p>
          <a:p>
            <a:pPr lvl="0">
              <a:spcBef>
                <a:spcPts val="0"/>
              </a:spcBef>
              <a:buNone/>
            </a:pPr>
            <a:r>
              <a:rPr lang="en" sz="1300" b="1"/>
              <a:t>Let’s all say it.</a:t>
            </a:r>
          </a:p>
          <a:p>
            <a:pPr lvl="0">
              <a:spcBef>
                <a:spcPts val="0"/>
              </a:spcBef>
              <a:buNone/>
            </a:pPr>
            <a:r>
              <a:rPr lang="en" sz="1300" b="1"/>
              <a:t>Let’s all clap it.</a:t>
            </a:r>
          </a:p>
        </p:txBody>
      </p:sp>
      <p:sp>
        <p:nvSpPr>
          <p:cNvPr id="146" name="Shape 146"/>
          <p:cNvSpPr txBox="1">
            <a:spLocks noGrp="1"/>
          </p:cNvSpPr>
          <p:nvPr>
            <p:ph type="body" idx="2"/>
          </p:nvPr>
        </p:nvSpPr>
        <p:spPr>
          <a:xfrm>
            <a:off x="4105475" y="921400"/>
            <a:ext cx="4863600" cy="4035600"/>
          </a:xfrm>
          <a:prstGeom prst="rect">
            <a:avLst/>
          </a:prstGeom>
        </p:spPr>
        <p:txBody>
          <a:bodyPr lIns="91425" tIns="91425" rIns="91425" bIns="91425" anchor="t" anchorCtr="0">
            <a:noAutofit/>
          </a:bodyPr>
          <a:lstStyle/>
          <a:p>
            <a:pPr lvl="0" algn="ctr">
              <a:spcBef>
                <a:spcPts val="0"/>
              </a:spcBef>
              <a:buNone/>
            </a:pPr>
            <a:r>
              <a:rPr lang="en" sz="1300" b="1"/>
              <a:t>Activity: Syllable Drama</a:t>
            </a:r>
          </a:p>
          <a:p>
            <a:pPr marL="457200" lvl="0" indent="-311150" rtl="0">
              <a:spcBef>
                <a:spcPts val="0"/>
              </a:spcBef>
              <a:buSzPct val="100000"/>
              <a:buAutoNum type="arabicPeriod"/>
            </a:pPr>
            <a:r>
              <a:rPr lang="en" sz="1300" b="1"/>
              <a:t>Introduce activity: Our activity has a lot of movement, so you’ll need to show self-control. Stay in your spots and move your hands and feet in safe ways, just as we’ve talked about and practiced.</a:t>
            </a:r>
          </a:p>
          <a:p>
            <a:pPr marL="457200" lvl="0" indent="-311150" rtl="0">
              <a:spcBef>
                <a:spcPts val="0"/>
              </a:spcBef>
              <a:buSzPct val="100000"/>
              <a:buAutoNum type="arabicPeriod"/>
            </a:pPr>
            <a:r>
              <a:rPr lang="en" sz="1300" b="1"/>
              <a:t>State a verb and have the class clap out syllables and then act out verbs.</a:t>
            </a:r>
          </a:p>
          <a:p>
            <a:pPr lvl="0">
              <a:spcBef>
                <a:spcPts val="0"/>
              </a:spcBef>
              <a:buNone/>
            </a:pPr>
            <a:endParaRPr sz="1300"/>
          </a:p>
        </p:txBody>
      </p:sp>
      <p:sp>
        <p:nvSpPr>
          <p:cNvPr id="147" name="Shape 147"/>
          <p:cNvSpPr txBox="1">
            <a:spLocks noGrp="1"/>
          </p:cNvSpPr>
          <p:nvPr>
            <p:ph type="title"/>
          </p:nvPr>
        </p:nvSpPr>
        <p:spPr>
          <a:xfrm>
            <a:off x="110850" y="110925"/>
            <a:ext cx="8922300" cy="605100"/>
          </a:xfrm>
          <a:prstGeom prst="rect">
            <a:avLst/>
          </a:prstGeom>
          <a:ln w="76200" cap="flat" cmpd="sng">
            <a:solidFill>
              <a:schemeClr val="accent4"/>
            </a:solidFill>
            <a:prstDash val="dot"/>
            <a:round/>
            <a:headEnd type="none" w="med" len="med"/>
            <a:tailEnd type="none" w="med" len="med"/>
          </a:ln>
        </p:spPr>
        <p:txBody>
          <a:bodyPr lIns="91425" tIns="91425" rIns="91425" bIns="91425" anchor="t" anchorCtr="0">
            <a:noAutofit/>
          </a:bodyPr>
          <a:lstStyle/>
          <a:p>
            <a:pPr lvl="0" rtl="0">
              <a:spcBef>
                <a:spcPts val="0"/>
              </a:spcBef>
              <a:buNone/>
            </a:pPr>
            <a:r>
              <a:rPr lang="en" sz="2800"/>
              <a:t>Simple phonemic greetings or activities to be done in meeting from Responsive classroom</a:t>
            </a:r>
          </a:p>
        </p:txBody>
      </p:sp>
      <p:graphicFrame>
        <p:nvGraphicFramePr>
          <p:cNvPr id="148" name="Shape 148"/>
          <p:cNvGraphicFramePr/>
          <p:nvPr/>
        </p:nvGraphicFramePr>
        <p:xfrm>
          <a:off x="4142400" y="3139350"/>
          <a:ext cx="3000000" cy="3000000"/>
        </p:xfrm>
        <a:graphic>
          <a:graphicData uri="http://schemas.openxmlformats.org/drawingml/2006/table">
            <a:tbl>
              <a:tblPr>
                <a:noFill/>
                <a:tableStyleId>{B1A1CE88-1F5A-4BC3-B2AB-41892E09DD0F}</a:tableStyleId>
              </a:tblPr>
              <a:tblGrid>
                <a:gridCol w="1571300">
                  <a:extLst>
                    <a:ext uri="{9D8B030D-6E8A-4147-A177-3AD203B41FA5}">
                      <a16:colId xmlns:a16="http://schemas.microsoft.com/office/drawing/2014/main" val="20000"/>
                    </a:ext>
                  </a:extLst>
                </a:gridCol>
                <a:gridCol w="1571300">
                  <a:extLst>
                    <a:ext uri="{9D8B030D-6E8A-4147-A177-3AD203B41FA5}">
                      <a16:colId xmlns:a16="http://schemas.microsoft.com/office/drawing/2014/main" val="20001"/>
                    </a:ext>
                  </a:extLst>
                </a:gridCol>
                <a:gridCol w="1571300">
                  <a:extLst>
                    <a:ext uri="{9D8B030D-6E8A-4147-A177-3AD203B41FA5}">
                      <a16:colId xmlns:a16="http://schemas.microsoft.com/office/drawing/2014/main" val="20002"/>
                    </a:ext>
                  </a:extLst>
                </a:gridCol>
              </a:tblGrid>
              <a:tr h="381000">
                <a:tc>
                  <a:txBody>
                    <a:bodyPr/>
                    <a:lstStyle/>
                    <a:p>
                      <a:pPr lvl="0" algn="ctr">
                        <a:spcBef>
                          <a:spcPts val="0"/>
                        </a:spcBef>
                        <a:buNone/>
                      </a:pPr>
                      <a:r>
                        <a:rPr lang="en" b="1"/>
                        <a:t>1 syllable</a:t>
                      </a:r>
                    </a:p>
                    <a:p>
                      <a:pPr lvl="0">
                        <a:spcBef>
                          <a:spcPts val="0"/>
                        </a:spcBef>
                        <a:buNone/>
                      </a:pPr>
                      <a:r>
                        <a:rPr lang="en"/>
                        <a:t>Jump, jog, dance, march, bow, waltz, hop, stroll, drive, sway, freeze, tap, strut</a:t>
                      </a:r>
                    </a:p>
                    <a:p>
                      <a:pPr lvl="0">
                        <a:spcBef>
                          <a:spcPts val="0"/>
                        </a:spcBef>
                        <a:buNone/>
                      </a:pPr>
                      <a:endParaRPr/>
                    </a:p>
                  </a:txBody>
                  <a:tcPr marL="91425" marR="91425" marT="91425" marB="91425"/>
                </a:tc>
                <a:tc>
                  <a:txBody>
                    <a:bodyPr/>
                    <a:lstStyle/>
                    <a:p>
                      <a:pPr lvl="0" algn="ctr">
                        <a:spcBef>
                          <a:spcPts val="0"/>
                        </a:spcBef>
                        <a:buNone/>
                      </a:pPr>
                      <a:r>
                        <a:rPr lang="en" b="1"/>
                        <a:t>2 syllable</a:t>
                      </a:r>
                    </a:p>
                    <a:p>
                      <a:pPr lvl="0">
                        <a:spcBef>
                          <a:spcPts val="0"/>
                        </a:spcBef>
                        <a:buNone/>
                      </a:pPr>
                      <a:r>
                        <a:rPr lang="en"/>
                        <a:t>Wiggle, gallop, curtsey, giggle, shuffle, tiptoe, waddle, zigzag, moonwalk, balance, dribble, saunter</a:t>
                      </a:r>
                    </a:p>
                  </a:txBody>
                  <a:tcPr marL="91425" marR="91425" marT="91425" marB="91425"/>
                </a:tc>
                <a:tc>
                  <a:txBody>
                    <a:bodyPr/>
                    <a:lstStyle/>
                    <a:p>
                      <a:pPr lvl="0" algn="ctr">
                        <a:spcBef>
                          <a:spcPts val="0"/>
                        </a:spcBef>
                        <a:buNone/>
                      </a:pPr>
                      <a:r>
                        <a:rPr lang="en" b="1"/>
                        <a:t>3 syllables</a:t>
                      </a:r>
                    </a:p>
                    <a:p>
                      <a:pPr lvl="0">
                        <a:spcBef>
                          <a:spcPts val="0"/>
                        </a:spcBef>
                        <a:buNone/>
                      </a:pPr>
                      <a:r>
                        <a:rPr lang="en"/>
                        <a:t>Exercise, meander, concentrate, celebrate, irritate, decorate, unfasten</a:t>
                      </a:r>
                    </a:p>
                  </a:txBody>
                  <a:tcPr marL="91425" marR="91425" marT="91425" marB="91425"/>
                </a:tc>
                <a:extLst>
                  <a:ext uri="{0D108BD9-81ED-4DB2-BD59-A6C34878D82A}">
                    <a16:rowId xmlns:a16="http://schemas.microsoft.com/office/drawing/2014/main" val="10000"/>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311700" y="292850"/>
            <a:ext cx="8520600" cy="801000"/>
          </a:xfrm>
          <a:prstGeom prst="rect">
            <a:avLst/>
          </a:prstGeom>
          <a:ln w="28575" cap="flat" cmpd="sng">
            <a:solidFill>
              <a:schemeClr val="dk1"/>
            </a:solidFill>
            <a:prstDash val="dash"/>
            <a:round/>
            <a:headEnd type="none" w="med" len="med"/>
            <a:tailEnd type="none" w="med" len="med"/>
          </a:ln>
        </p:spPr>
        <p:txBody>
          <a:bodyPr lIns="91425" tIns="91425" rIns="91425" bIns="91425" anchor="t" anchorCtr="0">
            <a:noAutofit/>
          </a:bodyPr>
          <a:lstStyle/>
          <a:p>
            <a:pPr lvl="0" algn="ctr">
              <a:spcBef>
                <a:spcPts val="0"/>
              </a:spcBef>
              <a:buNone/>
            </a:pPr>
            <a:r>
              <a:rPr lang="en"/>
              <a:t>syntax</a:t>
            </a:r>
          </a:p>
        </p:txBody>
      </p:sp>
      <p:sp>
        <p:nvSpPr>
          <p:cNvPr id="154" name="Shape 154"/>
          <p:cNvSpPr txBox="1">
            <a:spLocks noGrp="1"/>
          </p:cNvSpPr>
          <p:nvPr>
            <p:ph type="body" idx="1"/>
          </p:nvPr>
        </p:nvSpPr>
        <p:spPr>
          <a:xfrm>
            <a:off x="311700" y="1228675"/>
            <a:ext cx="8520600" cy="1278900"/>
          </a:xfrm>
          <a:prstGeom prst="rect">
            <a:avLst/>
          </a:prstGeom>
        </p:spPr>
        <p:txBody>
          <a:bodyPr lIns="91425" tIns="91425" rIns="91425" bIns="91425" anchor="t" anchorCtr="0">
            <a:noAutofit/>
          </a:bodyPr>
          <a:lstStyle/>
          <a:p>
            <a:pPr lvl="0">
              <a:spcBef>
                <a:spcPts val="0"/>
              </a:spcBef>
              <a:buNone/>
            </a:pPr>
            <a:r>
              <a:rPr lang="en" sz="2400" i="1">
                <a:solidFill>
                  <a:srgbClr val="333333"/>
                </a:solidFill>
                <a:highlight>
                  <a:srgbClr val="FFFFFF"/>
                </a:highlight>
                <a:latin typeface="Arial"/>
                <a:ea typeface="Arial"/>
                <a:cs typeface="Arial"/>
                <a:sym typeface="Arial"/>
              </a:rPr>
              <a:t>Syntax </a:t>
            </a:r>
            <a:r>
              <a:rPr lang="en" sz="2400">
                <a:solidFill>
                  <a:srgbClr val="333333"/>
                </a:solidFill>
                <a:highlight>
                  <a:srgbClr val="FFFFFF"/>
                </a:highlight>
                <a:latin typeface="Arial"/>
                <a:ea typeface="Arial"/>
                <a:cs typeface="Arial"/>
                <a:sym typeface="Arial"/>
              </a:rPr>
              <a:t>refers to an understanding of word order and grammatical rules (Cain 2007; Nation and Snowling 2000).</a:t>
            </a:r>
          </a:p>
        </p:txBody>
      </p:sp>
      <p:pic>
        <p:nvPicPr>
          <p:cNvPr id="155" name="Shape 155"/>
          <p:cNvPicPr preferRelativeResize="0"/>
          <p:nvPr/>
        </p:nvPicPr>
        <p:blipFill>
          <a:blip r:embed="rId3">
            <a:alphaModFix/>
          </a:blip>
          <a:stretch>
            <a:fillRect/>
          </a:stretch>
        </p:blipFill>
        <p:spPr>
          <a:xfrm>
            <a:off x="311700" y="2507575"/>
            <a:ext cx="2343549" cy="2343549"/>
          </a:xfrm>
          <a:prstGeom prst="rect">
            <a:avLst/>
          </a:prstGeom>
          <a:noFill/>
          <a:ln>
            <a:noFill/>
          </a:ln>
        </p:spPr>
      </p:pic>
      <p:pic>
        <p:nvPicPr>
          <p:cNvPr id="156" name="Shape 156"/>
          <p:cNvPicPr preferRelativeResize="0"/>
          <p:nvPr/>
        </p:nvPicPr>
        <p:blipFill>
          <a:blip r:embed="rId4">
            <a:alphaModFix/>
          </a:blip>
          <a:stretch>
            <a:fillRect/>
          </a:stretch>
        </p:blipFill>
        <p:spPr>
          <a:xfrm>
            <a:off x="3476224" y="2513787"/>
            <a:ext cx="1748343" cy="2331124"/>
          </a:xfrm>
          <a:prstGeom prst="rect">
            <a:avLst/>
          </a:prstGeom>
          <a:noFill/>
          <a:ln>
            <a:noFill/>
          </a:ln>
        </p:spPr>
      </p:pic>
      <p:pic>
        <p:nvPicPr>
          <p:cNvPr id="157" name="Shape 157"/>
          <p:cNvPicPr preferRelativeResize="0"/>
          <p:nvPr/>
        </p:nvPicPr>
        <p:blipFill>
          <a:blip r:embed="rId5">
            <a:alphaModFix/>
          </a:blip>
          <a:stretch>
            <a:fillRect/>
          </a:stretch>
        </p:blipFill>
        <p:spPr>
          <a:xfrm>
            <a:off x="5505268" y="2549475"/>
            <a:ext cx="3393031" cy="225975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311700" y="292850"/>
            <a:ext cx="8520600" cy="801000"/>
          </a:xfrm>
          <a:prstGeom prst="rect">
            <a:avLst/>
          </a:prstGeom>
          <a:ln w="28575" cap="flat" cmpd="sng">
            <a:solidFill>
              <a:schemeClr val="dk1"/>
            </a:solidFill>
            <a:prstDash val="dashDot"/>
            <a:round/>
            <a:headEnd type="none" w="med" len="med"/>
            <a:tailEnd type="none" w="med" len="med"/>
          </a:ln>
        </p:spPr>
        <p:txBody>
          <a:bodyPr lIns="91425" tIns="91425" rIns="91425" bIns="91425" anchor="t" anchorCtr="0">
            <a:noAutofit/>
          </a:bodyPr>
          <a:lstStyle/>
          <a:p>
            <a:pPr lvl="0" algn="ctr">
              <a:spcBef>
                <a:spcPts val="0"/>
              </a:spcBef>
              <a:buNone/>
            </a:pPr>
            <a:r>
              <a:rPr lang="en"/>
              <a:t>Morphology</a:t>
            </a:r>
          </a:p>
        </p:txBody>
      </p:sp>
      <p:sp>
        <p:nvSpPr>
          <p:cNvPr id="163" name="Shape 163"/>
          <p:cNvSpPr txBox="1">
            <a:spLocks noGrp="1"/>
          </p:cNvSpPr>
          <p:nvPr>
            <p:ph type="body" idx="1"/>
          </p:nvPr>
        </p:nvSpPr>
        <p:spPr>
          <a:xfrm>
            <a:off x="311700" y="1228675"/>
            <a:ext cx="8520600" cy="1524000"/>
          </a:xfrm>
          <a:prstGeom prst="rect">
            <a:avLst/>
          </a:prstGeom>
        </p:spPr>
        <p:txBody>
          <a:bodyPr lIns="91425" tIns="91425" rIns="91425" bIns="91425" anchor="t" anchorCtr="0">
            <a:noAutofit/>
          </a:bodyPr>
          <a:lstStyle/>
          <a:p>
            <a:pPr lvl="0">
              <a:spcBef>
                <a:spcPts val="0"/>
              </a:spcBef>
              <a:buNone/>
            </a:pPr>
            <a:r>
              <a:rPr lang="en" sz="2400" i="1">
                <a:solidFill>
                  <a:srgbClr val="333333"/>
                </a:solidFill>
                <a:highlight>
                  <a:srgbClr val="FFFFFF"/>
                </a:highlight>
                <a:latin typeface="Arial"/>
                <a:ea typeface="Arial"/>
                <a:cs typeface="Arial"/>
                <a:sym typeface="Arial"/>
              </a:rPr>
              <a:t>Morphology</a:t>
            </a:r>
            <a:r>
              <a:rPr lang="en" sz="2400">
                <a:solidFill>
                  <a:srgbClr val="333333"/>
                </a:solidFill>
                <a:highlight>
                  <a:srgbClr val="FFFFFF"/>
                </a:highlight>
                <a:latin typeface="Arial"/>
                <a:ea typeface="Arial"/>
                <a:cs typeface="Arial"/>
                <a:sym typeface="Arial"/>
              </a:rPr>
              <a:t>  refers to the smallest meaningful parts from which words are created, including roots, suffixes, and prefixes (Carlisle 2000; Deacon and Kirby 2004).</a:t>
            </a:r>
          </a:p>
        </p:txBody>
      </p:sp>
      <p:pic>
        <p:nvPicPr>
          <p:cNvPr id="164" name="Shape 164"/>
          <p:cNvPicPr preferRelativeResize="0"/>
          <p:nvPr/>
        </p:nvPicPr>
        <p:blipFill>
          <a:blip r:embed="rId3">
            <a:alphaModFix/>
          </a:blip>
          <a:stretch>
            <a:fillRect/>
          </a:stretch>
        </p:blipFill>
        <p:spPr>
          <a:xfrm>
            <a:off x="463323" y="2600900"/>
            <a:ext cx="1799349" cy="2399150"/>
          </a:xfrm>
          <a:prstGeom prst="rect">
            <a:avLst/>
          </a:prstGeom>
          <a:noFill/>
          <a:ln>
            <a:noFill/>
          </a:ln>
        </p:spPr>
      </p:pic>
      <p:pic>
        <p:nvPicPr>
          <p:cNvPr id="165" name="Shape 165"/>
          <p:cNvPicPr preferRelativeResize="0"/>
          <p:nvPr/>
        </p:nvPicPr>
        <p:blipFill>
          <a:blip r:embed="rId4">
            <a:alphaModFix/>
          </a:blip>
          <a:stretch>
            <a:fillRect/>
          </a:stretch>
        </p:blipFill>
        <p:spPr>
          <a:xfrm>
            <a:off x="3219823" y="2957512"/>
            <a:ext cx="2247899" cy="1685925"/>
          </a:xfrm>
          <a:prstGeom prst="rect">
            <a:avLst/>
          </a:prstGeom>
          <a:noFill/>
          <a:ln>
            <a:noFill/>
          </a:ln>
        </p:spPr>
      </p:pic>
      <p:pic>
        <p:nvPicPr>
          <p:cNvPr id="166" name="Shape 166"/>
          <p:cNvPicPr preferRelativeResize="0"/>
          <p:nvPr/>
        </p:nvPicPr>
        <p:blipFill>
          <a:blip r:embed="rId5">
            <a:alphaModFix/>
          </a:blip>
          <a:stretch>
            <a:fillRect/>
          </a:stretch>
        </p:blipFill>
        <p:spPr>
          <a:xfrm>
            <a:off x="6168298" y="3009900"/>
            <a:ext cx="2247900" cy="15811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311700" y="292850"/>
            <a:ext cx="8520600" cy="801000"/>
          </a:xfrm>
          <a:prstGeom prst="rect">
            <a:avLst/>
          </a:prstGeom>
          <a:ln w="28575" cap="flat" cmpd="sng">
            <a:solidFill>
              <a:schemeClr val="dk1"/>
            </a:solidFill>
            <a:prstDash val="lgDash"/>
            <a:round/>
            <a:headEnd type="none" w="med" len="med"/>
            <a:tailEnd type="none" w="med" len="med"/>
          </a:ln>
        </p:spPr>
        <p:txBody>
          <a:bodyPr lIns="91425" tIns="91425" rIns="91425" bIns="91425" anchor="t" anchorCtr="0">
            <a:noAutofit/>
          </a:bodyPr>
          <a:lstStyle/>
          <a:p>
            <a:pPr lvl="0" algn="ctr">
              <a:spcBef>
                <a:spcPts val="0"/>
              </a:spcBef>
              <a:buNone/>
            </a:pPr>
            <a:r>
              <a:rPr lang="en"/>
              <a:t>pragmatics</a:t>
            </a:r>
          </a:p>
        </p:txBody>
      </p:sp>
      <p:sp>
        <p:nvSpPr>
          <p:cNvPr id="172" name="Shape 172"/>
          <p:cNvSpPr txBox="1">
            <a:spLocks noGrp="1"/>
          </p:cNvSpPr>
          <p:nvPr>
            <p:ph type="body" idx="1"/>
          </p:nvPr>
        </p:nvSpPr>
        <p:spPr>
          <a:xfrm>
            <a:off x="311700" y="1228675"/>
            <a:ext cx="8520600" cy="1524000"/>
          </a:xfrm>
          <a:prstGeom prst="rect">
            <a:avLst/>
          </a:prstGeom>
        </p:spPr>
        <p:txBody>
          <a:bodyPr lIns="91425" tIns="91425" rIns="91425" bIns="91425" anchor="t" anchorCtr="0">
            <a:noAutofit/>
          </a:bodyPr>
          <a:lstStyle/>
          <a:p>
            <a:pPr lvl="0">
              <a:spcBef>
                <a:spcPts val="0"/>
              </a:spcBef>
              <a:buNone/>
            </a:pPr>
            <a:r>
              <a:rPr lang="en" sz="2400" i="1">
                <a:solidFill>
                  <a:srgbClr val="333333"/>
                </a:solidFill>
                <a:highlight>
                  <a:srgbClr val="FFFFFF"/>
                </a:highlight>
                <a:latin typeface="Arial"/>
                <a:ea typeface="Arial"/>
                <a:cs typeface="Arial"/>
                <a:sym typeface="Arial"/>
              </a:rPr>
              <a:t>Pragmatics </a:t>
            </a:r>
            <a:r>
              <a:rPr lang="en" sz="2400">
                <a:solidFill>
                  <a:srgbClr val="333333"/>
                </a:solidFill>
                <a:highlight>
                  <a:srgbClr val="FFFFFF"/>
                </a:highlight>
                <a:latin typeface="Arial"/>
                <a:ea typeface="Arial"/>
                <a:cs typeface="Arial"/>
                <a:sym typeface="Arial"/>
              </a:rPr>
              <a:t>refers to an understanding of the social rules of communication (Snow and Uccelli 2009). This includes what we say, how we say it, and our body language.</a:t>
            </a:r>
          </a:p>
          <a:p>
            <a:pPr lvl="0">
              <a:spcBef>
                <a:spcPts val="0"/>
              </a:spcBef>
              <a:buNone/>
            </a:pPr>
            <a:endParaRPr sz="2400">
              <a:solidFill>
                <a:srgbClr val="333333"/>
              </a:solidFill>
              <a:highlight>
                <a:srgbClr val="FFFFFF"/>
              </a:highlight>
              <a:latin typeface="Arial"/>
              <a:ea typeface="Arial"/>
              <a:cs typeface="Arial"/>
              <a:sym typeface="Arial"/>
            </a:endParaRPr>
          </a:p>
        </p:txBody>
      </p:sp>
      <p:pic>
        <p:nvPicPr>
          <p:cNvPr id="173" name="Shape 173"/>
          <p:cNvPicPr preferRelativeResize="0"/>
          <p:nvPr/>
        </p:nvPicPr>
        <p:blipFill>
          <a:blip r:embed="rId3">
            <a:alphaModFix/>
          </a:blip>
          <a:stretch>
            <a:fillRect/>
          </a:stretch>
        </p:blipFill>
        <p:spPr>
          <a:xfrm>
            <a:off x="257375" y="2887500"/>
            <a:ext cx="3393224" cy="1906550"/>
          </a:xfrm>
          <a:prstGeom prst="rect">
            <a:avLst/>
          </a:prstGeom>
          <a:noFill/>
          <a:ln>
            <a:noFill/>
          </a:ln>
        </p:spPr>
      </p:pic>
      <p:pic>
        <p:nvPicPr>
          <p:cNvPr id="174" name="Shape 174"/>
          <p:cNvPicPr preferRelativeResize="0"/>
          <p:nvPr/>
        </p:nvPicPr>
        <p:blipFill>
          <a:blip r:embed="rId4">
            <a:alphaModFix/>
          </a:blip>
          <a:stretch>
            <a:fillRect/>
          </a:stretch>
        </p:blipFill>
        <p:spPr>
          <a:xfrm>
            <a:off x="5704100" y="2931500"/>
            <a:ext cx="3277750" cy="1818549"/>
          </a:xfrm>
          <a:prstGeom prst="rect">
            <a:avLst/>
          </a:prstGeom>
          <a:noFill/>
          <a:ln>
            <a:noFill/>
          </a:ln>
        </p:spPr>
      </p:pic>
      <p:pic>
        <p:nvPicPr>
          <p:cNvPr id="175" name="Shape 175"/>
          <p:cNvPicPr preferRelativeResize="0"/>
          <p:nvPr/>
        </p:nvPicPr>
        <p:blipFill>
          <a:blip r:embed="rId5">
            <a:alphaModFix/>
          </a:blip>
          <a:stretch>
            <a:fillRect/>
          </a:stretch>
        </p:blipFill>
        <p:spPr>
          <a:xfrm>
            <a:off x="3832137" y="3215774"/>
            <a:ext cx="1690425" cy="1250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311700" y="991375"/>
            <a:ext cx="3790200" cy="3577500"/>
          </a:xfrm>
          <a:prstGeom prst="rect">
            <a:avLst/>
          </a:prstGeom>
        </p:spPr>
        <p:txBody>
          <a:bodyPr lIns="91425" tIns="91425" rIns="91425" bIns="91425" anchor="t" anchorCtr="0">
            <a:noAutofit/>
          </a:bodyPr>
          <a:lstStyle/>
          <a:p>
            <a:pPr lvl="0" algn="ctr">
              <a:spcBef>
                <a:spcPts val="0"/>
              </a:spcBef>
              <a:buNone/>
            </a:pPr>
            <a:r>
              <a:rPr lang="en" sz="4800"/>
              <a:t>Name</a:t>
            </a:r>
          </a:p>
          <a:p>
            <a:pPr lvl="0" algn="ctr">
              <a:spcBef>
                <a:spcPts val="0"/>
              </a:spcBef>
              <a:buNone/>
            </a:pPr>
            <a:r>
              <a:rPr lang="en" sz="4800"/>
              <a:t> that feeling</a:t>
            </a:r>
          </a:p>
          <a:p>
            <a:pPr lvl="0">
              <a:spcBef>
                <a:spcPts val="0"/>
              </a:spcBef>
              <a:buNone/>
            </a:pPr>
            <a:endParaRPr/>
          </a:p>
        </p:txBody>
      </p:sp>
      <p:sp>
        <p:nvSpPr>
          <p:cNvPr id="181" name="Shape 181"/>
          <p:cNvSpPr txBox="1">
            <a:spLocks noGrp="1"/>
          </p:cNvSpPr>
          <p:nvPr>
            <p:ph type="title"/>
          </p:nvPr>
        </p:nvSpPr>
        <p:spPr>
          <a:xfrm>
            <a:off x="110850" y="110925"/>
            <a:ext cx="8922300" cy="605100"/>
          </a:xfrm>
          <a:prstGeom prst="rect">
            <a:avLst/>
          </a:prstGeom>
          <a:ln w="76200" cap="flat" cmpd="sng">
            <a:solidFill>
              <a:schemeClr val="accent4"/>
            </a:solidFill>
            <a:prstDash val="dot"/>
            <a:round/>
            <a:headEnd type="none" w="med" len="med"/>
            <a:tailEnd type="none" w="med" len="med"/>
          </a:ln>
        </p:spPr>
        <p:txBody>
          <a:bodyPr lIns="91425" tIns="91425" rIns="91425" bIns="91425" anchor="t" anchorCtr="0">
            <a:noAutofit/>
          </a:bodyPr>
          <a:lstStyle/>
          <a:p>
            <a:pPr lvl="0" algn="ctr" rtl="0">
              <a:spcBef>
                <a:spcPts val="0"/>
              </a:spcBef>
              <a:buNone/>
            </a:pPr>
            <a:r>
              <a:rPr lang="en" sz="2800"/>
              <a:t>Simple pragmatic greetings or activities to be done in meeting from second step</a:t>
            </a:r>
          </a:p>
        </p:txBody>
      </p:sp>
      <p:sp>
        <p:nvSpPr>
          <p:cNvPr id="182" name="Shape 182" descr="Teacher Karen Virta teaches preschool children to ask for what they need or want, the theme of week 6 of the Second Step program for early learning. Puppets Malia and Sam help children understand the concepts of social-emotional skills and demonstrate desired behaviors.  Learn more at http://www.cfchildren.org/early-learning" title="Puppet Script Demo: Asking for What You Need or Want">
            <a:hlinkClick r:id="rId3"/>
          </p:cNvPr>
          <p:cNvSpPr/>
          <p:nvPr/>
        </p:nvSpPr>
        <p:spPr>
          <a:xfrm>
            <a:off x="6794050" y="868424"/>
            <a:ext cx="2239100" cy="1679325"/>
          </a:xfrm>
          <a:prstGeom prst="rect">
            <a:avLst/>
          </a:prstGeom>
          <a:blipFill>
            <a:blip r:embed="rId4">
              <a:alphaModFix/>
            </a:blip>
            <a:stretch>
              <a:fillRect/>
            </a:stretch>
          </a:blipFill>
          <a:ln>
            <a:noFill/>
          </a:ln>
        </p:spPr>
      </p:sp>
      <p:sp>
        <p:nvSpPr>
          <p:cNvPr id="183" name="Shape 183" descr="It's a song for children about feelings and emotions. This song was written and performed by A.J. Jenkins. Video by KidsTV123. Copyright 2013 A.J.Jenkins/KidsTV123: All rights reserved. For MP3s, worksheets and much more: http://www.KidsTV123.com  kids songs song for children  Chords: Capo 2nd fret G C G D G  C G C D G   C G C D  C G C D C G D --- G" title="The Feelings Song">
            <a:hlinkClick r:id="rId5"/>
          </p:cNvPr>
          <p:cNvSpPr/>
          <p:nvPr/>
        </p:nvSpPr>
        <p:spPr>
          <a:xfrm>
            <a:off x="6794050" y="3053250"/>
            <a:ext cx="2239100" cy="1679313"/>
          </a:xfrm>
          <a:prstGeom prst="rect">
            <a:avLst/>
          </a:prstGeom>
          <a:blipFill>
            <a:blip r:embed="rId6">
              <a:alphaModFix/>
            </a:blip>
            <a:stretch>
              <a:fillRect/>
            </a:stretch>
          </a:blipFill>
          <a:ln>
            <a:noFill/>
          </a:ln>
        </p:spPr>
      </p:sp>
      <p:sp>
        <p:nvSpPr>
          <p:cNvPr id="184" name="Shape 184" descr="Committee for Children’s award-winning Second Step program uses research-based social-emotional curricula to foster the foundational skills kids need to succeed in school and life. This video highlights how and why the program works in an early learning setting.   Learn more at http://www.cfchildren.org/early-learning. " title="Second Step for Early Learning">
            <a:hlinkClick r:id="rId7"/>
          </p:cNvPr>
          <p:cNvSpPr/>
          <p:nvPr/>
        </p:nvSpPr>
        <p:spPr>
          <a:xfrm>
            <a:off x="4254300" y="868424"/>
            <a:ext cx="2239116" cy="1679325"/>
          </a:xfrm>
          <a:prstGeom prst="rect">
            <a:avLst/>
          </a:prstGeom>
          <a:blipFill>
            <a:blip r:embed="rId8">
              <a:alphaModFix/>
            </a:blip>
            <a:stretch>
              <a:fillRect/>
            </a:stretch>
          </a:blipFill>
          <a:ln>
            <a:noFill/>
          </a:ln>
        </p:spPr>
      </p:sp>
      <p:sp>
        <p:nvSpPr>
          <p:cNvPr id="185" name="Shape 185" title="Second Step Dance">
            <a:hlinkClick r:id="rId9"/>
          </p:cNvPr>
          <p:cNvSpPr/>
          <p:nvPr/>
        </p:nvSpPr>
        <p:spPr>
          <a:xfrm>
            <a:off x="4254300" y="3053250"/>
            <a:ext cx="2239100" cy="1679330"/>
          </a:xfrm>
          <a:prstGeom prst="rect">
            <a:avLst/>
          </a:prstGeom>
          <a:blipFill>
            <a:blip r:embed="rId10">
              <a:alphaModFix/>
            </a:blip>
            <a:stretch>
              <a:fillRect/>
            </a:stretch>
          </a:blipFill>
          <a:ln>
            <a:noFill/>
          </a:ln>
        </p:spPr>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311700" y="292850"/>
            <a:ext cx="8520600" cy="801000"/>
          </a:xfrm>
          <a:prstGeom prst="rect">
            <a:avLst/>
          </a:prstGeom>
          <a:ln w="28575" cap="flat" cmpd="sng">
            <a:solidFill>
              <a:schemeClr val="dk1"/>
            </a:solidFill>
            <a:prstDash val="lgDashDot"/>
            <a:round/>
            <a:headEnd type="none" w="med" len="med"/>
            <a:tailEnd type="none" w="med" len="med"/>
          </a:ln>
        </p:spPr>
        <p:txBody>
          <a:bodyPr lIns="91425" tIns="91425" rIns="91425" bIns="91425" anchor="t" anchorCtr="0">
            <a:noAutofit/>
          </a:bodyPr>
          <a:lstStyle/>
          <a:p>
            <a:pPr lvl="0" algn="ctr">
              <a:spcBef>
                <a:spcPts val="0"/>
              </a:spcBef>
              <a:buNone/>
            </a:pPr>
            <a:r>
              <a:rPr lang="en"/>
              <a:t>Vocabulary knowledge</a:t>
            </a:r>
          </a:p>
        </p:txBody>
      </p:sp>
      <p:sp>
        <p:nvSpPr>
          <p:cNvPr id="191" name="Shape 191"/>
          <p:cNvSpPr txBox="1">
            <a:spLocks noGrp="1"/>
          </p:cNvSpPr>
          <p:nvPr>
            <p:ph type="body" idx="1"/>
          </p:nvPr>
        </p:nvSpPr>
        <p:spPr>
          <a:xfrm>
            <a:off x="311700" y="1228675"/>
            <a:ext cx="8520600" cy="3671700"/>
          </a:xfrm>
          <a:prstGeom prst="rect">
            <a:avLst/>
          </a:prstGeom>
        </p:spPr>
        <p:txBody>
          <a:bodyPr lIns="91425" tIns="91425" rIns="91425" bIns="91425" anchor="t" anchorCtr="0">
            <a:noAutofit/>
          </a:bodyPr>
          <a:lstStyle/>
          <a:p>
            <a:pPr lvl="0">
              <a:spcBef>
                <a:spcPts val="0"/>
              </a:spcBef>
              <a:buNone/>
            </a:pPr>
            <a:r>
              <a:rPr lang="en" sz="2400" i="1">
                <a:solidFill>
                  <a:srgbClr val="333333"/>
                </a:solidFill>
                <a:highlight>
                  <a:srgbClr val="FFFFFF"/>
                </a:highlight>
                <a:latin typeface="Arial"/>
                <a:ea typeface="Arial"/>
                <a:cs typeface="Arial"/>
                <a:sym typeface="Arial"/>
              </a:rPr>
              <a:t>Vocabulary knowledge</a:t>
            </a:r>
            <a:r>
              <a:rPr lang="en" sz="2400">
                <a:solidFill>
                  <a:srgbClr val="333333"/>
                </a:solidFill>
                <a:highlight>
                  <a:srgbClr val="FFFFFF"/>
                </a:highlight>
                <a:latin typeface="Arial"/>
                <a:ea typeface="Arial"/>
                <a:cs typeface="Arial"/>
                <a:sym typeface="Arial"/>
              </a:rPr>
              <a:t>— is also a key part of oral language, not to mention comprehending and communicating using print (Beck, McKeown, and Kucan 2013; Ouellette 2006). </a:t>
            </a:r>
          </a:p>
          <a:p>
            <a:pPr lvl="0">
              <a:spcBef>
                <a:spcPts val="0"/>
              </a:spcBef>
              <a:buNone/>
            </a:pPr>
            <a:r>
              <a:rPr lang="en" sz="2400">
                <a:solidFill>
                  <a:srgbClr val="333333"/>
                </a:solidFill>
                <a:highlight>
                  <a:srgbClr val="FFFFFF"/>
                </a:highlight>
                <a:latin typeface="Arial"/>
                <a:ea typeface="Arial"/>
                <a:cs typeface="Arial"/>
                <a:sym typeface="Arial"/>
              </a:rPr>
              <a:t>Vocabulary knowledge, also referred to as </a:t>
            </a:r>
            <a:r>
              <a:rPr lang="en" sz="2400" i="1">
                <a:solidFill>
                  <a:srgbClr val="333333"/>
                </a:solidFill>
                <a:highlight>
                  <a:srgbClr val="FFFFFF"/>
                </a:highlight>
                <a:latin typeface="Arial"/>
                <a:ea typeface="Arial"/>
                <a:cs typeface="Arial"/>
                <a:sym typeface="Arial"/>
              </a:rPr>
              <a:t>semantic </a:t>
            </a:r>
            <a:r>
              <a:rPr lang="en" sz="2400">
                <a:solidFill>
                  <a:srgbClr val="333333"/>
                </a:solidFill>
                <a:highlight>
                  <a:srgbClr val="FFFFFF"/>
                </a:highlight>
                <a:latin typeface="Arial"/>
                <a:ea typeface="Arial"/>
                <a:cs typeface="Arial"/>
                <a:sym typeface="Arial"/>
              </a:rPr>
              <a:t>knowledge, involves understanding the meanings of words and phrases (aka </a:t>
            </a:r>
            <a:r>
              <a:rPr lang="en" sz="2400" i="1">
                <a:solidFill>
                  <a:srgbClr val="333333"/>
                </a:solidFill>
                <a:highlight>
                  <a:srgbClr val="FFFFFF"/>
                </a:highlight>
                <a:latin typeface="Arial"/>
                <a:ea typeface="Arial"/>
                <a:cs typeface="Arial"/>
                <a:sym typeface="Arial"/>
              </a:rPr>
              <a:t>receptive vocabulary</a:t>
            </a:r>
            <a:r>
              <a:rPr lang="en" sz="2400">
                <a:solidFill>
                  <a:srgbClr val="333333"/>
                </a:solidFill>
                <a:highlight>
                  <a:srgbClr val="FFFFFF"/>
                </a:highlight>
                <a:latin typeface="Arial"/>
                <a:ea typeface="Arial"/>
                <a:cs typeface="Arial"/>
                <a:sym typeface="Arial"/>
              </a:rPr>
              <a:t>) and using those words and phrases to communicate effectively (aka </a:t>
            </a:r>
            <a:r>
              <a:rPr lang="en" sz="2400" i="1">
                <a:solidFill>
                  <a:srgbClr val="333333"/>
                </a:solidFill>
                <a:highlight>
                  <a:srgbClr val="FFFFFF"/>
                </a:highlight>
                <a:latin typeface="Arial"/>
                <a:ea typeface="Arial"/>
                <a:cs typeface="Arial"/>
                <a:sym typeface="Arial"/>
              </a:rPr>
              <a:t>expressive vocabulary</a:t>
            </a:r>
            <a:r>
              <a:rPr lang="en" sz="2400">
                <a:solidFill>
                  <a:srgbClr val="333333"/>
                </a:solidFill>
                <a:highlight>
                  <a:srgbClr val="FFFFFF"/>
                </a:highlight>
                <a:latin typeface="Arial"/>
                <a:ea typeface="Arial"/>
                <a:cs typeface="Arial"/>
                <a:sym typeface="Arial"/>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lgn="ctr" rtl="0">
              <a:lnSpc>
                <a:spcPct val="115000"/>
              </a:lnSpc>
              <a:spcBef>
                <a:spcPts val="0"/>
              </a:spcBef>
              <a:spcAft>
                <a:spcPts val="1600"/>
              </a:spcAft>
              <a:buNone/>
            </a:pPr>
            <a:r>
              <a:rPr lang="en" sz="1800">
                <a:solidFill>
                  <a:schemeClr val="dk2"/>
                </a:solidFill>
                <a:latin typeface="Source Code Pro"/>
                <a:ea typeface="Source Code Pro"/>
                <a:cs typeface="Source Code Pro"/>
                <a:sym typeface="Source Code Pro"/>
              </a:rPr>
              <a:t>Teach the Meaning of Critical, Unknown Vocabulary Words</a:t>
            </a:r>
            <a:r>
              <a:rPr lang="en" sz="1800" b="0">
                <a:solidFill>
                  <a:schemeClr val="dk2"/>
                </a:solidFill>
                <a:latin typeface="Source Code Pro"/>
                <a:ea typeface="Source Code Pro"/>
                <a:cs typeface="Source Code Pro"/>
                <a:sym typeface="Source Code Pro"/>
              </a:rPr>
              <a:t> </a:t>
            </a:r>
          </a:p>
        </p:txBody>
      </p:sp>
      <p:sp>
        <p:nvSpPr>
          <p:cNvPr id="197" name="Shape 197"/>
          <p:cNvSpPr txBox="1">
            <a:spLocks noGrp="1"/>
          </p:cNvSpPr>
          <p:nvPr>
            <p:ph type="body" idx="1"/>
          </p:nvPr>
        </p:nvSpPr>
        <p:spPr>
          <a:xfrm>
            <a:off x="311700" y="757325"/>
            <a:ext cx="8520600" cy="3333300"/>
          </a:xfrm>
          <a:prstGeom prst="rect">
            <a:avLst/>
          </a:prstGeom>
        </p:spPr>
        <p:txBody>
          <a:bodyPr lIns="91425" tIns="91425" rIns="91425" bIns="91425" anchor="t" anchorCtr="0">
            <a:noAutofit/>
          </a:bodyPr>
          <a:lstStyle/>
          <a:p>
            <a:pPr lvl="0">
              <a:spcBef>
                <a:spcPts val="0"/>
              </a:spcBef>
              <a:buNone/>
            </a:pPr>
            <a:r>
              <a:rPr lang="en" sz="1400"/>
              <a:t>Children’s vocabulary in the early grades related to reading comprehension in the upper grades.  </a:t>
            </a:r>
          </a:p>
          <a:p>
            <a:pPr marL="457200" lvl="0" indent="-317500" rtl="0">
              <a:spcBef>
                <a:spcPts val="0"/>
              </a:spcBef>
              <a:buSzPct val="100000"/>
            </a:pPr>
            <a:r>
              <a:rPr lang="en" sz="1400"/>
              <a:t>Preschool – Children’s vocabulary correlated with reading comprehension in upper elementary school. (Tabors, 2001)  </a:t>
            </a:r>
          </a:p>
          <a:p>
            <a:pPr marL="457200" lvl="0" indent="-317500" rtl="0">
              <a:spcBef>
                <a:spcPts val="0"/>
              </a:spcBef>
              <a:buSzPct val="100000"/>
            </a:pPr>
            <a:r>
              <a:rPr lang="en" sz="1400"/>
              <a:t>Kindergarten – Vocabulary size was an effective predictor of reading comprehension in middle elementary years. (Scarborough, 1998) </a:t>
            </a:r>
          </a:p>
          <a:p>
            <a:pPr marL="457200" lvl="0" indent="-317500" rtl="0">
              <a:spcBef>
                <a:spcPts val="0"/>
              </a:spcBef>
              <a:buSzPct val="100000"/>
            </a:pPr>
            <a:r>
              <a:rPr lang="en" sz="1400"/>
              <a:t>First Grade – Orally tested vocabulary was a proficient predictor of reading comprehension ten years later. (Cunnningham and Stanovich, 1997)  </a:t>
            </a:r>
          </a:p>
          <a:p>
            <a:pPr marL="457200" lvl="0" indent="-317500">
              <a:spcBef>
                <a:spcPts val="0"/>
              </a:spcBef>
              <a:buSzPct val="100000"/>
            </a:pPr>
            <a:r>
              <a:rPr lang="en" sz="1400"/>
              <a:t>Third Grade – Children with restricted vocabulary have declining comprehension scores in later elementary years. (Chall, Jacobs, &amp; Baldwin, 1990)</a:t>
            </a:r>
          </a:p>
        </p:txBody>
      </p:sp>
      <p:sp>
        <p:nvSpPr>
          <p:cNvPr id="198" name="Shape 198"/>
          <p:cNvSpPr txBox="1"/>
          <p:nvPr/>
        </p:nvSpPr>
        <p:spPr>
          <a:xfrm>
            <a:off x="5268625" y="4378850"/>
            <a:ext cx="3457200" cy="432300"/>
          </a:xfrm>
          <a:prstGeom prst="rect">
            <a:avLst/>
          </a:prstGeom>
          <a:noFill/>
          <a:ln>
            <a:noFill/>
          </a:ln>
        </p:spPr>
        <p:txBody>
          <a:bodyPr lIns="91425" tIns="91425" rIns="91425" bIns="91425" anchor="t" anchorCtr="0">
            <a:noAutofit/>
          </a:bodyPr>
          <a:lstStyle/>
          <a:p>
            <a:pPr lvl="0">
              <a:spcBef>
                <a:spcPts val="0"/>
              </a:spcBef>
              <a:buNone/>
            </a:pPr>
            <a:r>
              <a:rPr lang="en"/>
              <a:t>Reading First National Conference, 2008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ctrTitle"/>
          </p:nvPr>
        </p:nvSpPr>
        <p:spPr>
          <a:xfrm>
            <a:off x="311700" y="392150"/>
            <a:ext cx="8520600" cy="2690400"/>
          </a:xfrm>
          <a:prstGeom prst="rect">
            <a:avLst/>
          </a:prstGeom>
        </p:spPr>
        <p:txBody>
          <a:bodyPr lIns="91425" tIns="91425" rIns="91425" bIns="91425" anchor="ctr" anchorCtr="0">
            <a:noAutofit/>
          </a:bodyPr>
          <a:lstStyle/>
          <a:p>
            <a:pPr lvl="0" rtl="0">
              <a:lnSpc>
                <a:spcPct val="115000"/>
              </a:lnSpc>
              <a:spcBef>
                <a:spcPts val="0"/>
              </a:spcBef>
              <a:spcAft>
                <a:spcPts val="1600"/>
              </a:spcAft>
              <a:buNone/>
            </a:pPr>
            <a:r>
              <a:rPr lang="en" sz="1300">
                <a:solidFill>
                  <a:schemeClr val="dk2"/>
                </a:solidFill>
                <a:latin typeface="Source Code Pro"/>
                <a:ea typeface="Source Code Pro"/>
                <a:cs typeface="Source Code Pro"/>
                <a:sym typeface="Source Code Pro"/>
              </a:rPr>
              <a:t>Greeting: Hi - Definition</a:t>
            </a:r>
          </a:p>
          <a:p>
            <a:pPr marL="457200" lvl="0" indent="-311150" algn="l" rtl="0">
              <a:lnSpc>
                <a:spcPct val="115000"/>
              </a:lnSpc>
              <a:spcBef>
                <a:spcPts val="0"/>
              </a:spcBef>
              <a:spcAft>
                <a:spcPts val="1600"/>
              </a:spcAft>
              <a:buClr>
                <a:schemeClr val="dk2"/>
              </a:buClr>
              <a:buSzPct val="100000"/>
              <a:buFont typeface="Source Code Pro"/>
              <a:buAutoNum type="arabicPeriod"/>
            </a:pPr>
            <a:r>
              <a:rPr lang="en" sz="1300">
                <a:solidFill>
                  <a:schemeClr val="dk2"/>
                </a:solidFill>
                <a:latin typeface="Source Code Pro"/>
                <a:ea typeface="Source Code Pro"/>
                <a:cs typeface="Source Code Pro"/>
                <a:sym typeface="Source Code Pro"/>
              </a:rPr>
              <a:t>Each participant will be handed a card with a descriptive word or a sentence using the word.</a:t>
            </a:r>
          </a:p>
          <a:p>
            <a:pPr marL="457200" lvl="0" indent="-311150" algn="l" rtl="0">
              <a:lnSpc>
                <a:spcPct val="115000"/>
              </a:lnSpc>
              <a:spcBef>
                <a:spcPts val="0"/>
              </a:spcBef>
              <a:spcAft>
                <a:spcPts val="1600"/>
              </a:spcAft>
              <a:buClr>
                <a:schemeClr val="dk2"/>
              </a:buClr>
              <a:buSzPct val="100000"/>
              <a:buFont typeface="Source Code Pro"/>
              <a:buAutoNum type="arabicPeriod"/>
            </a:pPr>
            <a:r>
              <a:rPr lang="en" sz="1300">
                <a:solidFill>
                  <a:schemeClr val="dk2"/>
                </a:solidFill>
                <a:latin typeface="Source Code Pro"/>
                <a:ea typeface="Source Code Pro"/>
                <a:cs typeface="Source Code Pro"/>
                <a:sym typeface="Source Code Pro"/>
              </a:rPr>
              <a:t>Then mingle, and find the participant with the matching card.</a:t>
            </a:r>
          </a:p>
          <a:p>
            <a:pPr marL="457200" lvl="0" indent="-311150" algn="l" rtl="0">
              <a:lnSpc>
                <a:spcPct val="115000"/>
              </a:lnSpc>
              <a:spcBef>
                <a:spcPts val="0"/>
              </a:spcBef>
              <a:spcAft>
                <a:spcPts val="1600"/>
              </a:spcAft>
              <a:buClr>
                <a:schemeClr val="dk2"/>
              </a:buClr>
              <a:buSzPct val="100000"/>
              <a:buFont typeface="Source Code Pro"/>
              <a:buAutoNum type="arabicPeriod"/>
            </a:pPr>
            <a:r>
              <a:rPr lang="en" sz="1300">
                <a:solidFill>
                  <a:schemeClr val="dk2"/>
                </a:solidFill>
                <a:latin typeface="Source Code Pro"/>
                <a:ea typeface="Source Code Pro"/>
                <a:cs typeface="Source Code Pro"/>
                <a:sym typeface="Source Code Pro"/>
              </a:rPr>
              <a:t>When you find your match, greet each other with a friendly “Hello!” and then sit down to decode the meaning of your word by using the context clues in the sentence. </a:t>
            </a:r>
          </a:p>
          <a:p>
            <a:pPr marL="457200" lvl="0" indent="-311150" algn="l" rtl="0">
              <a:lnSpc>
                <a:spcPct val="115000"/>
              </a:lnSpc>
              <a:spcBef>
                <a:spcPts val="0"/>
              </a:spcBef>
              <a:spcAft>
                <a:spcPts val="1600"/>
              </a:spcAft>
              <a:buClr>
                <a:schemeClr val="dk2"/>
              </a:buClr>
              <a:buSzPct val="100000"/>
              <a:buFont typeface="Source Code Pro"/>
              <a:buAutoNum type="arabicPeriod"/>
            </a:pPr>
            <a:r>
              <a:rPr lang="en" sz="1300">
                <a:solidFill>
                  <a:schemeClr val="dk2"/>
                </a:solidFill>
                <a:latin typeface="Source Code Pro"/>
                <a:ea typeface="Source Code Pro"/>
                <a:cs typeface="Source Code Pro"/>
                <a:sym typeface="Source Code Pro"/>
              </a:rPr>
              <a:t>Now talk about how you might use this in your classroom to enriched vocabulary. </a:t>
            </a:r>
          </a:p>
          <a:p>
            <a:pPr marL="457200" lvl="0" indent="-311150" algn="l" rtl="0">
              <a:lnSpc>
                <a:spcPct val="115000"/>
              </a:lnSpc>
              <a:spcBef>
                <a:spcPts val="0"/>
              </a:spcBef>
              <a:spcAft>
                <a:spcPts val="1600"/>
              </a:spcAft>
              <a:buClr>
                <a:schemeClr val="dk2"/>
              </a:buClr>
              <a:buSzPct val="100000"/>
              <a:buFont typeface="Source Code Pro"/>
              <a:buAutoNum type="arabicPeriod"/>
            </a:pPr>
            <a:r>
              <a:rPr lang="en" sz="1300">
                <a:solidFill>
                  <a:schemeClr val="dk2"/>
                </a:solidFill>
                <a:latin typeface="Source Code Pro"/>
                <a:ea typeface="Source Code Pro"/>
                <a:cs typeface="Source Code Pro"/>
                <a:sym typeface="Source Code Pro"/>
              </a:rPr>
              <a:t>Return to seats when finished.</a:t>
            </a:r>
          </a:p>
        </p:txBody>
      </p:sp>
      <p:sp>
        <p:nvSpPr>
          <p:cNvPr id="63" name="Shape 63"/>
          <p:cNvSpPr txBox="1">
            <a:spLocks noGrp="1"/>
          </p:cNvSpPr>
          <p:nvPr>
            <p:ph type="subTitle" idx="1"/>
          </p:nvPr>
        </p:nvSpPr>
        <p:spPr>
          <a:xfrm>
            <a:off x="311700" y="3890400"/>
            <a:ext cx="8520600" cy="706200"/>
          </a:xfrm>
          <a:prstGeom prst="rect">
            <a:avLst/>
          </a:prstGeom>
        </p:spPr>
        <p:txBody>
          <a:bodyPr lIns="91425" tIns="91425" rIns="91425" bIns="91425" anchor="ctr" anchorCtr="0">
            <a:noAutofit/>
          </a:bodyPr>
          <a:lstStyle/>
          <a:p>
            <a:pPr lvl="0" rtl="0">
              <a:spcBef>
                <a:spcPts val="0"/>
              </a:spcBef>
              <a:buNone/>
            </a:pPr>
            <a:r>
              <a:rPr lang="en"/>
              <a:t>Greeting!!!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110850" y="339525"/>
            <a:ext cx="8922300" cy="605100"/>
          </a:xfrm>
          <a:prstGeom prst="rect">
            <a:avLst/>
          </a:prstGeom>
          <a:ln w="76200" cap="flat" cmpd="sng">
            <a:solidFill>
              <a:schemeClr val="accent4"/>
            </a:solidFill>
            <a:prstDash val="dot"/>
            <a:round/>
            <a:headEnd type="none" w="med" len="med"/>
            <a:tailEnd type="none" w="med" len="med"/>
          </a:ln>
        </p:spPr>
        <p:txBody>
          <a:bodyPr lIns="91425" tIns="91425" rIns="91425" bIns="91425" anchor="t" anchorCtr="0">
            <a:noAutofit/>
          </a:bodyPr>
          <a:lstStyle/>
          <a:p>
            <a:pPr lvl="0">
              <a:spcBef>
                <a:spcPts val="0"/>
              </a:spcBef>
              <a:buNone/>
            </a:pPr>
            <a:r>
              <a:rPr lang="en" sz="2800"/>
              <a:t>Simple Vocabulary greetings or activities to be done in meeting from Responsive classroom</a:t>
            </a:r>
          </a:p>
        </p:txBody>
      </p:sp>
      <p:sp>
        <p:nvSpPr>
          <p:cNvPr id="204" name="Shape 204"/>
          <p:cNvSpPr txBox="1">
            <a:spLocks noGrp="1"/>
          </p:cNvSpPr>
          <p:nvPr>
            <p:ph type="body" idx="1"/>
          </p:nvPr>
        </p:nvSpPr>
        <p:spPr>
          <a:xfrm>
            <a:off x="-7000" y="1061350"/>
            <a:ext cx="4140300" cy="4315500"/>
          </a:xfrm>
          <a:prstGeom prst="rect">
            <a:avLst/>
          </a:prstGeom>
        </p:spPr>
        <p:txBody>
          <a:bodyPr lIns="91425" tIns="91425" rIns="91425" bIns="91425" anchor="t" anchorCtr="0">
            <a:noAutofit/>
          </a:bodyPr>
          <a:lstStyle/>
          <a:p>
            <a:pPr lvl="0" algn="ctr">
              <a:spcBef>
                <a:spcPts val="0"/>
              </a:spcBef>
              <a:buNone/>
            </a:pPr>
            <a:r>
              <a:rPr lang="en" sz="1300" b="1"/>
              <a:t>Greeting: Hi - Definition</a:t>
            </a:r>
          </a:p>
          <a:p>
            <a:pPr marL="457200" lvl="0" indent="-311150" rtl="0">
              <a:spcBef>
                <a:spcPts val="0"/>
              </a:spcBef>
              <a:buSzPct val="100000"/>
              <a:buAutoNum type="arabicPeriod"/>
            </a:pPr>
            <a:r>
              <a:rPr lang="en" sz="1300" b="1"/>
              <a:t>Give each student a card on which you’ve written a vocab word or a sentence using the vocab word.</a:t>
            </a:r>
          </a:p>
          <a:p>
            <a:pPr marL="457200" lvl="0" indent="-311150" rtl="0">
              <a:spcBef>
                <a:spcPts val="0"/>
              </a:spcBef>
              <a:buSzPct val="100000"/>
              <a:buAutoNum type="arabicPeriod"/>
            </a:pPr>
            <a:r>
              <a:rPr lang="en" sz="1300" b="1"/>
              <a:t>Students mingle, trying to find the student with the matching card.</a:t>
            </a:r>
          </a:p>
          <a:p>
            <a:pPr marL="457200" lvl="0" indent="-311150" rtl="0">
              <a:spcBef>
                <a:spcPts val="0"/>
              </a:spcBef>
              <a:buSzPct val="100000"/>
              <a:buAutoNum type="arabicPeriod"/>
            </a:pPr>
            <a:r>
              <a:rPr lang="en" sz="1300" b="1"/>
              <a:t>When students find their match, they greet each other with a friendly “Hello!” and then sit down to decode the meaning of their word by using the context clues in the sentence. </a:t>
            </a:r>
          </a:p>
          <a:p>
            <a:pPr marL="457200" lvl="0" indent="-311150">
              <a:spcBef>
                <a:spcPts val="0"/>
              </a:spcBef>
              <a:buSzPct val="100000"/>
              <a:buAutoNum type="arabicPeriod"/>
            </a:pPr>
            <a:r>
              <a:rPr lang="en" sz="1300" b="1"/>
              <a:t>Students explain their word and meaning. Sharing how they know.</a:t>
            </a:r>
          </a:p>
        </p:txBody>
      </p:sp>
      <p:sp>
        <p:nvSpPr>
          <p:cNvPr id="205" name="Shape 205"/>
          <p:cNvSpPr txBox="1">
            <a:spLocks noGrp="1"/>
          </p:cNvSpPr>
          <p:nvPr>
            <p:ph type="body" idx="2"/>
          </p:nvPr>
        </p:nvSpPr>
        <p:spPr>
          <a:xfrm>
            <a:off x="4432050" y="1061350"/>
            <a:ext cx="4548600" cy="3813900"/>
          </a:xfrm>
          <a:prstGeom prst="rect">
            <a:avLst/>
          </a:prstGeom>
        </p:spPr>
        <p:txBody>
          <a:bodyPr lIns="91425" tIns="91425" rIns="91425" bIns="91425" anchor="t" anchorCtr="0">
            <a:noAutofit/>
          </a:bodyPr>
          <a:lstStyle/>
          <a:p>
            <a:pPr lvl="0" algn="ctr" rtl="0">
              <a:spcBef>
                <a:spcPts val="0"/>
              </a:spcBef>
              <a:buNone/>
            </a:pPr>
            <a:r>
              <a:rPr lang="en" sz="1300" b="1"/>
              <a:t>Activity : Say It!</a:t>
            </a:r>
          </a:p>
          <a:p>
            <a:pPr marL="457200" lvl="0" indent="-311150" rtl="0">
              <a:spcBef>
                <a:spcPts val="0"/>
              </a:spcBef>
              <a:buSzPct val="100000"/>
              <a:buAutoNum type="arabicPeriod"/>
            </a:pPr>
            <a:r>
              <a:rPr lang="en" sz="1300" b="1"/>
              <a:t>Begin by saying one word, for example “tree”</a:t>
            </a:r>
          </a:p>
          <a:p>
            <a:pPr marL="457200" lvl="0" indent="-311150" rtl="0">
              <a:spcBef>
                <a:spcPts val="0"/>
              </a:spcBef>
              <a:buSzPct val="100000"/>
              <a:buAutoNum type="arabicPeriod"/>
            </a:pPr>
            <a:r>
              <a:rPr lang="en" sz="1300" b="1"/>
              <a:t>The students to your right says he associates with the word tree, perhaps “brown.”</a:t>
            </a:r>
          </a:p>
          <a:p>
            <a:pPr marL="457200" lvl="0" indent="-311150" rtl="0">
              <a:spcBef>
                <a:spcPts val="0"/>
              </a:spcBef>
              <a:buSzPct val="100000"/>
              <a:buAutoNum type="arabicPeriod"/>
            </a:pPr>
            <a:r>
              <a:rPr lang="en" sz="1300" b="1"/>
              <a:t>The next students in the circle says a word she associates with the words brown, such as “chocolate.”</a:t>
            </a:r>
          </a:p>
          <a:p>
            <a:pPr marL="457200" lvl="0" indent="-311150" rtl="0">
              <a:spcBef>
                <a:spcPts val="0"/>
              </a:spcBef>
              <a:buSzPct val="100000"/>
              <a:buAutoNum type="arabicPeriod"/>
            </a:pPr>
            <a:r>
              <a:rPr lang="en" sz="1300" b="1"/>
              <a:t>Continue this pattern around the circle.</a:t>
            </a:r>
          </a:p>
          <a:p>
            <a:pPr marL="457200" lvl="0" indent="-311150">
              <a:spcBef>
                <a:spcPts val="0"/>
              </a:spcBef>
              <a:buSzPct val="100000"/>
              <a:buAutoNum type="arabicPeriod"/>
            </a:pPr>
            <a:r>
              <a:rPr lang="en" sz="1300" b="1"/>
              <a:t>Invite observations from the class. What kind of words did we choose?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311700" y="64250"/>
            <a:ext cx="8520600" cy="801000"/>
          </a:xfrm>
          <a:prstGeom prst="rect">
            <a:avLst/>
          </a:prstGeom>
          <a:ln w="28575" cap="flat" cmpd="sng">
            <a:solidFill>
              <a:schemeClr val="dk1"/>
            </a:solidFill>
            <a:prstDash val="dash"/>
            <a:round/>
            <a:headEnd type="none" w="med" len="med"/>
            <a:tailEnd type="none" w="med" len="med"/>
          </a:ln>
        </p:spPr>
        <p:txBody>
          <a:bodyPr lIns="91425" tIns="91425" rIns="91425" bIns="91425" anchor="t" anchorCtr="0">
            <a:noAutofit/>
          </a:bodyPr>
          <a:lstStyle/>
          <a:p>
            <a:pPr lvl="0">
              <a:spcBef>
                <a:spcPts val="0"/>
              </a:spcBef>
              <a:buNone/>
            </a:pPr>
            <a:r>
              <a:rPr lang="en"/>
              <a:t>Continued...</a:t>
            </a:r>
          </a:p>
        </p:txBody>
      </p:sp>
      <p:sp>
        <p:nvSpPr>
          <p:cNvPr id="211" name="Shape 211"/>
          <p:cNvSpPr txBox="1">
            <a:spLocks noGrp="1"/>
          </p:cNvSpPr>
          <p:nvPr>
            <p:ph type="body" idx="1"/>
          </p:nvPr>
        </p:nvSpPr>
        <p:spPr>
          <a:xfrm>
            <a:off x="139950" y="865250"/>
            <a:ext cx="4257000" cy="4278300"/>
          </a:xfrm>
          <a:prstGeom prst="rect">
            <a:avLst/>
          </a:prstGeom>
        </p:spPr>
        <p:txBody>
          <a:bodyPr lIns="91425" tIns="91425" rIns="91425" bIns="91425" anchor="t" anchorCtr="0">
            <a:noAutofit/>
          </a:bodyPr>
          <a:lstStyle/>
          <a:p>
            <a:pPr lvl="0" algn="ctr" rtl="0">
              <a:spcBef>
                <a:spcPts val="0"/>
              </a:spcBef>
              <a:buNone/>
            </a:pPr>
            <a:r>
              <a:rPr lang="en" sz="1300" b="1"/>
              <a:t>Activity: Shades to meaning</a:t>
            </a:r>
          </a:p>
          <a:p>
            <a:pPr marL="457200" lvl="0" indent="-311150" rtl="0">
              <a:spcBef>
                <a:spcPts val="0"/>
              </a:spcBef>
              <a:buSzPct val="100000"/>
              <a:buAutoNum type="arabicPeriod"/>
            </a:pPr>
            <a:r>
              <a:rPr lang="en" sz="1300" b="1"/>
              <a:t>Introduce the group activity “Many words have similar meaning. For example ‘chilly’ and ‘freezing’ both mean cold, but they represent different degrees of cold. Today we are going to use our bodies to rank some words with similar meanings.”</a:t>
            </a:r>
          </a:p>
          <a:p>
            <a:pPr marL="457200" lvl="0" indent="-311150" rtl="0">
              <a:spcBef>
                <a:spcPts val="0"/>
              </a:spcBef>
              <a:buSzPct val="100000"/>
              <a:buAutoNum type="arabicPeriod"/>
            </a:pPr>
            <a:r>
              <a:rPr lang="en" sz="1300" b="1"/>
              <a:t>Extend your hands out in front of you, horizontal to the ground. “This is the starting point for ranking words. For example, this is where we would put our hands to rank with word ‘cold’ - right in the middle. If the next word was colder we would move our hands closer to our feet, </a:t>
            </a:r>
          </a:p>
          <a:p>
            <a:pPr lvl="0">
              <a:spcBef>
                <a:spcPts val="0"/>
              </a:spcBef>
              <a:buNone/>
            </a:pPr>
            <a:endParaRPr/>
          </a:p>
        </p:txBody>
      </p:sp>
      <p:sp>
        <p:nvSpPr>
          <p:cNvPr id="212" name="Shape 212"/>
          <p:cNvSpPr txBox="1">
            <a:spLocks noGrp="1"/>
          </p:cNvSpPr>
          <p:nvPr>
            <p:ph type="body" idx="2"/>
          </p:nvPr>
        </p:nvSpPr>
        <p:spPr>
          <a:xfrm>
            <a:off x="4502025" y="865250"/>
            <a:ext cx="4513800" cy="4138200"/>
          </a:xfrm>
          <a:prstGeom prst="rect">
            <a:avLst/>
          </a:prstGeom>
        </p:spPr>
        <p:txBody>
          <a:bodyPr lIns="91425" tIns="91425" rIns="91425" bIns="91425" anchor="t" anchorCtr="0">
            <a:noAutofit/>
          </a:bodyPr>
          <a:lstStyle/>
          <a:p>
            <a:pPr lvl="0">
              <a:spcBef>
                <a:spcPts val="0"/>
              </a:spcBef>
              <a:buNone/>
            </a:pPr>
            <a:r>
              <a:rPr lang="en" sz="1300" b="1"/>
              <a:t>if the next word was warmer, we will move our hands up.” </a:t>
            </a:r>
          </a:p>
          <a:p>
            <a:pPr lvl="0" rtl="0">
              <a:spcBef>
                <a:spcPts val="0"/>
              </a:spcBef>
              <a:buNone/>
            </a:pPr>
            <a:r>
              <a:rPr lang="en" b="1"/>
              <a:t>3. Say “freezing” and move your hands down towards your feet. Say “chilly” and move your hands up. Explain that it’s ok if people rank the words differently.</a:t>
            </a:r>
          </a:p>
          <a:p>
            <a:pPr marL="457200" lvl="0" indent="-228600" rtl="0">
              <a:spcBef>
                <a:spcPts val="0"/>
              </a:spcBef>
            </a:pPr>
            <a:r>
              <a:rPr lang="en" b="1"/>
              <a:t>Flow, gush, flood, trickle</a:t>
            </a:r>
          </a:p>
          <a:p>
            <a:pPr marL="457200" lvl="0" indent="-228600" rtl="0">
              <a:spcBef>
                <a:spcPts val="0"/>
              </a:spcBef>
            </a:pPr>
            <a:r>
              <a:rPr lang="en" b="1"/>
              <a:t>Run, race, zoom, speed</a:t>
            </a:r>
          </a:p>
          <a:p>
            <a:pPr marL="457200" lvl="0" indent="-228600" rtl="0">
              <a:spcBef>
                <a:spcPts val="0"/>
              </a:spcBef>
            </a:pPr>
            <a:r>
              <a:rPr lang="en" b="1"/>
              <a:t>Small, itsy, bitsy, teeny, tiny</a:t>
            </a:r>
          </a:p>
          <a:p>
            <a:pPr marL="457200" lvl="0" indent="-228600" rtl="0">
              <a:spcBef>
                <a:spcPts val="0"/>
              </a:spcBef>
            </a:pPr>
            <a:r>
              <a:rPr lang="en" b="1"/>
              <a:t>Quiet, silent, noiseless, hushed</a:t>
            </a:r>
          </a:p>
          <a:p>
            <a:pPr marL="457200" lvl="0" indent="-228600" rtl="0">
              <a:spcBef>
                <a:spcPts val="0"/>
              </a:spcBef>
            </a:pPr>
            <a:r>
              <a:rPr lang="en" b="1"/>
              <a:t>Loud, earsplitting, noisy, booming</a:t>
            </a:r>
          </a:p>
          <a:p>
            <a:pPr marL="457200" lvl="0" indent="-228600">
              <a:spcBef>
                <a:spcPts val="0"/>
              </a:spcBef>
            </a:pPr>
            <a:r>
              <a:rPr lang="en" b="1"/>
              <a:t>Large, enormous, gigantic, big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lgn="ctr" rtl="0">
              <a:lnSpc>
                <a:spcPct val="115000"/>
              </a:lnSpc>
              <a:spcBef>
                <a:spcPts val="0"/>
              </a:spcBef>
              <a:spcAft>
                <a:spcPts val="1600"/>
              </a:spcAft>
              <a:buNone/>
            </a:pPr>
            <a:r>
              <a:rPr lang="en" sz="3000">
                <a:solidFill>
                  <a:schemeClr val="accent4"/>
                </a:solidFill>
                <a:latin typeface="Comic Sans MS"/>
                <a:ea typeface="Comic Sans MS"/>
                <a:cs typeface="Comic Sans MS"/>
                <a:sym typeface="Comic Sans MS"/>
              </a:rPr>
              <a:t>What is Oral Language?</a:t>
            </a:r>
          </a:p>
        </p:txBody>
      </p:sp>
      <p:sp>
        <p:nvSpPr>
          <p:cNvPr id="218" name="Shape 218"/>
          <p:cNvSpPr txBox="1">
            <a:spLocks noGrp="1"/>
          </p:cNvSpPr>
          <p:nvPr>
            <p:ph type="body" idx="1"/>
          </p:nvPr>
        </p:nvSpPr>
        <p:spPr>
          <a:xfrm>
            <a:off x="2572050" y="1169375"/>
            <a:ext cx="3999900" cy="3340200"/>
          </a:xfrm>
          <a:prstGeom prst="rect">
            <a:avLst/>
          </a:prstGeom>
        </p:spPr>
        <p:txBody>
          <a:bodyPr lIns="91425" tIns="91425" rIns="91425" bIns="91425" anchor="t" anchorCtr="0">
            <a:noAutofit/>
          </a:bodyPr>
          <a:lstStyle/>
          <a:p>
            <a:pPr marL="457200" lvl="0" indent="-342900" rtl="0">
              <a:spcBef>
                <a:spcPts val="0"/>
              </a:spcBef>
              <a:buClr>
                <a:schemeClr val="accent4"/>
              </a:buClr>
              <a:buSzPct val="100000"/>
            </a:pPr>
            <a:r>
              <a:rPr lang="en" sz="1800" b="1">
                <a:solidFill>
                  <a:schemeClr val="accent4"/>
                </a:solidFill>
              </a:rPr>
              <a:t>Information Sharing  </a:t>
            </a:r>
          </a:p>
          <a:p>
            <a:pPr marL="457200" lvl="0" indent="-342900" rtl="0">
              <a:spcBef>
                <a:spcPts val="0"/>
              </a:spcBef>
              <a:buClr>
                <a:schemeClr val="accent4"/>
              </a:buClr>
              <a:buSzPct val="100000"/>
            </a:pPr>
            <a:r>
              <a:rPr lang="en" sz="1800" b="1">
                <a:solidFill>
                  <a:schemeClr val="accent4"/>
                </a:solidFill>
              </a:rPr>
              <a:t>Telling Others How You Feel  </a:t>
            </a:r>
          </a:p>
          <a:p>
            <a:pPr marL="457200" lvl="0" indent="-342900" rtl="0">
              <a:spcBef>
                <a:spcPts val="0"/>
              </a:spcBef>
              <a:buClr>
                <a:schemeClr val="accent4"/>
              </a:buClr>
              <a:buSzPct val="100000"/>
            </a:pPr>
            <a:r>
              <a:rPr lang="en" sz="1800" b="1">
                <a:solidFill>
                  <a:schemeClr val="accent4"/>
                </a:solidFill>
              </a:rPr>
              <a:t>Advice  </a:t>
            </a:r>
          </a:p>
          <a:p>
            <a:pPr marL="457200" lvl="0" indent="-342900" rtl="0">
              <a:spcBef>
                <a:spcPts val="0"/>
              </a:spcBef>
              <a:buClr>
                <a:schemeClr val="accent4"/>
              </a:buClr>
              <a:buSzPct val="100000"/>
            </a:pPr>
            <a:r>
              <a:rPr lang="en" sz="1800" b="1">
                <a:solidFill>
                  <a:schemeClr val="accent4"/>
                </a:solidFill>
              </a:rPr>
              <a:t>Persuading Others  </a:t>
            </a:r>
          </a:p>
          <a:p>
            <a:pPr marL="457200" lvl="0" indent="-342900" rtl="0">
              <a:spcBef>
                <a:spcPts val="0"/>
              </a:spcBef>
              <a:buClr>
                <a:schemeClr val="accent4"/>
              </a:buClr>
              <a:buSzPct val="100000"/>
            </a:pPr>
            <a:r>
              <a:rPr lang="en" sz="1800" b="1">
                <a:solidFill>
                  <a:schemeClr val="accent4"/>
                </a:solidFill>
              </a:rPr>
              <a:t>Entertaining  </a:t>
            </a:r>
          </a:p>
          <a:p>
            <a:pPr marL="457200" lvl="0" indent="-342900" rtl="0">
              <a:spcBef>
                <a:spcPts val="0"/>
              </a:spcBef>
              <a:buClr>
                <a:schemeClr val="accent4"/>
              </a:buClr>
              <a:buSzPct val="100000"/>
            </a:pPr>
            <a:r>
              <a:rPr lang="en" sz="1800" b="1">
                <a:solidFill>
                  <a:schemeClr val="accent4"/>
                </a:solidFill>
              </a:rPr>
              <a:t>Sharing Ideas  </a:t>
            </a:r>
          </a:p>
          <a:p>
            <a:pPr marL="457200" lvl="0" indent="-342900" rtl="0">
              <a:spcBef>
                <a:spcPts val="0"/>
              </a:spcBef>
              <a:buClr>
                <a:schemeClr val="accent4"/>
              </a:buClr>
              <a:buSzPct val="100000"/>
            </a:pPr>
            <a:r>
              <a:rPr lang="en" sz="1800" b="1">
                <a:solidFill>
                  <a:schemeClr val="accent4"/>
                </a:solidFill>
              </a:rPr>
              <a:t>Remembering  </a:t>
            </a:r>
          </a:p>
          <a:p>
            <a:pPr marL="457200" lvl="0" indent="-342900" rtl="0">
              <a:spcBef>
                <a:spcPts val="0"/>
              </a:spcBef>
              <a:buClr>
                <a:schemeClr val="accent4"/>
              </a:buClr>
              <a:buSzPct val="100000"/>
            </a:pPr>
            <a:r>
              <a:rPr lang="en" sz="1800" b="1">
                <a:solidFill>
                  <a:schemeClr val="accent4"/>
                </a:solidFill>
              </a:rPr>
              <a:t>Special Situations</a:t>
            </a:r>
          </a:p>
        </p:txBody>
      </p:sp>
      <p:sp>
        <p:nvSpPr>
          <p:cNvPr id="219" name="Shape 219"/>
          <p:cNvSpPr txBox="1"/>
          <p:nvPr/>
        </p:nvSpPr>
        <p:spPr>
          <a:xfrm>
            <a:off x="5268625" y="4378850"/>
            <a:ext cx="3457200" cy="432300"/>
          </a:xfrm>
          <a:prstGeom prst="rect">
            <a:avLst/>
          </a:prstGeom>
          <a:noFill/>
          <a:ln>
            <a:noFill/>
          </a:ln>
        </p:spPr>
        <p:txBody>
          <a:bodyPr lIns="91425" tIns="91425" rIns="91425" bIns="91425" anchor="t" anchorCtr="0">
            <a:noAutofit/>
          </a:bodyPr>
          <a:lstStyle/>
          <a:p>
            <a:pPr lvl="0" rtl="0">
              <a:spcBef>
                <a:spcPts val="0"/>
              </a:spcBef>
              <a:buNone/>
            </a:pPr>
            <a:r>
              <a:rPr lang="en"/>
              <a:t>Reading First National Conference, 2008</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2493250" y="802500"/>
            <a:ext cx="4413600" cy="3880800"/>
          </a:xfrm>
          <a:prstGeom prst="rect">
            <a:avLst/>
          </a:prstGeom>
        </p:spPr>
        <p:txBody>
          <a:bodyPr lIns="91425" tIns="91425" rIns="91425" bIns="91425" anchor="ctr" anchorCtr="0">
            <a:noAutofit/>
          </a:bodyPr>
          <a:lstStyle/>
          <a:p>
            <a:pPr lvl="0" rtl="0">
              <a:spcBef>
                <a:spcPts val="0"/>
              </a:spcBef>
              <a:buNone/>
            </a:pPr>
            <a:r>
              <a:rPr lang="en" sz="2400"/>
              <a:t>Is it possible for teachers to design instruction that will close the language experience gap?</a:t>
            </a:r>
          </a:p>
          <a:p>
            <a:pPr lvl="0">
              <a:spcBef>
                <a:spcPts val="0"/>
              </a:spcBef>
              <a:buNone/>
            </a:pPr>
            <a:r>
              <a:rPr lang="en" sz="2400"/>
              <a:t> YES! </a:t>
            </a:r>
          </a:p>
          <a:p>
            <a:pPr lvl="0">
              <a:spcBef>
                <a:spcPts val="0"/>
              </a:spcBef>
              <a:buNone/>
            </a:pPr>
            <a:r>
              <a:rPr lang="en" sz="2400"/>
              <a:t>Teachers can be instrumental in closing the language experience gap. Students who struggle with a language deficit will need many language-rich experiences, as well as systematic and explicit instruction to help them catch up to their more verbal peers!</a:t>
            </a:r>
          </a:p>
        </p:txBody>
      </p:sp>
      <p:sp>
        <p:nvSpPr>
          <p:cNvPr id="225" name="Shape 225"/>
          <p:cNvSpPr txBox="1"/>
          <p:nvPr/>
        </p:nvSpPr>
        <p:spPr>
          <a:xfrm>
            <a:off x="5404225" y="4683300"/>
            <a:ext cx="3457200" cy="432300"/>
          </a:xfrm>
          <a:prstGeom prst="rect">
            <a:avLst/>
          </a:prstGeom>
          <a:noFill/>
          <a:ln>
            <a:noFill/>
          </a:ln>
        </p:spPr>
        <p:txBody>
          <a:bodyPr lIns="91425" tIns="91425" rIns="91425" bIns="91425" anchor="t" anchorCtr="0">
            <a:noAutofit/>
          </a:bodyPr>
          <a:lstStyle/>
          <a:p>
            <a:pPr lvl="0" rtl="0">
              <a:spcBef>
                <a:spcPts val="0"/>
              </a:spcBef>
              <a:buNone/>
            </a:pPr>
            <a:r>
              <a:rPr lang="en"/>
              <a:t>Reading First National Conference, 2008</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292975" y="272525"/>
            <a:ext cx="4045200" cy="968100"/>
          </a:xfrm>
          <a:prstGeom prst="rect">
            <a:avLst/>
          </a:prstGeom>
        </p:spPr>
        <p:txBody>
          <a:bodyPr lIns="91425" tIns="91425" rIns="91425" bIns="91425" anchor="b" anchorCtr="0">
            <a:noAutofit/>
          </a:bodyPr>
          <a:lstStyle/>
          <a:p>
            <a:pPr lvl="0">
              <a:spcBef>
                <a:spcPts val="0"/>
              </a:spcBef>
              <a:buNone/>
            </a:pPr>
            <a:r>
              <a:rPr lang="en"/>
              <a:t>Kindergarten</a:t>
            </a:r>
          </a:p>
        </p:txBody>
      </p:sp>
      <p:sp>
        <p:nvSpPr>
          <p:cNvPr id="231" name="Shape 231"/>
          <p:cNvSpPr txBox="1">
            <a:spLocks noGrp="1"/>
          </p:cNvSpPr>
          <p:nvPr>
            <p:ph type="subTitle" idx="1"/>
          </p:nvPr>
        </p:nvSpPr>
        <p:spPr>
          <a:xfrm>
            <a:off x="109075" y="1240625"/>
            <a:ext cx="4413000" cy="3844200"/>
          </a:xfrm>
          <a:prstGeom prst="rect">
            <a:avLst/>
          </a:prstGeom>
        </p:spPr>
        <p:txBody>
          <a:bodyPr lIns="91425" tIns="91425" rIns="91425" bIns="91425" anchor="t" anchorCtr="0">
            <a:noAutofit/>
          </a:bodyPr>
          <a:lstStyle/>
          <a:p>
            <a:pPr lvl="0" algn="l">
              <a:spcBef>
                <a:spcPts val="0"/>
              </a:spcBef>
              <a:buNone/>
            </a:pPr>
            <a:r>
              <a:rPr lang="en" sz="1400" b="1" u="sng"/>
              <a:t>Comprehension and Collaboration</a:t>
            </a:r>
          </a:p>
          <a:p>
            <a:pPr marL="457200" lvl="0" indent="-317500" algn="l" rtl="0">
              <a:spcBef>
                <a:spcPts val="0"/>
              </a:spcBef>
              <a:buSzPct val="100000"/>
              <a:buAutoNum type="arabicPeriod"/>
            </a:pPr>
            <a:r>
              <a:rPr lang="en" sz="1400"/>
              <a:t>Participate in collaborative conversations with diverse partners about kindergarten topics and texts with peers and adults in small and larger groups. </a:t>
            </a:r>
          </a:p>
          <a:p>
            <a:pPr marL="457200" lvl="0" indent="-317500" algn="l" rtl="0">
              <a:spcBef>
                <a:spcPts val="0"/>
              </a:spcBef>
              <a:buSzPct val="100000"/>
              <a:buAutoNum type="alphaLcPeriod"/>
            </a:pPr>
            <a:r>
              <a:rPr lang="en" sz="1400"/>
              <a:t>Follow agreed-upon rules for discussions</a:t>
            </a:r>
          </a:p>
          <a:p>
            <a:pPr marL="457200" lvl="0" indent="-317500" algn="l" rtl="0">
              <a:spcBef>
                <a:spcPts val="0"/>
              </a:spcBef>
              <a:buSzPct val="100000"/>
              <a:buAutoNum type="alphaLcPeriod"/>
            </a:pPr>
            <a:r>
              <a:rPr lang="en" sz="1400"/>
              <a:t>Continue a conversations through multiple exchange</a:t>
            </a:r>
          </a:p>
          <a:p>
            <a:pPr lvl="0" algn="l" rtl="0">
              <a:spcBef>
                <a:spcPts val="0"/>
              </a:spcBef>
              <a:buNone/>
            </a:pPr>
            <a:r>
              <a:rPr lang="en" sz="1400"/>
              <a:t>2. Confirm understanding of a text read aloud or information presented orally or through other media by asking and answering questions (more). </a:t>
            </a:r>
          </a:p>
          <a:p>
            <a:pPr lvl="0" algn="l" rtl="0">
              <a:spcBef>
                <a:spcPts val="0"/>
              </a:spcBef>
              <a:buNone/>
            </a:pPr>
            <a:r>
              <a:rPr lang="en" sz="1400"/>
              <a:t>3. Ask and answer questions in order to seek help, get information, or clarify something that is not understood.</a:t>
            </a:r>
          </a:p>
        </p:txBody>
      </p:sp>
      <p:sp>
        <p:nvSpPr>
          <p:cNvPr id="232" name="Shape 232"/>
          <p:cNvSpPr txBox="1">
            <a:spLocks noGrp="1"/>
          </p:cNvSpPr>
          <p:nvPr>
            <p:ph type="body" idx="2"/>
          </p:nvPr>
        </p:nvSpPr>
        <p:spPr>
          <a:xfrm>
            <a:off x="4712225" y="381300"/>
            <a:ext cx="4182900" cy="4380900"/>
          </a:xfrm>
          <a:prstGeom prst="rect">
            <a:avLst/>
          </a:prstGeom>
        </p:spPr>
        <p:txBody>
          <a:bodyPr lIns="91425" tIns="91425" rIns="91425" bIns="91425" anchor="ctr" anchorCtr="0">
            <a:noAutofit/>
          </a:bodyPr>
          <a:lstStyle/>
          <a:p>
            <a:pPr lvl="0" algn="ctr" rtl="0">
              <a:spcBef>
                <a:spcPts val="0"/>
              </a:spcBef>
              <a:buNone/>
            </a:pPr>
            <a:r>
              <a:rPr lang="en"/>
              <a:t>Presentation of Knowledge and Ideas.</a:t>
            </a:r>
          </a:p>
          <a:p>
            <a:pPr lvl="0" algn="ctr" rtl="0">
              <a:spcBef>
                <a:spcPts val="0"/>
              </a:spcBef>
              <a:buNone/>
            </a:pPr>
            <a:r>
              <a:rPr lang="en" sz="1400"/>
              <a:t>Describe familiar people, places, things, and events, and with prompting and support, provide additional detail.</a:t>
            </a:r>
          </a:p>
          <a:p>
            <a:pPr lvl="0" algn="ctr" rtl="0">
              <a:spcBef>
                <a:spcPts val="0"/>
              </a:spcBef>
              <a:buNone/>
            </a:pPr>
            <a:r>
              <a:rPr lang="en" sz="1400"/>
              <a:t>Add drawings or other visual displays to describe additional details.</a:t>
            </a:r>
          </a:p>
          <a:p>
            <a:pPr lvl="0" algn="ctr" rtl="0">
              <a:spcBef>
                <a:spcPts val="0"/>
              </a:spcBef>
              <a:buNone/>
            </a:pPr>
            <a:r>
              <a:rPr lang="en" sz="1400"/>
              <a:t>Speak audibly and express thoughts, feelings, and ideas clearly.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311700" y="64250"/>
            <a:ext cx="8520600" cy="801000"/>
          </a:xfrm>
          <a:prstGeom prst="rect">
            <a:avLst/>
          </a:prstGeom>
        </p:spPr>
        <p:txBody>
          <a:bodyPr lIns="91425" tIns="91425" rIns="91425" bIns="91425" anchor="t" anchorCtr="0">
            <a:noAutofit/>
          </a:bodyPr>
          <a:lstStyle/>
          <a:p>
            <a:pPr lvl="0" algn="ctr">
              <a:spcBef>
                <a:spcPts val="0"/>
              </a:spcBef>
              <a:buNone/>
            </a:pPr>
            <a:r>
              <a:rPr lang="en"/>
              <a:t>KINDERGARTEN</a:t>
            </a:r>
          </a:p>
        </p:txBody>
      </p:sp>
      <p:sp>
        <p:nvSpPr>
          <p:cNvPr id="238" name="Shape 238"/>
          <p:cNvSpPr txBox="1">
            <a:spLocks noGrp="1"/>
          </p:cNvSpPr>
          <p:nvPr>
            <p:ph type="body" idx="1"/>
          </p:nvPr>
        </p:nvSpPr>
        <p:spPr>
          <a:xfrm>
            <a:off x="189125" y="923875"/>
            <a:ext cx="3602400" cy="4163100"/>
          </a:xfrm>
          <a:prstGeom prst="rect">
            <a:avLst/>
          </a:prstGeom>
          <a:ln w="19050" cap="flat" cmpd="sng">
            <a:solidFill>
              <a:schemeClr val="dk1"/>
            </a:solidFill>
            <a:prstDash val="solid"/>
            <a:round/>
            <a:headEnd type="none" w="med" len="med"/>
            <a:tailEnd type="none" w="med" len="med"/>
          </a:ln>
        </p:spPr>
        <p:txBody>
          <a:bodyPr lIns="91425" tIns="91425" rIns="91425" bIns="91425" anchor="t" anchorCtr="0">
            <a:noAutofit/>
          </a:bodyPr>
          <a:lstStyle/>
          <a:p>
            <a:pPr lvl="0" algn="ctr">
              <a:spcBef>
                <a:spcPts val="0"/>
              </a:spcBef>
              <a:spcAft>
                <a:spcPts val="0"/>
              </a:spcAft>
              <a:buNone/>
            </a:pPr>
            <a:r>
              <a:rPr lang="en" b="1"/>
              <a:t>Conventions of the English Language</a:t>
            </a:r>
          </a:p>
          <a:p>
            <a:pPr lvl="0" rtl="0">
              <a:spcBef>
                <a:spcPts val="0"/>
              </a:spcBef>
              <a:spcAft>
                <a:spcPts val="0"/>
              </a:spcAft>
              <a:buNone/>
            </a:pPr>
            <a:r>
              <a:rPr lang="en" sz="1200"/>
              <a:t>Demonstrate command of the conventions of Standard English grammar and usage when writing or speaking.</a:t>
            </a:r>
          </a:p>
          <a:p>
            <a:pPr marL="457200" lvl="0" indent="-304800" rtl="0">
              <a:spcBef>
                <a:spcPts val="0"/>
              </a:spcBef>
              <a:buSzPct val="100000"/>
            </a:pPr>
            <a:r>
              <a:rPr lang="en" sz="1200"/>
              <a:t>Use frequently occurring nouns and verbs.</a:t>
            </a:r>
          </a:p>
          <a:p>
            <a:pPr marL="457200" lvl="0" indent="-304800" rtl="0">
              <a:spcBef>
                <a:spcPts val="0"/>
              </a:spcBef>
              <a:buSzPct val="100000"/>
            </a:pPr>
            <a:r>
              <a:rPr lang="en" sz="1200"/>
              <a:t>Form regular plural nouns orally by adding /s/ or /es/</a:t>
            </a:r>
          </a:p>
          <a:p>
            <a:pPr marL="457200" lvl="0" indent="-304800" rtl="0">
              <a:spcBef>
                <a:spcPts val="0"/>
              </a:spcBef>
              <a:buSzPct val="100000"/>
            </a:pPr>
            <a:r>
              <a:rPr lang="en" sz="1200"/>
              <a:t>Understands and uses question words.</a:t>
            </a:r>
          </a:p>
          <a:p>
            <a:pPr marL="457200" lvl="0" indent="-304800" rtl="0">
              <a:spcBef>
                <a:spcPts val="0"/>
              </a:spcBef>
              <a:buSzPct val="100000"/>
            </a:pPr>
            <a:r>
              <a:rPr lang="en" sz="1200"/>
              <a:t>Use the most frequently occurring prepositions (e.g., to, from, in).</a:t>
            </a:r>
          </a:p>
          <a:p>
            <a:pPr marL="457200" lvl="0" indent="-304800" rtl="0">
              <a:spcBef>
                <a:spcPts val="0"/>
              </a:spcBef>
              <a:buSzPct val="100000"/>
            </a:pPr>
            <a:r>
              <a:rPr lang="en" sz="1200"/>
              <a:t> Produce and expand complete sentences in shared language activities.</a:t>
            </a:r>
          </a:p>
        </p:txBody>
      </p:sp>
      <p:sp>
        <p:nvSpPr>
          <p:cNvPr id="239" name="Shape 239"/>
          <p:cNvSpPr txBox="1">
            <a:spLocks noGrp="1"/>
          </p:cNvSpPr>
          <p:nvPr>
            <p:ph type="body" idx="2"/>
          </p:nvPr>
        </p:nvSpPr>
        <p:spPr>
          <a:xfrm>
            <a:off x="3831600" y="923875"/>
            <a:ext cx="5233500" cy="4163100"/>
          </a:xfrm>
          <a:prstGeom prst="rect">
            <a:avLst/>
          </a:prstGeom>
          <a:solidFill>
            <a:schemeClr val="dk1"/>
          </a:solidFill>
          <a:ln w="19050" cap="flat" cmpd="sng">
            <a:solidFill>
              <a:srgbClr val="000000"/>
            </a:solidFill>
            <a:prstDash val="solid"/>
            <a:round/>
            <a:headEnd type="none" w="med" len="med"/>
            <a:tailEnd type="none" w="med" len="med"/>
          </a:ln>
        </p:spPr>
        <p:txBody>
          <a:bodyPr lIns="91425" tIns="91425" rIns="91425" bIns="91425" anchor="t" anchorCtr="0">
            <a:noAutofit/>
          </a:bodyPr>
          <a:lstStyle/>
          <a:p>
            <a:pPr lvl="0" algn="ctr">
              <a:lnSpc>
                <a:spcPct val="100000"/>
              </a:lnSpc>
              <a:spcBef>
                <a:spcPts val="0"/>
              </a:spcBef>
              <a:spcAft>
                <a:spcPts val="0"/>
              </a:spcAft>
              <a:buNone/>
            </a:pPr>
            <a:r>
              <a:rPr lang="en" b="1"/>
              <a:t>Vocabulary Acquisition and Use</a:t>
            </a:r>
          </a:p>
          <a:p>
            <a:pPr lvl="0">
              <a:lnSpc>
                <a:spcPct val="100000"/>
              </a:lnSpc>
              <a:spcBef>
                <a:spcPts val="0"/>
              </a:spcBef>
              <a:spcAft>
                <a:spcPts val="0"/>
              </a:spcAft>
              <a:buNone/>
            </a:pPr>
            <a:r>
              <a:rPr lang="en" sz="1200"/>
              <a:t>Determine or clarify the meaning of unknown and multiple-meaning words and phrases based on kindergarten reading and content.</a:t>
            </a:r>
          </a:p>
          <a:p>
            <a:pPr marL="457200" lvl="0" indent="-304800" rtl="0">
              <a:spcBef>
                <a:spcPts val="0"/>
              </a:spcBef>
              <a:buSzPct val="100000"/>
              <a:buAutoNum type="alphaLcPeriod"/>
            </a:pPr>
            <a:r>
              <a:rPr lang="en" sz="1200"/>
              <a:t>Identify new meanings for familiar words and apply them accurately (e.g., knowing a duck is a bird and learning the verb to duck).</a:t>
            </a:r>
          </a:p>
          <a:p>
            <a:pPr marL="457200" lvl="0" indent="-304800" rtl="0">
              <a:spcBef>
                <a:spcPts val="0"/>
              </a:spcBef>
              <a:buSzPct val="100000"/>
              <a:buAutoNum type="alphaLcPeriod"/>
            </a:pPr>
            <a:r>
              <a:rPr lang="en" sz="1200"/>
              <a:t>Use frequently occurring inflections and affixes.</a:t>
            </a:r>
          </a:p>
          <a:p>
            <a:pPr lvl="0" rtl="0">
              <a:lnSpc>
                <a:spcPct val="100000"/>
              </a:lnSpc>
              <a:spcBef>
                <a:spcPts val="0"/>
              </a:spcBef>
              <a:spcAft>
                <a:spcPts val="0"/>
              </a:spcAft>
              <a:buNone/>
            </a:pPr>
            <a:r>
              <a:rPr lang="en" sz="1200"/>
              <a:t>With guidance and support, explore word relationships and nuances in word meanings.</a:t>
            </a:r>
          </a:p>
          <a:p>
            <a:pPr marL="457200" lvl="0" indent="-304800" rtl="0">
              <a:lnSpc>
                <a:spcPct val="100000"/>
              </a:lnSpc>
              <a:spcBef>
                <a:spcPts val="0"/>
              </a:spcBef>
              <a:spcAft>
                <a:spcPts val="0"/>
              </a:spcAft>
              <a:buSzPct val="100000"/>
              <a:buAutoNum type="alphaLcPeriod"/>
            </a:pPr>
            <a:r>
              <a:rPr lang="en" sz="1200"/>
              <a:t>Sort common objects into categories to gain sense of the concepts they represent</a:t>
            </a:r>
          </a:p>
          <a:p>
            <a:pPr marL="457200" lvl="0" indent="-304800" rtl="0">
              <a:lnSpc>
                <a:spcPct val="100000"/>
              </a:lnSpc>
              <a:spcBef>
                <a:spcPts val="0"/>
              </a:spcBef>
              <a:spcAft>
                <a:spcPts val="0"/>
              </a:spcAft>
              <a:buSzPct val="100000"/>
              <a:buAutoNum type="alphaLcPeriod"/>
            </a:pPr>
            <a:r>
              <a:rPr lang="en" sz="1200"/>
              <a:t>Demonstrate understanding of frequently occurring verbs and adjectives by relating them.</a:t>
            </a:r>
          </a:p>
          <a:p>
            <a:pPr marL="457200" lvl="0" indent="-304800" rtl="0">
              <a:lnSpc>
                <a:spcPct val="100000"/>
              </a:lnSpc>
              <a:spcBef>
                <a:spcPts val="0"/>
              </a:spcBef>
              <a:spcAft>
                <a:spcPts val="0"/>
              </a:spcAft>
              <a:buSzPct val="100000"/>
              <a:buAutoNum type="alphaLcPeriod"/>
            </a:pPr>
            <a:r>
              <a:rPr lang="en" sz="1200"/>
              <a:t>Identify real-life connections between words and their use.</a:t>
            </a:r>
          </a:p>
          <a:p>
            <a:pPr marL="457200" lvl="0" indent="-304800" rtl="0">
              <a:lnSpc>
                <a:spcPct val="100000"/>
              </a:lnSpc>
              <a:spcBef>
                <a:spcPts val="0"/>
              </a:spcBef>
              <a:spcAft>
                <a:spcPts val="0"/>
              </a:spcAft>
              <a:buSzPct val="100000"/>
              <a:buAutoNum type="alphaLcPeriod"/>
            </a:pPr>
            <a:r>
              <a:rPr lang="en" sz="1200"/>
              <a:t>Distinguish shades of meaning among verbs describing the same general action, by acting out.</a:t>
            </a:r>
          </a:p>
          <a:p>
            <a:pPr marL="457200" lvl="0" indent="-304800" rtl="0">
              <a:lnSpc>
                <a:spcPct val="100000"/>
              </a:lnSpc>
              <a:spcBef>
                <a:spcPts val="0"/>
              </a:spcBef>
              <a:spcAft>
                <a:spcPts val="0"/>
              </a:spcAft>
              <a:buSzPct val="100000"/>
              <a:buAutoNum type="alphaLcPeriod"/>
            </a:pPr>
            <a:r>
              <a:rPr lang="en" sz="1200"/>
              <a:t>Rhyming</a:t>
            </a:r>
          </a:p>
          <a:p>
            <a:pPr lvl="0" rtl="0">
              <a:lnSpc>
                <a:spcPct val="100000"/>
              </a:lnSpc>
              <a:spcBef>
                <a:spcPts val="0"/>
              </a:spcBef>
              <a:spcAft>
                <a:spcPts val="0"/>
              </a:spcAft>
              <a:buNone/>
            </a:pPr>
            <a:r>
              <a:rPr lang="en" sz="1200"/>
              <a:t> </a:t>
            </a:r>
          </a:p>
          <a:p>
            <a:pPr lvl="0">
              <a:spcBef>
                <a:spcPts val="0"/>
              </a:spcBef>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490250" y="15825"/>
            <a:ext cx="8254800" cy="5143500"/>
          </a:xfrm>
          <a:prstGeom prst="rect">
            <a:avLst/>
          </a:prstGeom>
        </p:spPr>
        <p:txBody>
          <a:bodyPr lIns="91425" tIns="91425" rIns="91425" bIns="91425" anchor="ctr" anchorCtr="0">
            <a:noAutofit/>
          </a:bodyPr>
          <a:lstStyle/>
          <a:p>
            <a:pPr lvl="0" algn="ctr" rtl="0">
              <a:spcBef>
                <a:spcPts val="0"/>
              </a:spcBef>
              <a:buNone/>
            </a:pPr>
            <a:endParaRPr sz="3000">
              <a:solidFill>
                <a:schemeClr val="dk1"/>
              </a:solidFill>
            </a:endParaRPr>
          </a:p>
          <a:p>
            <a:pPr lvl="0" algn="ctr" rtl="0">
              <a:spcBef>
                <a:spcPts val="0"/>
              </a:spcBef>
              <a:buNone/>
            </a:pPr>
            <a:endParaRPr sz="3000" b="0">
              <a:solidFill>
                <a:schemeClr val="dk1"/>
              </a:solidFill>
            </a:endParaRPr>
          </a:p>
          <a:p>
            <a:pPr lvl="0" algn="ctr" rtl="0">
              <a:spcBef>
                <a:spcPts val="0"/>
              </a:spcBef>
              <a:buNone/>
            </a:pPr>
            <a:r>
              <a:rPr lang="en" sz="3000">
                <a:solidFill>
                  <a:schemeClr val="dk1"/>
                </a:solidFill>
              </a:rPr>
              <a:t>Activity:</a:t>
            </a:r>
          </a:p>
          <a:p>
            <a:pPr lvl="0" algn="ctr" rtl="0">
              <a:spcBef>
                <a:spcPts val="0"/>
              </a:spcBef>
              <a:buNone/>
            </a:pPr>
            <a:r>
              <a:rPr lang="en" sz="2200">
                <a:solidFill>
                  <a:schemeClr val="dk1"/>
                </a:solidFill>
              </a:rPr>
              <a:t>Read aloud - Two is for Dancing: A one, two and three of action</a:t>
            </a:r>
          </a:p>
          <a:p>
            <a:pPr lvl="0" algn="ctr" rtl="0">
              <a:spcBef>
                <a:spcPts val="0"/>
              </a:spcBef>
              <a:buNone/>
            </a:pPr>
            <a:r>
              <a:rPr lang="en" sz="2200">
                <a:solidFill>
                  <a:schemeClr val="dk1"/>
                </a:solidFill>
              </a:rPr>
              <a:t>Activity - You are jumping</a:t>
            </a:r>
          </a:p>
          <a:p>
            <a:pPr marL="457200" lvl="0" indent="-368300" algn="ctr" rtl="0">
              <a:spcBef>
                <a:spcPts val="0"/>
              </a:spcBef>
              <a:buClr>
                <a:schemeClr val="dk1"/>
              </a:buClr>
              <a:buSzPct val="100000"/>
              <a:buChar char="➔"/>
            </a:pPr>
            <a:r>
              <a:rPr lang="en" sz="2200">
                <a:solidFill>
                  <a:schemeClr val="dk1"/>
                </a:solidFill>
              </a:rPr>
              <a:t>With this very simple activity children practice using action verbs in the present tense and the auxiliary verb “are”while engaged in gross motor activities.</a:t>
            </a:r>
          </a:p>
          <a:p>
            <a:pPr marL="914400" lvl="1" indent="-368300" algn="ctr" rtl="0">
              <a:spcBef>
                <a:spcPts val="0"/>
              </a:spcBef>
              <a:buClr>
                <a:schemeClr val="dk1"/>
              </a:buClr>
              <a:buSzPct val="100000"/>
              <a:buChar char="◆"/>
            </a:pPr>
            <a:r>
              <a:rPr lang="en" sz="2200">
                <a:solidFill>
                  <a:schemeClr val="dk1"/>
                </a:solidFill>
              </a:rPr>
              <a:t>At your tables you will find index cards. Each person will get one cards. </a:t>
            </a:r>
          </a:p>
          <a:p>
            <a:pPr marL="914400" lvl="1" indent="-368300" algn="ctr" rtl="0">
              <a:spcBef>
                <a:spcPts val="0"/>
              </a:spcBef>
              <a:buClr>
                <a:schemeClr val="dk1"/>
              </a:buClr>
              <a:buSzPct val="100000"/>
              <a:buChar char="◆"/>
            </a:pPr>
            <a:r>
              <a:rPr lang="en" sz="2200">
                <a:solidFill>
                  <a:schemeClr val="dk1"/>
                </a:solidFill>
              </a:rPr>
              <a:t>Each person will have the chance to act out what is on the cards. While they are acting it out the other group members get a chance to guess what the other person is doing.</a:t>
            </a:r>
          </a:p>
          <a:p>
            <a:pPr marL="914400" lvl="1" indent="-368300" algn="ctr" rtl="0">
              <a:spcBef>
                <a:spcPts val="0"/>
              </a:spcBef>
              <a:buClr>
                <a:schemeClr val="dk1"/>
              </a:buClr>
              <a:buSzPct val="100000"/>
              <a:buChar char="◆"/>
            </a:pPr>
            <a:r>
              <a:rPr lang="en" sz="2200">
                <a:solidFill>
                  <a:schemeClr val="dk1"/>
                </a:solidFill>
              </a:rPr>
              <a:t>You must say the full sentence you are _______.</a:t>
            </a:r>
          </a:p>
          <a:p>
            <a:pPr marL="457200" lvl="0" indent="-368300" algn="ctr" rtl="0">
              <a:spcBef>
                <a:spcPts val="0"/>
              </a:spcBef>
              <a:buClr>
                <a:schemeClr val="dk1"/>
              </a:buClr>
              <a:buSzPct val="100000"/>
              <a:buChar char="➔"/>
            </a:pPr>
            <a:r>
              <a:rPr lang="en" sz="2200">
                <a:solidFill>
                  <a:schemeClr val="dk1"/>
                </a:solidFill>
              </a:rPr>
              <a:t>Assessment - Expressive language - Can the child use “ing” on the end of common action words? Can they complete the sentence frame?</a:t>
            </a:r>
          </a:p>
          <a:p>
            <a:pPr marL="457200" lvl="0" indent="-368300" algn="ctr" rtl="0">
              <a:spcBef>
                <a:spcPts val="0"/>
              </a:spcBef>
              <a:buClr>
                <a:schemeClr val="dk1"/>
              </a:buClr>
              <a:buSzPct val="100000"/>
              <a:buChar char="➔"/>
            </a:pPr>
            <a:r>
              <a:rPr lang="en" sz="2200">
                <a:solidFill>
                  <a:schemeClr val="dk1"/>
                </a:solidFill>
              </a:rPr>
              <a:t>Writing - Make a class book full of students doing something. They could fill in the sentence/write/or make a dictated sentence, about what the that student/another student is doing (Cam is running.)</a:t>
            </a:r>
          </a:p>
          <a:p>
            <a:pPr lvl="0" algn="ctr" rtl="0">
              <a:spcBef>
                <a:spcPts val="0"/>
              </a:spcBef>
              <a:buNone/>
            </a:pPr>
            <a:endParaRPr sz="2400">
              <a:solidFill>
                <a:schemeClr val="dk1"/>
              </a:solidFill>
            </a:endParaRPr>
          </a:p>
          <a:p>
            <a:pPr lvl="0" algn="ctr">
              <a:spcBef>
                <a:spcPts val="0"/>
              </a:spcBef>
              <a:buNone/>
            </a:pPr>
            <a:endParaRPr>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265500" y="1175"/>
            <a:ext cx="4045200" cy="874500"/>
          </a:xfrm>
          <a:prstGeom prst="rect">
            <a:avLst/>
          </a:prstGeom>
        </p:spPr>
        <p:txBody>
          <a:bodyPr lIns="91425" tIns="91425" rIns="91425" bIns="91425" anchor="b" anchorCtr="0">
            <a:noAutofit/>
          </a:bodyPr>
          <a:lstStyle/>
          <a:p>
            <a:pPr lvl="0">
              <a:spcBef>
                <a:spcPts val="0"/>
              </a:spcBef>
              <a:buNone/>
            </a:pPr>
            <a:r>
              <a:rPr lang="en"/>
              <a:t>First grade</a:t>
            </a:r>
          </a:p>
        </p:txBody>
      </p:sp>
      <p:sp>
        <p:nvSpPr>
          <p:cNvPr id="250" name="Shape 250"/>
          <p:cNvSpPr txBox="1">
            <a:spLocks noGrp="1"/>
          </p:cNvSpPr>
          <p:nvPr>
            <p:ph type="subTitle" idx="1"/>
          </p:nvPr>
        </p:nvSpPr>
        <p:spPr>
          <a:xfrm>
            <a:off x="149100" y="643275"/>
            <a:ext cx="4383000" cy="4433700"/>
          </a:xfrm>
          <a:prstGeom prst="rect">
            <a:avLst/>
          </a:prstGeom>
        </p:spPr>
        <p:txBody>
          <a:bodyPr lIns="91425" tIns="91425" rIns="91425" bIns="91425" anchor="t" anchorCtr="0">
            <a:noAutofit/>
          </a:bodyPr>
          <a:lstStyle/>
          <a:p>
            <a:pPr lvl="0" algn="l">
              <a:spcBef>
                <a:spcPts val="0"/>
              </a:spcBef>
              <a:buNone/>
            </a:pPr>
            <a:r>
              <a:rPr lang="en" sz="1300" b="1" u="sng"/>
              <a:t>Comprehension and Collaboration</a:t>
            </a:r>
          </a:p>
          <a:p>
            <a:pPr marL="457200" lvl="0" indent="-311150" algn="l">
              <a:spcBef>
                <a:spcPts val="0"/>
              </a:spcBef>
              <a:buSzPct val="100000"/>
              <a:buAutoNum type="arabicPeriod"/>
            </a:pPr>
            <a:r>
              <a:rPr lang="en" sz="1300"/>
              <a:t>Participate in collaborative conversations with diverse partners about </a:t>
            </a:r>
            <a:r>
              <a:rPr lang="en" sz="1300" b="1"/>
              <a:t>grade 1</a:t>
            </a:r>
            <a:r>
              <a:rPr lang="en" sz="1300"/>
              <a:t> topics and texts with peers and adults in small and larger groups. </a:t>
            </a:r>
          </a:p>
          <a:p>
            <a:pPr marL="457200" lvl="0" indent="-311150" algn="l">
              <a:spcBef>
                <a:spcPts val="0"/>
              </a:spcBef>
              <a:buSzPct val="100000"/>
              <a:buAutoNum type="alphaLcPeriod"/>
            </a:pPr>
            <a:r>
              <a:rPr lang="en" sz="1300"/>
              <a:t>Follow agreed-upon rules for discussions</a:t>
            </a:r>
          </a:p>
          <a:p>
            <a:pPr marL="457200" lvl="0" indent="-311150" algn="l" rtl="0">
              <a:spcBef>
                <a:spcPts val="0"/>
              </a:spcBef>
              <a:buSzPct val="100000"/>
              <a:buAutoNum type="alphaLcPeriod"/>
            </a:pPr>
            <a:r>
              <a:rPr lang="en" sz="1300" b="1"/>
              <a:t>Build on others’ talk in conversations by responding to the comments of other through multiple exchange.</a:t>
            </a:r>
          </a:p>
          <a:p>
            <a:pPr marL="457200" lvl="0" indent="-311150" algn="l">
              <a:spcBef>
                <a:spcPts val="0"/>
              </a:spcBef>
              <a:buSzPct val="100000"/>
              <a:buAutoNum type="alphaLcPeriod"/>
            </a:pPr>
            <a:r>
              <a:rPr lang="en" sz="1300" b="1"/>
              <a:t>Ask questions to clear up any confusion about a topic and texts under discussion.</a:t>
            </a:r>
          </a:p>
          <a:p>
            <a:pPr lvl="0" algn="l">
              <a:spcBef>
                <a:spcPts val="0"/>
              </a:spcBef>
              <a:buNone/>
            </a:pPr>
            <a:r>
              <a:rPr lang="en" sz="1300" b="1"/>
              <a:t>2. Ask and answer questions about key details in a text read aloud or information presented orally or through other media.</a:t>
            </a:r>
          </a:p>
          <a:p>
            <a:pPr lvl="0" algn="l">
              <a:spcBef>
                <a:spcPts val="0"/>
              </a:spcBef>
              <a:buNone/>
            </a:pPr>
            <a:r>
              <a:rPr lang="en" sz="1300" b="1"/>
              <a:t>3. Ask and answer questions about what a speaker says in order to gather additional information or clarify something.</a:t>
            </a:r>
          </a:p>
        </p:txBody>
      </p:sp>
      <p:sp>
        <p:nvSpPr>
          <p:cNvPr id="251" name="Shape 251"/>
          <p:cNvSpPr txBox="1">
            <a:spLocks noGrp="1"/>
          </p:cNvSpPr>
          <p:nvPr>
            <p:ph type="body" idx="2"/>
          </p:nvPr>
        </p:nvSpPr>
        <p:spPr>
          <a:xfrm>
            <a:off x="4939500" y="724200"/>
            <a:ext cx="3837000" cy="3695100"/>
          </a:xfrm>
          <a:prstGeom prst="rect">
            <a:avLst/>
          </a:prstGeom>
        </p:spPr>
        <p:txBody>
          <a:bodyPr lIns="91425" tIns="91425" rIns="91425" bIns="91425" anchor="ctr" anchorCtr="0">
            <a:noAutofit/>
          </a:bodyPr>
          <a:lstStyle/>
          <a:p>
            <a:pPr lvl="0" algn="ctr">
              <a:spcBef>
                <a:spcPts val="0"/>
              </a:spcBef>
              <a:buNone/>
            </a:pPr>
            <a:r>
              <a:rPr lang="en"/>
              <a:t>Presentation of Knowledge and Ideas.</a:t>
            </a:r>
          </a:p>
          <a:p>
            <a:pPr lvl="0" algn="ctr">
              <a:spcBef>
                <a:spcPts val="0"/>
              </a:spcBef>
              <a:buNone/>
            </a:pPr>
            <a:r>
              <a:rPr lang="en" sz="1400"/>
              <a:t>Describe people, places, things, and events </a:t>
            </a:r>
            <a:r>
              <a:rPr lang="en" sz="1400" b="1"/>
              <a:t>with relevant details, expressing ideas and feelings clearly.</a:t>
            </a:r>
          </a:p>
          <a:p>
            <a:pPr lvl="0" algn="ctr">
              <a:spcBef>
                <a:spcPts val="0"/>
              </a:spcBef>
              <a:buNone/>
            </a:pPr>
            <a:r>
              <a:rPr lang="en" sz="1400"/>
              <a:t>Add drawings or other visual displays </a:t>
            </a:r>
            <a:r>
              <a:rPr lang="en" sz="1400" b="1"/>
              <a:t>to descriptions when appropriate to clarify ideas, thoughts, and feelings.</a:t>
            </a:r>
          </a:p>
          <a:p>
            <a:pPr lvl="0" algn="ctr">
              <a:spcBef>
                <a:spcPts val="0"/>
              </a:spcBef>
              <a:buNone/>
            </a:pPr>
            <a:r>
              <a:rPr lang="en" sz="1400" b="1"/>
              <a:t>Produce complete sentences when appropriate to task and situation.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311700" y="64250"/>
            <a:ext cx="8520600" cy="801000"/>
          </a:xfrm>
          <a:prstGeom prst="rect">
            <a:avLst/>
          </a:prstGeom>
        </p:spPr>
        <p:txBody>
          <a:bodyPr lIns="91425" tIns="91425" rIns="91425" bIns="91425" anchor="t" anchorCtr="0">
            <a:noAutofit/>
          </a:bodyPr>
          <a:lstStyle/>
          <a:p>
            <a:pPr lvl="0" algn="ctr" rtl="0">
              <a:spcBef>
                <a:spcPts val="0"/>
              </a:spcBef>
              <a:buNone/>
            </a:pPr>
            <a:r>
              <a:rPr lang="en"/>
              <a:t>First Grade</a:t>
            </a:r>
          </a:p>
        </p:txBody>
      </p:sp>
      <p:sp>
        <p:nvSpPr>
          <p:cNvPr id="257" name="Shape 257"/>
          <p:cNvSpPr txBox="1">
            <a:spLocks noGrp="1"/>
          </p:cNvSpPr>
          <p:nvPr>
            <p:ph type="body" idx="1"/>
          </p:nvPr>
        </p:nvSpPr>
        <p:spPr>
          <a:xfrm>
            <a:off x="189125" y="923875"/>
            <a:ext cx="3602400" cy="4163100"/>
          </a:xfrm>
          <a:prstGeom prst="rect">
            <a:avLst/>
          </a:prstGeom>
          <a:ln w="19050" cap="flat" cmpd="sng">
            <a:solidFill>
              <a:schemeClr val="dk1"/>
            </a:solidFill>
            <a:prstDash val="solid"/>
            <a:round/>
            <a:headEnd type="none" w="med" len="med"/>
            <a:tailEnd type="none" w="med" len="med"/>
          </a:ln>
        </p:spPr>
        <p:txBody>
          <a:bodyPr lIns="91425" tIns="91425" rIns="91425" bIns="91425" anchor="t" anchorCtr="0">
            <a:noAutofit/>
          </a:bodyPr>
          <a:lstStyle/>
          <a:p>
            <a:pPr lvl="0" algn="ctr" rtl="0">
              <a:spcBef>
                <a:spcPts val="0"/>
              </a:spcBef>
              <a:spcAft>
                <a:spcPts val="0"/>
              </a:spcAft>
              <a:buNone/>
            </a:pPr>
            <a:r>
              <a:rPr lang="en" b="1"/>
              <a:t>Conventions of the English Language</a:t>
            </a:r>
          </a:p>
          <a:p>
            <a:pPr lvl="0" rtl="0">
              <a:spcBef>
                <a:spcPts val="0"/>
              </a:spcBef>
              <a:spcAft>
                <a:spcPts val="0"/>
              </a:spcAft>
              <a:buNone/>
            </a:pPr>
            <a:r>
              <a:rPr lang="en" sz="1200"/>
              <a:t>Demonstrate command of the conventions of Standard English grammar and usage when writing or speaking.</a:t>
            </a:r>
          </a:p>
          <a:p>
            <a:pPr marL="457200" lvl="0" indent="-304800" rtl="0">
              <a:spcBef>
                <a:spcPts val="0"/>
              </a:spcBef>
              <a:buSzPct val="100000"/>
            </a:pPr>
            <a:r>
              <a:rPr lang="en" sz="1200" b="1"/>
              <a:t>Use common, proper, and possessive nouns.</a:t>
            </a:r>
          </a:p>
          <a:p>
            <a:pPr marL="457200" lvl="0" indent="-304800" rtl="0">
              <a:spcBef>
                <a:spcPts val="0"/>
              </a:spcBef>
              <a:buSzPct val="100000"/>
            </a:pPr>
            <a:r>
              <a:rPr lang="en" sz="1200" b="1"/>
              <a:t>Use singular and plural nouns with matching verbs in a sentence.</a:t>
            </a:r>
          </a:p>
          <a:p>
            <a:pPr marL="457200" lvl="0" indent="-304800" rtl="0">
              <a:spcBef>
                <a:spcPts val="0"/>
              </a:spcBef>
              <a:buSzPct val="100000"/>
            </a:pPr>
            <a:r>
              <a:rPr lang="en" sz="1200" b="1"/>
              <a:t>Use personal, possessive, and indefinite pronouns (I, me, my)</a:t>
            </a:r>
          </a:p>
          <a:p>
            <a:pPr marL="457200" lvl="0" indent="-304800" rtl="0">
              <a:spcBef>
                <a:spcPts val="0"/>
              </a:spcBef>
              <a:buSzPct val="100000"/>
            </a:pPr>
            <a:r>
              <a:rPr lang="en" sz="1200" b="1"/>
              <a:t>Use verbs to convey a sense of past, present, and future.</a:t>
            </a:r>
          </a:p>
          <a:p>
            <a:pPr marL="457200" lvl="0" indent="-304800" rtl="0">
              <a:spcBef>
                <a:spcPts val="0"/>
              </a:spcBef>
              <a:buSzPct val="100000"/>
            </a:pPr>
            <a:r>
              <a:rPr lang="en" sz="1200" b="1"/>
              <a:t>Use frequently occurring adj.</a:t>
            </a:r>
          </a:p>
          <a:p>
            <a:pPr marL="457200" lvl="0" indent="-304800" rtl="0">
              <a:spcBef>
                <a:spcPts val="0"/>
              </a:spcBef>
              <a:buSzPct val="100000"/>
            </a:pPr>
            <a:r>
              <a:rPr lang="en" sz="1200" b="1"/>
              <a:t>Use frequently occurring conjunctions</a:t>
            </a:r>
          </a:p>
        </p:txBody>
      </p:sp>
      <p:sp>
        <p:nvSpPr>
          <p:cNvPr id="258" name="Shape 258"/>
          <p:cNvSpPr txBox="1">
            <a:spLocks noGrp="1"/>
          </p:cNvSpPr>
          <p:nvPr>
            <p:ph type="body" idx="2"/>
          </p:nvPr>
        </p:nvSpPr>
        <p:spPr>
          <a:xfrm>
            <a:off x="3831600" y="923875"/>
            <a:ext cx="5233500" cy="4163100"/>
          </a:xfrm>
          <a:prstGeom prst="rect">
            <a:avLst/>
          </a:prstGeom>
          <a:solidFill>
            <a:schemeClr val="dk1"/>
          </a:solidFill>
          <a:ln w="19050"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lnSpc>
                <a:spcPct val="100000"/>
              </a:lnSpc>
              <a:spcBef>
                <a:spcPts val="0"/>
              </a:spcBef>
              <a:spcAft>
                <a:spcPts val="0"/>
              </a:spcAft>
              <a:buNone/>
            </a:pPr>
            <a:r>
              <a:rPr lang="en" b="1"/>
              <a:t>Vocabulary Acquisition and Use</a:t>
            </a:r>
          </a:p>
          <a:p>
            <a:pPr lvl="0" rtl="0">
              <a:lnSpc>
                <a:spcPct val="100000"/>
              </a:lnSpc>
              <a:spcBef>
                <a:spcPts val="0"/>
              </a:spcBef>
              <a:spcAft>
                <a:spcPts val="0"/>
              </a:spcAft>
              <a:buNone/>
            </a:pPr>
            <a:r>
              <a:rPr lang="en" sz="1200"/>
              <a:t>Determine or clarify the meaning of unknown and multiple-meaning words and phrases based on </a:t>
            </a:r>
            <a:r>
              <a:rPr lang="en" sz="1200" b="1"/>
              <a:t>grade 1</a:t>
            </a:r>
            <a:r>
              <a:rPr lang="en" sz="1200"/>
              <a:t> reading and content.</a:t>
            </a:r>
          </a:p>
          <a:p>
            <a:pPr marL="457200" lvl="0" indent="-304800" rtl="0">
              <a:spcBef>
                <a:spcPts val="0"/>
              </a:spcBef>
              <a:buSzPct val="100000"/>
              <a:buAutoNum type="alphaLcPeriod"/>
            </a:pPr>
            <a:r>
              <a:rPr lang="en" sz="1200" b="1"/>
              <a:t>Use sentence level context as a clue to the meaning of a word or phrase.</a:t>
            </a:r>
          </a:p>
          <a:p>
            <a:pPr marL="457200" lvl="0" indent="-304800" rtl="0">
              <a:spcBef>
                <a:spcPts val="0"/>
              </a:spcBef>
              <a:buSzPct val="100000"/>
              <a:buAutoNum type="alphaLcPeriod"/>
            </a:pPr>
            <a:r>
              <a:rPr lang="en" sz="1200" b="1"/>
              <a:t>Use frequently occurring affixes as a clue to the meaning of a word</a:t>
            </a:r>
            <a:r>
              <a:rPr lang="en" sz="1200"/>
              <a:t>.</a:t>
            </a:r>
          </a:p>
          <a:p>
            <a:pPr marL="457200" lvl="0" indent="-304800" rtl="0">
              <a:spcBef>
                <a:spcPts val="0"/>
              </a:spcBef>
              <a:buSzPct val="100000"/>
              <a:buAutoNum type="alphaLcPeriod"/>
            </a:pPr>
            <a:r>
              <a:rPr lang="en" sz="1200"/>
              <a:t>Use frequently occurring inflections and affixes.</a:t>
            </a:r>
          </a:p>
          <a:p>
            <a:pPr lvl="0" rtl="0">
              <a:lnSpc>
                <a:spcPct val="100000"/>
              </a:lnSpc>
              <a:spcBef>
                <a:spcPts val="0"/>
              </a:spcBef>
              <a:spcAft>
                <a:spcPts val="0"/>
              </a:spcAft>
              <a:buNone/>
            </a:pPr>
            <a:r>
              <a:rPr lang="en" sz="1200"/>
              <a:t>With guidance and support, explore word relationships and nuances in word meanings.</a:t>
            </a:r>
          </a:p>
          <a:p>
            <a:pPr marL="457200" lvl="0" indent="-304800" rtl="0">
              <a:lnSpc>
                <a:spcPct val="100000"/>
              </a:lnSpc>
              <a:spcBef>
                <a:spcPts val="0"/>
              </a:spcBef>
              <a:spcAft>
                <a:spcPts val="0"/>
              </a:spcAft>
              <a:buSzPct val="100000"/>
              <a:buAutoNum type="alphaLcPeriod"/>
            </a:pPr>
            <a:r>
              <a:rPr lang="en" sz="1200"/>
              <a:t>Sort </a:t>
            </a:r>
            <a:r>
              <a:rPr lang="en" sz="1200" b="1"/>
              <a:t>words</a:t>
            </a:r>
            <a:r>
              <a:rPr lang="en" sz="1200"/>
              <a:t> into categories to gain sense of the concepts they represent</a:t>
            </a:r>
          </a:p>
          <a:p>
            <a:pPr marL="457200" lvl="0" indent="-304800" rtl="0">
              <a:lnSpc>
                <a:spcPct val="100000"/>
              </a:lnSpc>
              <a:spcBef>
                <a:spcPts val="0"/>
              </a:spcBef>
              <a:spcAft>
                <a:spcPts val="0"/>
              </a:spcAft>
              <a:buSzPct val="100000"/>
              <a:buAutoNum type="alphaLcPeriod"/>
            </a:pPr>
            <a:r>
              <a:rPr lang="en" sz="1200" b="1"/>
              <a:t>Define words by category and by one or more key attributes.</a:t>
            </a:r>
          </a:p>
          <a:p>
            <a:pPr marL="457200" lvl="0" indent="-304800" rtl="0">
              <a:lnSpc>
                <a:spcPct val="100000"/>
              </a:lnSpc>
              <a:spcBef>
                <a:spcPts val="0"/>
              </a:spcBef>
              <a:spcAft>
                <a:spcPts val="0"/>
              </a:spcAft>
              <a:buSzPct val="100000"/>
              <a:buAutoNum type="alphaLcPeriod"/>
            </a:pPr>
            <a:r>
              <a:rPr lang="en" sz="1200"/>
              <a:t>Identify Real-life connections between words and their uses.</a:t>
            </a:r>
          </a:p>
          <a:p>
            <a:pPr marL="457200" lvl="0" indent="-304800" rtl="0">
              <a:lnSpc>
                <a:spcPct val="100000"/>
              </a:lnSpc>
              <a:spcBef>
                <a:spcPts val="0"/>
              </a:spcBef>
              <a:spcAft>
                <a:spcPts val="0"/>
              </a:spcAft>
              <a:buSzPct val="100000"/>
              <a:buAutoNum type="alphaLcPeriod"/>
            </a:pPr>
            <a:r>
              <a:rPr lang="en" sz="1200"/>
              <a:t>Distinguish shades of meaning among verbs differing in manner (look, peek, glare, stare).</a:t>
            </a:r>
          </a:p>
          <a:p>
            <a:pPr marL="457200" lvl="0" indent="-304800" rtl="0">
              <a:lnSpc>
                <a:spcPct val="100000"/>
              </a:lnSpc>
              <a:spcBef>
                <a:spcPts val="0"/>
              </a:spcBef>
              <a:spcAft>
                <a:spcPts val="0"/>
              </a:spcAft>
              <a:buSzPct val="100000"/>
              <a:buAutoNum type="alphaLcPeriod"/>
            </a:pPr>
            <a:r>
              <a:rPr lang="en" sz="1200"/>
              <a:t>Rhyming independently. </a:t>
            </a:r>
          </a:p>
          <a:p>
            <a:pPr lvl="0" rtl="0">
              <a:lnSpc>
                <a:spcPct val="100000"/>
              </a:lnSpc>
              <a:spcBef>
                <a:spcPts val="0"/>
              </a:spcBef>
              <a:spcAft>
                <a:spcPts val="0"/>
              </a:spcAft>
              <a:buNone/>
            </a:pPr>
            <a:r>
              <a:rPr lang="en" sz="1200"/>
              <a:t> </a:t>
            </a:r>
          </a:p>
          <a:p>
            <a:pPr lvl="0" rtl="0">
              <a:spcBef>
                <a:spcPts val="0"/>
              </a:spcBef>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467825" y="279800"/>
            <a:ext cx="8159400" cy="4509000"/>
          </a:xfrm>
          <a:prstGeom prst="rect">
            <a:avLst/>
          </a:prstGeom>
        </p:spPr>
        <p:txBody>
          <a:bodyPr lIns="91425" tIns="91425" rIns="91425" bIns="91425" anchor="ctr" anchorCtr="0">
            <a:noAutofit/>
          </a:bodyPr>
          <a:lstStyle/>
          <a:p>
            <a:pPr lvl="0" algn="ctr" rtl="0">
              <a:spcBef>
                <a:spcPts val="0"/>
              </a:spcBef>
              <a:buNone/>
            </a:pPr>
            <a:endParaRPr sz="3000">
              <a:solidFill>
                <a:srgbClr val="00FFFF"/>
              </a:solidFill>
            </a:endParaRPr>
          </a:p>
          <a:p>
            <a:pPr lvl="0" algn="ctr" rtl="0">
              <a:spcBef>
                <a:spcPts val="0"/>
              </a:spcBef>
              <a:buNone/>
            </a:pPr>
            <a:endParaRPr sz="3000">
              <a:solidFill>
                <a:srgbClr val="00FFFF"/>
              </a:solidFill>
            </a:endParaRPr>
          </a:p>
          <a:p>
            <a:pPr lvl="0" algn="ctr" rtl="0">
              <a:spcBef>
                <a:spcPts val="0"/>
              </a:spcBef>
              <a:buNone/>
            </a:pPr>
            <a:endParaRPr sz="3000">
              <a:solidFill>
                <a:srgbClr val="00FFFF"/>
              </a:solidFill>
            </a:endParaRPr>
          </a:p>
          <a:p>
            <a:pPr lvl="0" algn="ctr" rtl="0">
              <a:spcBef>
                <a:spcPts val="0"/>
              </a:spcBef>
              <a:buNone/>
            </a:pPr>
            <a:r>
              <a:rPr lang="en" sz="3000">
                <a:solidFill>
                  <a:srgbClr val="00FFFF"/>
                </a:solidFill>
              </a:rPr>
              <a:t>Activity: Sing ALoud </a:t>
            </a:r>
            <a:r>
              <a:rPr lang="en" sz="2400">
                <a:solidFill>
                  <a:srgbClr val="00FFFF"/>
                </a:solidFill>
              </a:rPr>
              <a:t>    Sing </a:t>
            </a:r>
            <a:r>
              <a:rPr lang="en" sz="2400" u="sng">
                <a:solidFill>
                  <a:schemeClr val="hlink"/>
                </a:solidFill>
                <a:hlinkClick r:id="rId3"/>
              </a:rPr>
              <a:t>Apples and Bananas</a:t>
            </a:r>
          </a:p>
          <a:p>
            <a:pPr lvl="0">
              <a:spcBef>
                <a:spcPts val="0"/>
              </a:spcBef>
              <a:buNone/>
            </a:pPr>
            <a:r>
              <a:rPr lang="en" sz="2400">
                <a:solidFill>
                  <a:srgbClr val="00FFFF"/>
                </a:solidFill>
              </a:rPr>
              <a:t>In partners, write your own version of the song using the vowel pattern:</a:t>
            </a:r>
          </a:p>
          <a:p>
            <a:pPr lvl="0">
              <a:spcBef>
                <a:spcPts val="0"/>
              </a:spcBef>
              <a:buNone/>
            </a:pPr>
            <a:r>
              <a:rPr lang="en" sz="1800">
                <a:solidFill>
                  <a:srgbClr val="00FFFF"/>
                </a:solidFill>
              </a:rPr>
              <a:t>I like to Eat, eat, eat ________ _____and ______________</a:t>
            </a:r>
          </a:p>
          <a:p>
            <a:pPr lvl="0">
              <a:spcBef>
                <a:spcPts val="0"/>
              </a:spcBef>
              <a:buNone/>
            </a:pPr>
            <a:r>
              <a:rPr lang="en" sz="1800">
                <a:solidFill>
                  <a:srgbClr val="00FFFF"/>
                </a:solidFill>
              </a:rPr>
              <a:t>I like to to Ate, ate, ate _____________and______________</a:t>
            </a:r>
          </a:p>
          <a:p>
            <a:pPr lvl="0">
              <a:spcBef>
                <a:spcPts val="0"/>
              </a:spcBef>
              <a:buNone/>
            </a:pPr>
            <a:r>
              <a:rPr lang="en" sz="1800">
                <a:solidFill>
                  <a:srgbClr val="00FFFF"/>
                </a:solidFill>
              </a:rPr>
              <a:t>I like to Eat, eat, eat ________ _____and ______________</a:t>
            </a:r>
          </a:p>
          <a:p>
            <a:pPr lvl="0">
              <a:spcBef>
                <a:spcPts val="0"/>
              </a:spcBef>
              <a:buNone/>
            </a:pPr>
            <a:r>
              <a:rPr lang="en" sz="1800">
                <a:solidFill>
                  <a:srgbClr val="00FFFF"/>
                </a:solidFill>
              </a:rPr>
              <a:t>I like to Ite, ite, ite _______________And______________</a:t>
            </a:r>
          </a:p>
          <a:p>
            <a:pPr lvl="0">
              <a:spcBef>
                <a:spcPts val="0"/>
              </a:spcBef>
              <a:buNone/>
            </a:pPr>
            <a:r>
              <a:rPr lang="en" sz="1800">
                <a:solidFill>
                  <a:srgbClr val="00FFFF"/>
                </a:solidFill>
              </a:rPr>
              <a:t>I like to Ote, ote, ote _______________AND______________</a:t>
            </a:r>
          </a:p>
          <a:p>
            <a:pPr lvl="0">
              <a:spcBef>
                <a:spcPts val="0"/>
              </a:spcBef>
              <a:buNone/>
            </a:pPr>
            <a:r>
              <a:rPr lang="en" sz="1800">
                <a:solidFill>
                  <a:srgbClr val="00FFFF"/>
                </a:solidFill>
              </a:rPr>
              <a:t>I like to Ute, ute, ute _______________And______________</a:t>
            </a:r>
          </a:p>
          <a:p>
            <a:pPr lvl="0">
              <a:spcBef>
                <a:spcPts val="0"/>
              </a:spcBef>
              <a:buNone/>
            </a:pPr>
            <a:endParaRPr sz="1800">
              <a:solidFill>
                <a:srgbClr val="00FFFF"/>
              </a:solidFill>
            </a:endParaRPr>
          </a:p>
          <a:p>
            <a:pPr lvl="0">
              <a:spcBef>
                <a:spcPts val="0"/>
              </a:spcBef>
              <a:buNone/>
            </a:pPr>
            <a:r>
              <a:rPr lang="en" sz="2400">
                <a:solidFill>
                  <a:srgbClr val="00FFFF"/>
                </a:solidFill>
              </a:rPr>
              <a:t>Extensions: record versions, illustrate their song, perform to another class</a:t>
            </a:r>
          </a:p>
          <a:p>
            <a:pPr lvl="0">
              <a:spcBef>
                <a:spcPts val="0"/>
              </a:spcBef>
              <a:buNone/>
            </a:pPr>
            <a:endParaRPr sz="2400">
              <a:solidFill>
                <a:srgbClr val="00FFFF"/>
              </a:solidFill>
            </a:endParaRPr>
          </a:p>
          <a:p>
            <a:pPr lvl="0">
              <a:spcBef>
                <a:spcPts val="0"/>
              </a:spcBef>
              <a:buNone/>
            </a:pPr>
            <a:r>
              <a:rPr lang="en" sz="2400">
                <a:solidFill>
                  <a:srgbClr val="00FFFF"/>
                </a:solidFill>
              </a:rPr>
              <a:t>Assessment: Can students place a vowel sound in every syllable? Can students demonstrate an </a:t>
            </a:r>
          </a:p>
          <a:p>
            <a:pPr lvl="0">
              <a:spcBef>
                <a:spcPts val="0"/>
              </a:spcBef>
              <a:buNone/>
            </a:pPr>
            <a:endParaRPr sz="2400">
              <a:solidFill>
                <a:srgbClr val="00FFFF"/>
              </a:solidFill>
            </a:endParaRPr>
          </a:p>
          <a:p>
            <a:pPr lvl="0">
              <a:spcBef>
                <a:spcPts val="0"/>
              </a:spcBef>
              <a:buNone/>
            </a:pPr>
            <a:r>
              <a:rPr lang="en" sz="2400">
                <a:solidFill>
                  <a:srgbClr val="00FFFF"/>
                </a:solidFill>
              </a:rPr>
              <a:t>understanding of spoken words, syllables and sounds (phonemes)?</a:t>
            </a:r>
          </a:p>
          <a:p>
            <a:pPr lvl="0">
              <a:spcBef>
                <a:spcPts val="0"/>
              </a:spcBef>
              <a:buNone/>
            </a:pPr>
            <a:endParaRPr sz="2400">
              <a:solidFill>
                <a:srgbClr val="00FFFF"/>
              </a:solidFill>
            </a:endParaRPr>
          </a:p>
          <a:p>
            <a:pPr lvl="0">
              <a:spcBef>
                <a:spcPts val="0"/>
              </a:spcBef>
              <a:buNone/>
            </a:pPr>
            <a:endParaRPr sz="2400">
              <a:solidFill>
                <a:srgbClr val="00FFFF"/>
              </a:solidFill>
            </a:endParaRPr>
          </a:p>
          <a:p>
            <a:pPr lvl="0">
              <a:spcBef>
                <a:spcPts val="0"/>
              </a:spcBef>
              <a:buNone/>
            </a:pPr>
            <a:endParaRPr sz="2400">
              <a:solidFill>
                <a:srgbClr val="00FFFF"/>
              </a:solidFill>
            </a:endParaRPr>
          </a:p>
          <a:p>
            <a:pPr lvl="0">
              <a:spcBef>
                <a:spcPts val="0"/>
              </a:spcBef>
              <a:buNone/>
            </a:pPr>
            <a:endParaRPr sz="3000">
              <a:solidFill>
                <a:srgbClr val="00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p:nvPr/>
        </p:nvSpPr>
        <p:spPr>
          <a:xfrm>
            <a:off x="4054800" y="2655625"/>
            <a:ext cx="1056300" cy="372900"/>
          </a:xfrm>
          <a:prstGeom prst="rect">
            <a:avLst/>
          </a:prstGeom>
          <a:solidFill>
            <a:srgbClr val="37474F"/>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spcBef>
                <a:spcPts val="0"/>
              </a:spcBef>
              <a:buNone/>
            </a:pPr>
            <a:endParaRPr/>
          </a:p>
        </p:txBody>
      </p:sp>
      <p:sp>
        <p:nvSpPr>
          <p:cNvPr id="69" name="Shape 69"/>
          <p:cNvSpPr txBox="1"/>
          <p:nvPr/>
        </p:nvSpPr>
        <p:spPr>
          <a:xfrm>
            <a:off x="333700" y="118025"/>
            <a:ext cx="8415300" cy="1080300"/>
          </a:xfrm>
          <a:prstGeom prst="rect">
            <a:avLst/>
          </a:prstGeom>
          <a:noFill/>
          <a:ln w="9525" cap="flat" cmpd="sng">
            <a:solidFill>
              <a:srgbClr val="000000"/>
            </a:solidFill>
            <a:prstDash val="solid"/>
            <a:round/>
            <a:headEnd type="none" w="med" len="med"/>
            <a:tailEnd type="none" w="med" len="med"/>
          </a:ln>
        </p:spPr>
        <p:txBody>
          <a:bodyPr lIns="91425" tIns="91425" rIns="91425" bIns="91425" anchor="b" anchorCtr="0">
            <a:noAutofit/>
          </a:bodyPr>
          <a:lstStyle/>
          <a:p>
            <a:pPr lvl="0" algn="ctr" rtl="0">
              <a:spcBef>
                <a:spcPts val="0"/>
              </a:spcBef>
              <a:buNone/>
            </a:pPr>
            <a:r>
              <a:rPr lang="en" sz="3600">
                <a:solidFill>
                  <a:srgbClr val="FFFFFF"/>
                </a:solidFill>
                <a:latin typeface="Oswald"/>
                <a:ea typeface="Oswald"/>
                <a:cs typeface="Oswald"/>
                <a:sym typeface="Oswald"/>
              </a:rPr>
              <a:t>The St. Johnsbury School</a:t>
            </a:r>
          </a:p>
          <a:p>
            <a:pPr lvl="0" algn="ctr" rtl="0">
              <a:spcBef>
                <a:spcPts val="0"/>
              </a:spcBef>
              <a:buNone/>
            </a:pPr>
            <a:r>
              <a:rPr lang="en" sz="2400">
                <a:solidFill>
                  <a:srgbClr val="FFFFFF"/>
                </a:solidFill>
                <a:latin typeface="Oswald"/>
                <a:ea typeface="Oswald"/>
                <a:cs typeface="Oswald"/>
                <a:sym typeface="Oswald"/>
              </a:rPr>
              <a:t>St. Johnsbury, Vermont</a:t>
            </a:r>
          </a:p>
        </p:txBody>
      </p:sp>
      <p:pic>
        <p:nvPicPr>
          <p:cNvPr id="70" name="Shape 70"/>
          <p:cNvPicPr preferRelativeResize="0"/>
          <p:nvPr/>
        </p:nvPicPr>
        <p:blipFill rotWithShape="1">
          <a:blip r:embed="rId3">
            <a:alphaModFix/>
          </a:blip>
          <a:srcRect b="3128"/>
          <a:stretch/>
        </p:blipFill>
        <p:spPr>
          <a:xfrm>
            <a:off x="103275" y="1216412"/>
            <a:ext cx="2553800" cy="2084338"/>
          </a:xfrm>
          <a:prstGeom prst="rect">
            <a:avLst/>
          </a:prstGeom>
          <a:noFill/>
          <a:ln w="9525" cap="flat" cmpd="sng">
            <a:solidFill>
              <a:srgbClr val="000000"/>
            </a:solidFill>
            <a:prstDash val="solid"/>
            <a:round/>
            <a:headEnd type="none" w="med" len="med"/>
            <a:tailEnd type="none" w="med" len="med"/>
          </a:ln>
        </p:spPr>
      </p:pic>
      <p:sp>
        <p:nvSpPr>
          <p:cNvPr id="71" name="Shape 71"/>
          <p:cNvSpPr txBox="1"/>
          <p:nvPr/>
        </p:nvSpPr>
        <p:spPr>
          <a:xfrm>
            <a:off x="103275" y="3300750"/>
            <a:ext cx="2553900" cy="1734300"/>
          </a:xfrm>
          <a:prstGeom prst="rect">
            <a:avLst/>
          </a:prstGeom>
          <a:no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1800">
                <a:solidFill>
                  <a:srgbClr val="FFFFFF"/>
                </a:solidFill>
                <a:latin typeface="Pathway Gothic One"/>
                <a:ea typeface="Pathway Gothic One"/>
                <a:cs typeface="Pathway Gothic One"/>
                <a:sym typeface="Pathway Gothic One"/>
              </a:rPr>
              <a:t>Pre K - 8        </a:t>
            </a:r>
          </a:p>
          <a:p>
            <a:pPr lvl="0" algn="ctr" rtl="0">
              <a:spcBef>
                <a:spcPts val="0"/>
              </a:spcBef>
              <a:buNone/>
            </a:pPr>
            <a:r>
              <a:rPr lang="en" sz="1800">
                <a:solidFill>
                  <a:srgbClr val="FFFFFF"/>
                </a:solidFill>
                <a:latin typeface="Pathway Gothic One"/>
                <a:ea typeface="Pathway Gothic One"/>
                <a:cs typeface="Pathway Gothic One"/>
                <a:sym typeface="Pathway Gothic One"/>
              </a:rPr>
              <a:t>680 Students</a:t>
            </a:r>
          </a:p>
          <a:p>
            <a:pPr lvl="0" algn="ctr" rtl="0">
              <a:spcBef>
                <a:spcPts val="0"/>
              </a:spcBef>
              <a:buNone/>
            </a:pPr>
            <a:r>
              <a:rPr lang="en" sz="1800">
                <a:solidFill>
                  <a:srgbClr val="FFFFFF"/>
                </a:solidFill>
                <a:latin typeface="Pathway Gothic One"/>
                <a:ea typeface="Pathway Gothic One"/>
                <a:cs typeface="Pathway Gothic One"/>
                <a:sym typeface="Pathway Gothic One"/>
              </a:rPr>
              <a:t>64.50 % Free/Reduced</a:t>
            </a:r>
          </a:p>
          <a:p>
            <a:pPr lvl="0" algn="ctr" rtl="0">
              <a:spcBef>
                <a:spcPts val="0"/>
              </a:spcBef>
              <a:buNone/>
            </a:pPr>
            <a:r>
              <a:rPr lang="en" sz="1800">
                <a:solidFill>
                  <a:srgbClr val="FFFFFF"/>
                </a:solidFill>
                <a:latin typeface="Pathway Gothic One"/>
                <a:ea typeface="Pathway Gothic One"/>
                <a:cs typeface="Pathway Gothic One"/>
                <a:sym typeface="Pathway Gothic One"/>
              </a:rPr>
              <a:t>State Average:  42.50 %</a:t>
            </a:r>
          </a:p>
          <a:p>
            <a:pPr lvl="0" rtl="0">
              <a:spcBef>
                <a:spcPts val="0"/>
              </a:spcBef>
              <a:buNone/>
            </a:pPr>
            <a:endParaRPr sz="1800">
              <a:solidFill>
                <a:srgbClr val="FFFFFF"/>
              </a:solidFill>
              <a:latin typeface="Pathway Gothic One"/>
              <a:ea typeface="Pathway Gothic One"/>
              <a:cs typeface="Pathway Gothic One"/>
              <a:sym typeface="Pathway Gothic One"/>
            </a:endParaRPr>
          </a:p>
        </p:txBody>
      </p:sp>
      <p:pic>
        <p:nvPicPr>
          <p:cNvPr id="72" name="Shape 72" descr="school.jpg"/>
          <p:cNvPicPr preferRelativeResize="0"/>
          <p:nvPr/>
        </p:nvPicPr>
        <p:blipFill>
          <a:blip r:embed="rId4">
            <a:alphaModFix/>
          </a:blip>
          <a:stretch>
            <a:fillRect/>
          </a:stretch>
        </p:blipFill>
        <p:spPr>
          <a:xfrm>
            <a:off x="2720400" y="1216424"/>
            <a:ext cx="3572675" cy="2854099"/>
          </a:xfrm>
          <a:prstGeom prst="rect">
            <a:avLst/>
          </a:prstGeom>
          <a:noFill/>
          <a:ln w="9525" cap="flat" cmpd="sng">
            <a:solidFill>
              <a:srgbClr val="000000"/>
            </a:solidFill>
            <a:prstDash val="solid"/>
            <a:round/>
            <a:headEnd type="none" w="med" len="med"/>
            <a:tailEnd type="none" w="med" len="med"/>
          </a:ln>
        </p:spPr>
      </p:pic>
      <p:pic>
        <p:nvPicPr>
          <p:cNvPr id="73" name="Shape 73" descr="vt scene.jpg"/>
          <p:cNvPicPr preferRelativeResize="0"/>
          <p:nvPr/>
        </p:nvPicPr>
        <p:blipFill rotWithShape="1">
          <a:blip r:embed="rId5">
            <a:alphaModFix/>
          </a:blip>
          <a:srcRect l="3633"/>
          <a:stretch/>
        </p:blipFill>
        <p:spPr>
          <a:xfrm>
            <a:off x="6330924" y="1216425"/>
            <a:ext cx="2704499" cy="2084325"/>
          </a:xfrm>
          <a:prstGeom prst="rect">
            <a:avLst/>
          </a:prstGeom>
          <a:noFill/>
          <a:ln w="9525" cap="flat" cmpd="sng">
            <a:solidFill>
              <a:srgbClr val="000000"/>
            </a:solidFill>
            <a:prstDash val="solid"/>
            <a:round/>
            <a:headEnd type="none" w="med" len="med"/>
            <a:tailEnd type="none" w="med" len="med"/>
          </a:ln>
        </p:spPr>
      </p:pic>
      <p:sp>
        <p:nvSpPr>
          <p:cNvPr id="74" name="Shape 74"/>
          <p:cNvSpPr txBox="1"/>
          <p:nvPr/>
        </p:nvSpPr>
        <p:spPr>
          <a:xfrm>
            <a:off x="6343150" y="3410850"/>
            <a:ext cx="2704500" cy="1080300"/>
          </a:xfrm>
          <a:prstGeom prst="rect">
            <a:avLst/>
          </a:prstGeom>
          <a:no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1800">
                <a:solidFill>
                  <a:srgbClr val="FFFFFF"/>
                </a:solidFill>
                <a:latin typeface="Pathway Gothic One"/>
                <a:ea typeface="Pathway Gothic One"/>
                <a:cs typeface="Pathway Gothic One"/>
                <a:sym typeface="Pathway Gothic One"/>
              </a:rPr>
              <a:t>St. Johnsbury Population:  7, 600</a:t>
            </a:r>
          </a:p>
          <a:p>
            <a:pPr lvl="0" algn="ctr" rtl="0">
              <a:spcBef>
                <a:spcPts val="0"/>
              </a:spcBef>
              <a:buNone/>
            </a:pPr>
            <a:r>
              <a:rPr lang="en" sz="1800">
                <a:solidFill>
                  <a:srgbClr val="FFFFFF"/>
                </a:solidFill>
                <a:latin typeface="Pathway Gothic One"/>
                <a:ea typeface="Pathway Gothic One"/>
                <a:cs typeface="Pathway Gothic One"/>
                <a:sym typeface="Pathway Gothic One"/>
              </a:rPr>
              <a:t>Median Household Income: $33,100   </a:t>
            </a:r>
          </a:p>
          <a:p>
            <a:pPr lvl="0" algn="ctr" rtl="0">
              <a:spcBef>
                <a:spcPts val="0"/>
              </a:spcBef>
              <a:buNone/>
            </a:pPr>
            <a:r>
              <a:rPr lang="en" sz="1800">
                <a:solidFill>
                  <a:srgbClr val="FFFFFF"/>
                </a:solidFill>
                <a:latin typeface="Pathway Gothic One"/>
                <a:ea typeface="Pathway Gothic One"/>
                <a:cs typeface="Pathway Gothic One"/>
                <a:sym typeface="Pathway Gothic One"/>
              </a:rPr>
              <a:t>State:  $54,900</a:t>
            </a:r>
          </a:p>
        </p:txBody>
      </p:sp>
      <p:sp>
        <p:nvSpPr>
          <p:cNvPr id="75" name="Shape 75"/>
          <p:cNvSpPr txBox="1"/>
          <p:nvPr/>
        </p:nvSpPr>
        <p:spPr>
          <a:xfrm>
            <a:off x="4047862" y="2646037"/>
            <a:ext cx="1056300" cy="372900"/>
          </a:xfrm>
          <a:prstGeom prst="rect">
            <a:avLst/>
          </a:prstGeom>
          <a:solidFill>
            <a:srgbClr val="37474F"/>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spcBef>
                <a:spcPts val="0"/>
              </a:spcBef>
              <a:buNone/>
            </a:pPr>
            <a:endParaRPr/>
          </a:p>
        </p:txBody>
      </p:sp>
      <p:sp>
        <p:nvSpPr>
          <p:cNvPr id="76" name="Shape 76"/>
          <p:cNvSpPr txBox="1"/>
          <p:nvPr/>
        </p:nvSpPr>
        <p:spPr>
          <a:xfrm>
            <a:off x="326762" y="108437"/>
            <a:ext cx="8415300" cy="1080300"/>
          </a:xfrm>
          <a:prstGeom prst="rect">
            <a:avLst/>
          </a:prstGeom>
          <a:noFill/>
          <a:ln w="9525" cap="flat" cmpd="sng">
            <a:solidFill>
              <a:srgbClr val="000000"/>
            </a:solidFill>
            <a:prstDash val="solid"/>
            <a:round/>
            <a:headEnd type="none" w="med" len="med"/>
            <a:tailEnd type="none" w="med" len="med"/>
          </a:ln>
        </p:spPr>
        <p:txBody>
          <a:bodyPr lIns="91425" tIns="91425" rIns="91425" bIns="91425" anchor="b" anchorCtr="0">
            <a:noAutofit/>
          </a:bodyPr>
          <a:lstStyle/>
          <a:p>
            <a:pPr lvl="0" algn="ctr" rtl="0">
              <a:spcBef>
                <a:spcPts val="0"/>
              </a:spcBef>
              <a:buNone/>
            </a:pPr>
            <a:r>
              <a:rPr lang="en" sz="3600">
                <a:solidFill>
                  <a:srgbClr val="0000FF"/>
                </a:solidFill>
                <a:latin typeface="Oswald"/>
                <a:ea typeface="Oswald"/>
                <a:cs typeface="Oswald"/>
                <a:sym typeface="Oswald"/>
              </a:rPr>
              <a:t>The St. Johnsbury School</a:t>
            </a:r>
          </a:p>
          <a:p>
            <a:pPr lvl="0" algn="ctr" rtl="0">
              <a:spcBef>
                <a:spcPts val="0"/>
              </a:spcBef>
              <a:buNone/>
            </a:pPr>
            <a:r>
              <a:rPr lang="en" sz="2400">
                <a:solidFill>
                  <a:srgbClr val="0000FF"/>
                </a:solidFill>
                <a:latin typeface="Oswald"/>
                <a:ea typeface="Oswald"/>
                <a:cs typeface="Oswald"/>
                <a:sym typeface="Oswald"/>
              </a:rPr>
              <a:t>St. Johnsbury, Vermont</a:t>
            </a:r>
          </a:p>
        </p:txBody>
      </p:sp>
      <p:pic>
        <p:nvPicPr>
          <p:cNvPr id="77" name="Shape 77"/>
          <p:cNvPicPr preferRelativeResize="0"/>
          <p:nvPr/>
        </p:nvPicPr>
        <p:blipFill rotWithShape="1">
          <a:blip r:embed="rId3">
            <a:alphaModFix/>
          </a:blip>
          <a:srcRect b="3128"/>
          <a:stretch/>
        </p:blipFill>
        <p:spPr>
          <a:xfrm>
            <a:off x="96337" y="1206825"/>
            <a:ext cx="2553800" cy="2084338"/>
          </a:xfrm>
          <a:prstGeom prst="rect">
            <a:avLst/>
          </a:prstGeom>
          <a:noFill/>
          <a:ln w="9525" cap="flat" cmpd="sng">
            <a:solidFill>
              <a:srgbClr val="000000"/>
            </a:solidFill>
            <a:prstDash val="solid"/>
            <a:round/>
            <a:headEnd type="none" w="med" len="med"/>
            <a:tailEnd type="none" w="med" len="med"/>
          </a:ln>
        </p:spPr>
      </p:pic>
      <p:sp>
        <p:nvSpPr>
          <p:cNvPr id="78" name="Shape 78"/>
          <p:cNvSpPr txBox="1"/>
          <p:nvPr/>
        </p:nvSpPr>
        <p:spPr>
          <a:xfrm>
            <a:off x="121737" y="3300737"/>
            <a:ext cx="2553900" cy="1734300"/>
          </a:xfrm>
          <a:prstGeom prst="rect">
            <a:avLst/>
          </a:prstGeom>
          <a:no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1800">
                <a:solidFill>
                  <a:srgbClr val="0000FF"/>
                </a:solidFill>
                <a:latin typeface="Pathway Gothic One"/>
                <a:ea typeface="Pathway Gothic One"/>
                <a:cs typeface="Pathway Gothic One"/>
                <a:sym typeface="Pathway Gothic One"/>
              </a:rPr>
              <a:t>Pre K - 8        </a:t>
            </a:r>
          </a:p>
          <a:p>
            <a:pPr lvl="0" algn="ctr" rtl="0">
              <a:spcBef>
                <a:spcPts val="0"/>
              </a:spcBef>
              <a:buNone/>
            </a:pPr>
            <a:r>
              <a:rPr lang="en" sz="1800">
                <a:solidFill>
                  <a:srgbClr val="0000FF"/>
                </a:solidFill>
                <a:latin typeface="Pathway Gothic One"/>
                <a:ea typeface="Pathway Gothic One"/>
                <a:cs typeface="Pathway Gothic One"/>
                <a:sym typeface="Pathway Gothic One"/>
              </a:rPr>
              <a:t>680 Students</a:t>
            </a:r>
          </a:p>
          <a:p>
            <a:pPr lvl="0" algn="ctr" rtl="0">
              <a:spcBef>
                <a:spcPts val="0"/>
              </a:spcBef>
              <a:buNone/>
            </a:pPr>
            <a:r>
              <a:rPr lang="en" sz="1800">
                <a:solidFill>
                  <a:srgbClr val="0000FF"/>
                </a:solidFill>
                <a:latin typeface="Pathway Gothic One"/>
                <a:ea typeface="Pathway Gothic One"/>
                <a:cs typeface="Pathway Gothic One"/>
                <a:sym typeface="Pathway Gothic One"/>
              </a:rPr>
              <a:t>64.50 % Free/Reduced</a:t>
            </a:r>
          </a:p>
          <a:p>
            <a:pPr lvl="0" algn="ctr" rtl="0">
              <a:spcBef>
                <a:spcPts val="0"/>
              </a:spcBef>
              <a:buNone/>
            </a:pPr>
            <a:r>
              <a:rPr lang="en" sz="1800">
                <a:solidFill>
                  <a:srgbClr val="0000FF"/>
                </a:solidFill>
                <a:latin typeface="Pathway Gothic One"/>
                <a:ea typeface="Pathway Gothic One"/>
                <a:cs typeface="Pathway Gothic One"/>
                <a:sym typeface="Pathway Gothic One"/>
              </a:rPr>
              <a:t>State Average:  42.50 %</a:t>
            </a:r>
          </a:p>
          <a:p>
            <a:pPr lvl="0" rtl="0">
              <a:spcBef>
                <a:spcPts val="0"/>
              </a:spcBef>
              <a:buNone/>
            </a:pPr>
            <a:endParaRPr sz="1800">
              <a:solidFill>
                <a:srgbClr val="FFFFFF"/>
              </a:solidFill>
              <a:latin typeface="Pathway Gothic One"/>
              <a:ea typeface="Pathway Gothic One"/>
              <a:cs typeface="Pathway Gothic One"/>
              <a:sym typeface="Pathway Gothic One"/>
            </a:endParaRPr>
          </a:p>
        </p:txBody>
      </p:sp>
      <p:pic>
        <p:nvPicPr>
          <p:cNvPr id="79" name="Shape 79" descr="school.jpg"/>
          <p:cNvPicPr preferRelativeResize="0"/>
          <p:nvPr/>
        </p:nvPicPr>
        <p:blipFill>
          <a:blip r:embed="rId4">
            <a:alphaModFix/>
          </a:blip>
          <a:stretch>
            <a:fillRect/>
          </a:stretch>
        </p:blipFill>
        <p:spPr>
          <a:xfrm>
            <a:off x="2713463" y="1206836"/>
            <a:ext cx="3572675" cy="2854099"/>
          </a:xfrm>
          <a:prstGeom prst="rect">
            <a:avLst/>
          </a:prstGeom>
          <a:noFill/>
          <a:ln w="9525" cap="flat" cmpd="sng">
            <a:solidFill>
              <a:srgbClr val="000000"/>
            </a:solidFill>
            <a:prstDash val="solid"/>
            <a:round/>
            <a:headEnd type="none" w="med" len="med"/>
            <a:tailEnd type="none" w="med" len="med"/>
          </a:ln>
        </p:spPr>
      </p:pic>
      <p:pic>
        <p:nvPicPr>
          <p:cNvPr id="80" name="Shape 80" descr="vt scene.jpg"/>
          <p:cNvPicPr preferRelativeResize="0"/>
          <p:nvPr/>
        </p:nvPicPr>
        <p:blipFill rotWithShape="1">
          <a:blip r:embed="rId5">
            <a:alphaModFix/>
          </a:blip>
          <a:srcRect l="3633"/>
          <a:stretch/>
        </p:blipFill>
        <p:spPr>
          <a:xfrm>
            <a:off x="6323987" y="1206837"/>
            <a:ext cx="2704499" cy="2084325"/>
          </a:xfrm>
          <a:prstGeom prst="rect">
            <a:avLst/>
          </a:prstGeom>
          <a:noFill/>
          <a:ln w="9525" cap="flat" cmpd="sng">
            <a:solidFill>
              <a:srgbClr val="000000"/>
            </a:solidFill>
            <a:prstDash val="solid"/>
            <a:round/>
            <a:headEnd type="none" w="med" len="med"/>
            <a:tailEnd type="none" w="med" len="med"/>
          </a:ln>
        </p:spPr>
      </p:pic>
      <p:sp>
        <p:nvSpPr>
          <p:cNvPr id="81" name="Shape 81"/>
          <p:cNvSpPr txBox="1"/>
          <p:nvPr/>
        </p:nvSpPr>
        <p:spPr>
          <a:xfrm>
            <a:off x="6336212" y="3401262"/>
            <a:ext cx="2704500" cy="1080300"/>
          </a:xfrm>
          <a:prstGeom prst="rect">
            <a:avLst/>
          </a:prstGeom>
          <a:no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1800">
                <a:solidFill>
                  <a:srgbClr val="0000FF"/>
                </a:solidFill>
                <a:latin typeface="Pathway Gothic One"/>
                <a:ea typeface="Pathway Gothic One"/>
                <a:cs typeface="Pathway Gothic One"/>
                <a:sym typeface="Pathway Gothic One"/>
              </a:rPr>
              <a:t>St. Johnsbury Population:  7, 600</a:t>
            </a:r>
          </a:p>
          <a:p>
            <a:pPr lvl="0" algn="ctr" rtl="0">
              <a:spcBef>
                <a:spcPts val="0"/>
              </a:spcBef>
              <a:buNone/>
            </a:pPr>
            <a:r>
              <a:rPr lang="en" sz="1800">
                <a:solidFill>
                  <a:srgbClr val="0000FF"/>
                </a:solidFill>
                <a:latin typeface="Pathway Gothic One"/>
                <a:ea typeface="Pathway Gothic One"/>
                <a:cs typeface="Pathway Gothic One"/>
                <a:sym typeface="Pathway Gothic One"/>
              </a:rPr>
              <a:t>Median Household Income: $33,100   </a:t>
            </a:r>
          </a:p>
          <a:p>
            <a:pPr lvl="0" algn="ctr" rtl="0">
              <a:spcBef>
                <a:spcPts val="0"/>
              </a:spcBef>
              <a:buNone/>
            </a:pPr>
            <a:r>
              <a:rPr lang="en" sz="1800">
                <a:solidFill>
                  <a:srgbClr val="0000FF"/>
                </a:solidFill>
                <a:latin typeface="Pathway Gothic One"/>
                <a:ea typeface="Pathway Gothic One"/>
                <a:cs typeface="Pathway Gothic One"/>
                <a:sym typeface="Pathway Gothic One"/>
              </a:rPr>
              <a:t>State:  $54,900</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265500" y="35150"/>
            <a:ext cx="4045200" cy="836700"/>
          </a:xfrm>
          <a:prstGeom prst="rect">
            <a:avLst/>
          </a:prstGeom>
        </p:spPr>
        <p:txBody>
          <a:bodyPr lIns="91425" tIns="91425" rIns="91425" bIns="91425" anchor="b" anchorCtr="0">
            <a:noAutofit/>
          </a:bodyPr>
          <a:lstStyle/>
          <a:p>
            <a:pPr lvl="0">
              <a:spcBef>
                <a:spcPts val="0"/>
              </a:spcBef>
              <a:buNone/>
            </a:pPr>
            <a:r>
              <a:rPr lang="en"/>
              <a:t>Second grade</a:t>
            </a:r>
          </a:p>
        </p:txBody>
      </p:sp>
      <p:sp>
        <p:nvSpPr>
          <p:cNvPr id="269" name="Shape 269"/>
          <p:cNvSpPr txBox="1">
            <a:spLocks noGrp="1"/>
          </p:cNvSpPr>
          <p:nvPr>
            <p:ph type="subTitle" idx="1"/>
          </p:nvPr>
        </p:nvSpPr>
        <p:spPr>
          <a:xfrm>
            <a:off x="99050" y="582950"/>
            <a:ext cx="4392900" cy="4494000"/>
          </a:xfrm>
          <a:prstGeom prst="rect">
            <a:avLst/>
          </a:prstGeom>
        </p:spPr>
        <p:txBody>
          <a:bodyPr lIns="91425" tIns="91425" rIns="91425" bIns="91425" anchor="t" anchorCtr="0">
            <a:noAutofit/>
          </a:bodyPr>
          <a:lstStyle/>
          <a:p>
            <a:pPr lvl="0" algn="l">
              <a:spcBef>
                <a:spcPts val="0"/>
              </a:spcBef>
              <a:buNone/>
            </a:pPr>
            <a:r>
              <a:rPr lang="en" sz="1300" b="1" u="sng"/>
              <a:t>Comprehension and Collaboration</a:t>
            </a:r>
          </a:p>
          <a:p>
            <a:pPr marL="457200" lvl="0" indent="-311150" algn="l">
              <a:spcBef>
                <a:spcPts val="0"/>
              </a:spcBef>
              <a:buSzPct val="100000"/>
              <a:buAutoNum type="arabicPeriod"/>
            </a:pPr>
            <a:r>
              <a:rPr lang="en" sz="1300"/>
              <a:t>Participate in collaborative conversations with diverse partners about </a:t>
            </a:r>
            <a:r>
              <a:rPr lang="en" sz="1300" b="1"/>
              <a:t>grade 2</a:t>
            </a:r>
            <a:r>
              <a:rPr lang="en" sz="1300"/>
              <a:t> topics and texts with peers and adults in small and larger groups. </a:t>
            </a:r>
          </a:p>
          <a:p>
            <a:pPr marL="457200" lvl="0" indent="-311150" algn="l">
              <a:spcBef>
                <a:spcPts val="0"/>
              </a:spcBef>
              <a:buSzPct val="100000"/>
              <a:buAutoNum type="alphaLcPeriod"/>
            </a:pPr>
            <a:r>
              <a:rPr lang="en" sz="1300"/>
              <a:t>Follow agreed-upon rules for discussions</a:t>
            </a:r>
          </a:p>
          <a:p>
            <a:pPr marL="457200" lvl="0" indent="-311150" algn="l">
              <a:spcBef>
                <a:spcPts val="0"/>
              </a:spcBef>
              <a:buSzPct val="100000"/>
              <a:buAutoNum type="alphaLcPeriod"/>
            </a:pPr>
            <a:r>
              <a:rPr lang="en" sz="1300"/>
              <a:t>Build on others’ talk in conversations by</a:t>
            </a:r>
            <a:r>
              <a:rPr lang="en" sz="1300" b="1"/>
              <a:t> linking their comments to remarks of others.</a:t>
            </a:r>
          </a:p>
          <a:p>
            <a:pPr marL="457200" lvl="0" indent="-311150" algn="l">
              <a:spcBef>
                <a:spcPts val="0"/>
              </a:spcBef>
              <a:buSzPct val="100000"/>
              <a:buAutoNum type="alphaLcPeriod"/>
            </a:pPr>
            <a:r>
              <a:rPr lang="en" sz="1300" b="1"/>
              <a:t>Ask for clarification and further explanation as needed. </a:t>
            </a:r>
          </a:p>
          <a:p>
            <a:pPr lvl="0" algn="l">
              <a:spcBef>
                <a:spcPts val="0"/>
              </a:spcBef>
              <a:buNone/>
            </a:pPr>
            <a:r>
              <a:rPr lang="en" sz="1300" b="1"/>
              <a:t>2. Recount or describe key ideas or details from a text read aloud or information presented orally or through other media.  </a:t>
            </a:r>
          </a:p>
          <a:p>
            <a:pPr lvl="0" algn="l">
              <a:spcBef>
                <a:spcPts val="0"/>
              </a:spcBef>
              <a:buNone/>
            </a:pPr>
            <a:r>
              <a:rPr lang="en" sz="1300" b="1"/>
              <a:t>3. </a:t>
            </a:r>
            <a:r>
              <a:rPr lang="en" sz="1300"/>
              <a:t>Ask and answer questions about what a speaker says in order to</a:t>
            </a:r>
            <a:r>
              <a:rPr lang="en" sz="1300" b="1"/>
              <a:t> clarify comprehension, gather additional information, or deepen understanding of a topic or issue. </a:t>
            </a:r>
          </a:p>
        </p:txBody>
      </p:sp>
      <p:sp>
        <p:nvSpPr>
          <p:cNvPr id="270" name="Shape 270"/>
          <p:cNvSpPr txBox="1">
            <a:spLocks noGrp="1"/>
          </p:cNvSpPr>
          <p:nvPr>
            <p:ph type="body" idx="2"/>
          </p:nvPr>
        </p:nvSpPr>
        <p:spPr>
          <a:xfrm>
            <a:off x="4939500" y="724200"/>
            <a:ext cx="3837000" cy="3874500"/>
          </a:xfrm>
          <a:prstGeom prst="rect">
            <a:avLst/>
          </a:prstGeom>
        </p:spPr>
        <p:txBody>
          <a:bodyPr lIns="91425" tIns="91425" rIns="91425" bIns="91425" anchor="ctr" anchorCtr="0">
            <a:noAutofit/>
          </a:bodyPr>
          <a:lstStyle/>
          <a:p>
            <a:pPr lvl="0" algn="ctr">
              <a:spcBef>
                <a:spcPts val="0"/>
              </a:spcBef>
              <a:buNone/>
            </a:pPr>
            <a:r>
              <a:rPr lang="en"/>
              <a:t>Presentation of Knowledge and Ideas.</a:t>
            </a:r>
          </a:p>
          <a:p>
            <a:pPr lvl="0" algn="ctr">
              <a:spcBef>
                <a:spcPts val="0"/>
              </a:spcBef>
              <a:buNone/>
            </a:pPr>
            <a:r>
              <a:rPr lang="en" sz="1400" b="1"/>
              <a:t>Tell a story or recount an experience with appropriate facts and relevant, descriptive details, speaking audibly in coherent sentences.</a:t>
            </a:r>
          </a:p>
          <a:p>
            <a:pPr lvl="0" algn="ctr">
              <a:spcBef>
                <a:spcPts val="0"/>
              </a:spcBef>
              <a:buNone/>
            </a:pPr>
            <a:r>
              <a:rPr lang="en" sz="1400" b="1"/>
              <a:t>Create audio recordings of stories or poems; add drawings or other visual displays to stories or recounts of experiences.</a:t>
            </a:r>
          </a:p>
          <a:p>
            <a:pPr lvl="0" algn="ctr">
              <a:spcBef>
                <a:spcPts val="0"/>
              </a:spcBef>
              <a:buNone/>
            </a:pPr>
            <a:r>
              <a:rPr lang="en" sz="1400" b="1"/>
              <a:t>Produce complete sentences when appropriate to task and situation.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123675" y="177225"/>
            <a:ext cx="8864100" cy="4776000"/>
          </a:xfrm>
          <a:prstGeom prst="rect">
            <a:avLst/>
          </a:prstGeom>
        </p:spPr>
        <p:txBody>
          <a:bodyPr lIns="91425" tIns="91425" rIns="91425" bIns="91425" anchor="ctr" anchorCtr="0">
            <a:noAutofit/>
          </a:bodyPr>
          <a:lstStyle/>
          <a:p>
            <a:pPr lvl="0" algn="ctr" rtl="0">
              <a:spcBef>
                <a:spcPts val="0"/>
              </a:spcBef>
              <a:buNone/>
            </a:pPr>
            <a:r>
              <a:rPr lang="en" sz="3000">
                <a:solidFill>
                  <a:schemeClr val="dk1"/>
                </a:solidFill>
              </a:rPr>
              <a:t>Activity:</a:t>
            </a:r>
          </a:p>
          <a:p>
            <a:pPr lvl="0" algn="ctr" rtl="0">
              <a:spcBef>
                <a:spcPts val="0"/>
              </a:spcBef>
              <a:buNone/>
            </a:pPr>
            <a:r>
              <a:rPr lang="en" sz="2200">
                <a:solidFill>
                  <a:schemeClr val="dk1"/>
                </a:solidFill>
              </a:rPr>
              <a:t>Read aloud -</a:t>
            </a:r>
          </a:p>
          <a:p>
            <a:pPr lvl="0" algn="ctr" rtl="0">
              <a:spcBef>
                <a:spcPts val="0"/>
              </a:spcBef>
              <a:buNone/>
            </a:pPr>
            <a:r>
              <a:rPr lang="en" sz="2200">
                <a:solidFill>
                  <a:schemeClr val="dk1"/>
                </a:solidFill>
              </a:rPr>
              <a:t>Activity - Vocabulary and language promotion: mystery item</a:t>
            </a:r>
          </a:p>
          <a:p>
            <a:pPr marL="457200" lvl="0" indent="-368300" algn="ctr" rtl="0">
              <a:spcBef>
                <a:spcPts val="0"/>
              </a:spcBef>
              <a:buClr>
                <a:schemeClr val="dk1"/>
              </a:buClr>
              <a:buSzPct val="100000"/>
              <a:buChar char="➔"/>
            </a:pPr>
            <a:r>
              <a:rPr lang="en" sz="2200">
                <a:solidFill>
                  <a:schemeClr val="dk1"/>
                </a:solidFill>
              </a:rPr>
              <a:t>With this activity students use descriptive vocabulary to describe a hidden item (something they bring from home ie. stuffed animal) or something from the classroom. It also promotes language development with other students, as they are asking specific questions.</a:t>
            </a:r>
          </a:p>
          <a:p>
            <a:pPr marL="914400" lvl="1" indent="-368300" algn="ctr" rtl="0">
              <a:spcBef>
                <a:spcPts val="0"/>
              </a:spcBef>
              <a:buClr>
                <a:schemeClr val="dk1"/>
              </a:buClr>
              <a:buSzPct val="100000"/>
              <a:buChar char="◆"/>
            </a:pPr>
            <a:r>
              <a:rPr lang="en" sz="2200">
                <a:solidFill>
                  <a:schemeClr val="dk1"/>
                </a:solidFill>
              </a:rPr>
              <a:t>At your tables you will find Brown paper bags. Please Take something that you brought with you today and put it inside the bag. It can come from your pockets, purse, bag, or from the table. </a:t>
            </a:r>
          </a:p>
          <a:p>
            <a:pPr marL="914400" lvl="1" indent="-368300" algn="ctr" rtl="0">
              <a:spcBef>
                <a:spcPts val="0"/>
              </a:spcBef>
              <a:buClr>
                <a:schemeClr val="dk1"/>
              </a:buClr>
              <a:buSzPct val="100000"/>
              <a:buChar char="◆"/>
            </a:pPr>
            <a:r>
              <a:rPr lang="en" sz="2200">
                <a:solidFill>
                  <a:schemeClr val="dk1"/>
                </a:solidFill>
              </a:rPr>
              <a:t>Decide who will go first. Go around the table one at a time using words that describe the missing item without naming it.</a:t>
            </a:r>
          </a:p>
          <a:p>
            <a:pPr marL="914400" lvl="1" indent="-368300" algn="ctr" rtl="0">
              <a:spcBef>
                <a:spcPts val="0"/>
              </a:spcBef>
              <a:buClr>
                <a:schemeClr val="dk1"/>
              </a:buClr>
              <a:buSzPct val="100000"/>
              <a:buChar char="◆"/>
            </a:pPr>
            <a:r>
              <a:rPr lang="en" sz="2200">
                <a:solidFill>
                  <a:schemeClr val="dk1"/>
                </a:solidFill>
              </a:rPr>
              <a:t>Others listen to the words and ask questions that will help to identify the object. </a:t>
            </a:r>
          </a:p>
          <a:p>
            <a:pPr marL="457200" lvl="0" indent="-368300" algn="ctr" rtl="0">
              <a:spcBef>
                <a:spcPts val="0"/>
              </a:spcBef>
              <a:buClr>
                <a:schemeClr val="dk1"/>
              </a:buClr>
              <a:buSzPct val="100000"/>
              <a:buChar char="➔"/>
            </a:pPr>
            <a:r>
              <a:rPr lang="en" sz="2200">
                <a:solidFill>
                  <a:schemeClr val="dk1"/>
                </a:solidFill>
              </a:rPr>
              <a:t>Assessment - Expressive language -Can students give reasonable words to describe their items?</a:t>
            </a:r>
          </a:p>
          <a:p>
            <a:pPr lvl="0" algn="ctr" rtl="0">
              <a:spcBef>
                <a:spcPts val="0"/>
              </a:spcBef>
              <a:buNone/>
            </a:pPr>
            <a:r>
              <a:rPr lang="en" sz="2200">
                <a:solidFill>
                  <a:schemeClr val="dk1"/>
                </a:solidFill>
              </a:rPr>
              <a:t>Receptive language: Do students listen to descriptions to enhance questions and guesses?</a:t>
            </a:r>
          </a:p>
          <a:p>
            <a:pPr marL="457200" lvl="0" indent="-368300" algn="ctr" rtl="0">
              <a:spcBef>
                <a:spcPts val="0"/>
              </a:spcBef>
              <a:buClr>
                <a:schemeClr val="dk1"/>
              </a:buClr>
              <a:buSzPct val="100000"/>
              <a:buChar char="➔"/>
            </a:pPr>
            <a:r>
              <a:rPr lang="en" sz="2200">
                <a:solidFill>
                  <a:schemeClr val="dk1"/>
                </a:solidFill>
              </a:rPr>
              <a:t>Writing - Make a class chart with the items students brought (picture support) and some words to describe it.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265500" y="-20249"/>
            <a:ext cx="4045200" cy="906900"/>
          </a:xfrm>
          <a:prstGeom prst="rect">
            <a:avLst/>
          </a:prstGeom>
        </p:spPr>
        <p:txBody>
          <a:bodyPr lIns="91425" tIns="91425" rIns="91425" bIns="91425" anchor="b" anchorCtr="0">
            <a:noAutofit/>
          </a:bodyPr>
          <a:lstStyle/>
          <a:p>
            <a:pPr lvl="0">
              <a:spcBef>
                <a:spcPts val="0"/>
              </a:spcBef>
              <a:buNone/>
            </a:pPr>
            <a:r>
              <a:rPr lang="en"/>
              <a:t>Third grade</a:t>
            </a:r>
          </a:p>
        </p:txBody>
      </p:sp>
      <p:sp>
        <p:nvSpPr>
          <p:cNvPr id="281" name="Shape 281"/>
          <p:cNvSpPr txBox="1">
            <a:spLocks noGrp="1"/>
          </p:cNvSpPr>
          <p:nvPr>
            <p:ph type="subTitle" idx="1"/>
          </p:nvPr>
        </p:nvSpPr>
        <p:spPr>
          <a:xfrm>
            <a:off x="99050" y="648000"/>
            <a:ext cx="4403100" cy="4495500"/>
          </a:xfrm>
          <a:prstGeom prst="rect">
            <a:avLst/>
          </a:prstGeom>
        </p:spPr>
        <p:txBody>
          <a:bodyPr lIns="91425" tIns="91425" rIns="91425" bIns="91425" anchor="t" anchorCtr="0">
            <a:noAutofit/>
          </a:bodyPr>
          <a:lstStyle/>
          <a:p>
            <a:pPr lvl="0" algn="l" rtl="0">
              <a:spcBef>
                <a:spcPts val="0"/>
              </a:spcBef>
              <a:buNone/>
            </a:pPr>
            <a:endParaRPr sz="1300" b="1" u="sng"/>
          </a:p>
          <a:p>
            <a:pPr lvl="0" algn="l" rtl="0">
              <a:spcBef>
                <a:spcPts val="0"/>
              </a:spcBef>
              <a:buNone/>
            </a:pPr>
            <a:endParaRPr sz="1300" b="1" u="sng"/>
          </a:p>
          <a:p>
            <a:pPr lvl="0" algn="l">
              <a:spcBef>
                <a:spcPts val="0"/>
              </a:spcBef>
              <a:buNone/>
            </a:pPr>
            <a:r>
              <a:rPr lang="en" sz="1300" b="1" u="sng"/>
              <a:t>Comprehension and Collaboration</a:t>
            </a:r>
          </a:p>
          <a:p>
            <a:pPr marL="457200" lvl="0" indent="-311150" algn="l" rtl="0">
              <a:spcBef>
                <a:spcPts val="0"/>
              </a:spcBef>
              <a:buSzPct val="100000"/>
              <a:buAutoNum type="arabicPeriod"/>
            </a:pPr>
            <a:r>
              <a:rPr lang="en" sz="1300"/>
              <a:t>Engage effectively in a range of </a:t>
            </a:r>
            <a:r>
              <a:rPr lang="en" sz="1300" b="1"/>
              <a:t>collaborative discussions (one-on-one, in groups, and teacher led) with diverse partners on grade 3</a:t>
            </a:r>
            <a:r>
              <a:rPr lang="en" sz="1300"/>
              <a:t> topics and texts, building on others’ ideas and </a:t>
            </a:r>
            <a:r>
              <a:rPr lang="en" sz="1300" b="1"/>
              <a:t>expressing their own clearly</a:t>
            </a:r>
          </a:p>
          <a:p>
            <a:pPr lvl="0" algn="l">
              <a:spcBef>
                <a:spcPts val="0"/>
              </a:spcBef>
              <a:buNone/>
            </a:pPr>
            <a:r>
              <a:rPr lang="en" sz="1300" b="1"/>
              <a:t>2. Determine the main ideas and supporting details of a text read aloud or information presented in diverse media formats.  </a:t>
            </a:r>
          </a:p>
          <a:p>
            <a:pPr lvl="0" algn="l">
              <a:spcBef>
                <a:spcPts val="0"/>
              </a:spcBef>
              <a:buNone/>
            </a:pPr>
            <a:r>
              <a:rPr lang="en" sz="1300" b="1"/>
              <a:t>3. </a:t>
            </a:r>
            <a:r>
              <a:rPr lang="en" sz="1300"/>
              <a:t>Ask and answer questions about </a:t>
            </a:r>
            <a:r>
              <a:rPr lang="en" sz="1300" b="1"/>
              <a:t> information from a speaker, offering appropriate elaboration and detail.</a:t>
            </a:r>
          </a:p>
        </p:txBody>
      </p:sp>
      <p:sp>
        <p:nvSpPr>
          <p:cNvPr id="282" name="Shape 282"/>
          <p:cNvSpPr txBox="1">
            <a:spLocks noGrp="1"/>
          </p:cNvSpPr>
          <p:nvPr>
            <p:ph type="body" idx="2"/>
          </p:nvPr>
        </p:nvSpPr>
        <p:spPr>
          <a:xfrm>
            <a:off x="4939500" y="724200"/>
            <a:ext cx="3837000" cy="3695100"/>
          </a:xfrm>
          <a:prstGeom prst="rect">
            <a:avLst/>
          </a:prstGeom>
        </p:spPr>
        <p:txBody>
          <a:bodyPr lIns="91425" tIns="91425" rIns="91425" bIns="91425" anchor="ctr" anchorCtr="0">
            <a:noAutofit/>
          </a:bodyPr>
          <a:lstStyle/>
          <a:p>
            <a:pPr lvl="0" algn="ctr">
              <a:spcBef>
                <a:spcPts val="0"/>
              </a:spcBef>
              <a:buNone/>
            </a:pPr>
            <a:r>
              <a:rPr lang="en"/>
              <a:t>Presentation of Knowledge and Ideas.</a:t>
            </a:r>
          </a:p>
          <a:p>
            <a:pPr lvl="0" algn="ctr">
              <a:spcBef>
                <a:spcPts val="0"/>
              </a:spcBef>
              <a:buNone/>
            </a:pPr>
            <a:r>
              <a:rPr lang="en" sz="1300" b="1"/>
              <a:t>Report on a topic or text, tell a story, or recount an experience with appropriate facts and relevant, descriptive details, speaking clearly at an understandable pace.</a:t>
            </a:r>
          </a:p>
          <a:p>
            <a:pPr lvl="0" algn="ctr">
              <a:spcBef>
                <a:spcPts val="0"/>
              </a:spcBef>
              <a:buNone/>
            </a:pPr>
            <a:r>
              <a:rPr lang="en" sz="1300" b="1"/>
              <a:t>Create engaging audio recordings of stories or poems that demonstrate fluid reading at an understandable pace; add visual displays when appropriate to emphasize or enhance certain facts or details.</a:t>
            </a:r>
          </a:p>
          <a:p>
            <a:pPr lvl="0" algn="ctr">
              <a:spcBef>
                <a:spcPts val="0"/>
              </a:spcBef>
              <a:buNone/>
            </a:pPr>
            <a:r>
              <a:rPr lang="en" sz="1300" b="1"/>
              <a:t>Speak in complete sentences when appropriate to task and situations in order to provide requested detail or clarification.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269825" y="273475"/>
            <a:ext cx="8658000" cy="4695900"/>
          </a:xfrm>
          <a:prstGeom prst="rect">
            <a:avLst/>
          </a:prstGeom>
        </p:spPr>
        <p:txBody>
          <a:bodyPr lIns="91425" tIns="91425" rIns="91425" bIns="91425" anchor="ctr" anchorCtr="0">
            <a:noAutofit/>
          </a:bodyPr>
          <a:lstStyle/>
          <a:p>
            <a:pPr lvl="0" algn="ctr">
              <a:spcBef>
                <a:spcPts val="0"/>
              </a:spcBef>
              <a:buNone/>
            </a:pPr>
            <a:r>
              <a:rPr lang="en" sz="3000">
                <a:solidFill>
                  <a:schemeClr val="dk1"/>
                </a:solidFill>
              </a:rPr>
              <a:t>Activity:</a:t>
            </a:r>
          </a:p>
          <a:p>
            <a:pPr lvl="0" algn="ctr">
              <a:spcBef>
                <a:spcPts val="0"/>
              </a:spcBef>
              <a:buNone/>
            </a:pPr>
            <a:r>
              <a:rPr lang="en" sz="2200">
                <a:solidFill>
                  <a:schemeClr val="dk1"/>
                </a:solidFill>
              </a:rPr>
              <a:t>Read part of article: Discuss with your tablemates….</a:t>
            </a:r>
          </a:p>
          <a:p>
            <a:pPr lvl="0" algn="ctr">
              <a:spcBef>
                <a:spcPts val="0"/>
              </a:spcBef>
              <a:buNone/>
            </a:pPr>
            <a:r>
              <a:rPr lang="en" sz="2200">
                <a:solidFill>
                  <a:schemeClr val="dk1"/>
                </a:solidFill>
              </a:rPr>
              <a:t>Activity - Vocabulary</a:t>
            </a:r>
          </a:p>
          <a:p>
            <a:pPr marL="457200" lvl="0" indent="-368300" algn="ctr">
              <a:spcBef>
                <a:spcPts val="0"/>
              </a:spcBef>
              <a:buClr>
                <a:schemeClr val="dk1"/>
              </a:buClr>
              <a:buSzPct val="100000"/>
              <a:buChar char="➔"/>
            </a:pPr>
            <a:r>
              <a:rPr lang="en" sz="2200">
                <a:solidFill>
                  <a:schemeClr val="dk1"/>
                </a:solidFill>
              </a:rPr>
              <a:t>After reading a text students will work on some of the vocabulary words that are in the book.</a:t>
            </a:r>
          </a:p>
          <a:p>
            <a:pPr marL="914400" lvl="1" indent="-368300" algn="ctr">
              <a:spcBef>
                <a:spcPts val="0"/>
              </a:spcBef>
              <a:buClr>
                <a:schemeClr val="dk1"/>
              </a:buClr>
              <a:buSzPct val="100000"/>
              <a:buChar char="◆"/>
            </a:pPr>
            <a:r>
              <a:rPr lang="en" sz="2200">
                <a:solidFill>
                  <a:schemeClr val="dk1"/>
                </a:solidFill>
              </a:rPr>
              <a:t>At your table you will find a pink index cards and green index cards. Please take one of each. </a:t>
            </a:r>
          </a:p>
          <a:p>
            <a:pPr marL="914400" lvl="1" indent="-368300" algn="ctr" rtl="0">
              <a:spcBef>
                <a:spcPts val="0"/>
              </a:spcBef>
              <a:buClr>
                <a:schemeClr val="dk1"/>
              </a:buClr>
              <a:buSzPct val="100000"/>
              <a:buChar char="◆"/>
            </a:pPr>
            <a:r>
              <a:rPr lang="en" sz="2200">
                <a:solidFill>
                  <a:schemeClr val="dk1"/>
                </a:solidFill>
              </a:rPr>
              <a:t>The person with the star on their card goes first (first letter of the word)</a:t>
            </a:r>
          </a:p>
          <a:p>
            <a:pPr marL="914400" lvl="1" indent="-368300" algn="ctr" rtl="0">
              <a:spcBef>
                <a:spcPts val="0"/>
              </a:spcBef>
              <a:buClr>
                <a:schemeClr val="dk1"/>
              </a:buClr>
              <a:buSzPct val="100000"/>
              <a:buChar char="◆"/>
            </a:pPr>
            <a:r>
              <a:rPr lang="en" sz="2200">
                <a:solidFill>
                  <a:schemeClr val="dk1"/>
                </a:solidFill>
              </a:rPr>
              <a:t>The person with a heart on their card goes next (last letter of the word)</a:t>
            </a:r>
          </a:p>
          <a:p>
            <a:pPr marL="914400" lvl="1" indent="-368300" algn="ctr" rtl="0">
              <a:spcBef>
                <a:spcPts val="0"/>
              </a:spcBef>
              <a:buClr>
                <a:schemeClr val="dk1"/>
              </a:buClr>
              <a:buSzPct val="100000"/>
              <a:buChar char="◆"/>
            </a:pPr>
            <a:r>
              <a:rPr lang="en" sz="2200">
                <a:solidFill>
                  <a:schemeClr val="dk1"/>
                </a:solidFill>
              </a:rPr>
              <a:t>Next is the person with the square (how many syllables the word has)</a:t>
            </a:r>
          </a:p>
          <a:p>
            <a:pPr marL="914400" lvl="1" indent="-368300" algn="ctr" rtl="0">
              <a:spcBef>
                <a:spcPts val="0"/>
              </a:spcBef>
              <a:buClr>
                <a:schemeClr val="dk1"/>
              </a:buClr>
              <a:buSzPct val="100000"/>
              <a:buChar char="◆"/>
            </a:pPr>
            <a:r>
              <a:rPr lang="en" sz="2200">
                <a:solidFill>
                  <a:schemeClr val="dk1"/>
                </a:solidFill>
              </a:rPr>
              <a:t>Now, discuss with your tablemates about what word you think it is and why</a:t>
            </a:r>
          </a:p>
          <a:p>
            <a:pPr marL="914400" lvl="1" indent="-368300" algn="ctr" rtl="0">
              <a:spcBef>
                <a:spcPts val="0"/>
              </a:spcBef>
              <a:buClr>
                <a:schemeClr val="dk1"/>
              </a:buClr>
              <a:buSzPct val="100000"/>
              <a:buChar char="◆"/>
            </a:pPr>
            <a:r>
              <a:rPr lang="en" sz="2200">
                <a:solidFill>
                  <a:schemeClr val="dk1"/>
                </a:solidFill>
              </a:rPr>
              <a:t>After a minute or two of discussing, the person with the triangle card reads the definition of the word. Does the word still make sense?</a:t>
            </a:r>
          </a:p>
          <a:p>
            <a:pPr marL="914400" lvl="1" indent="-368300" algn="ctr" rtl="0">
              <a:spcBef>
                <a:spcPts val="0"/>
              </a:spcBef>
              <a:buClr>
                <a:schemeClr val="dk1"/>
              </a:buClr>
              <a:buSzPct val="100000"/>
              <a:buChar char="◆"/>
            </a:pPr>
            <a:r>
              <a:rPr lang="en" sz="2200">
                <a:solidFill>
                  <a:schemeClr val="dk1"/>
                </a:solidFill>
              </a:rPr>
              <a:t>If there are any members at your table that did not get a card, your job is to then find the word in the passage. Read the sentence out loud. As a group make the final decision on whether that word makes sense.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ctrTitle"/>
          </p:nvPr>
        </p:nvSpPr>
        <p:spPr>
          <a:xfrm>
            <a:off x="311700" y="392150"/>
            <a:ext cx="8520600" cy="2808900"/>
          </a:xfrm>
          <a:prstGeom prst="rect">
            <a:avLst/>
          </a:prstGeom>
        </p:spPr>
        <p:txBody>
          <a:bodyPr lIns="91425" tIns="91425" rIns="91425" bIns="91425" anchor="ctr" anchorCtr="0">
            <a:noAutofit/>
          </a:bodyPr>
          <a:lstStyle/>
          <a:p>
            <a:pPr marL="457200" lvl="0" indent="-381000" rtl="0">
              <a:spcBef>
                <a:spcPts val="0"/>
              </a:spcBef>
              <a:buSzPct val="100000"/>
              <a:buChar char="●"/>
            </a:pPr>
            <a:r>
              <a:rPr lang="en" sz="2400"/>
              <a:t> Always peruse the book before reading it aloud to your students. </a:t>
            </a:r>
          </a:p>
          <a:p>
            <a:pPr marL="457200" lvl="0" indent="-381000" rtl="0">
              <a:spcBef>
                <a:spcPts val="0"/>
              </a:spcBef>
              <a:buSzPct val="100000"/>
              <a:buChar char="●"/>
            </a:pPr>
            <a:r>
              <a:rPr lang="en" sz="2400"/>
              <a:t>Select the words you want children to learn. </a:t>
            </a:r>
          </a:p>
          <a:p>
            <a:pPr marL="457200" lvl="0" indent="-381000" rtl="0">
              <a:spcBef>
                <a:spcPts val="0"/>
              </a:spcBef>
              <a:buSzPct val="100000"/>
              <a:buChar char="●"/>
            </a:pPr>
            <a:r>
              <a:rPr lang="en" sz="2400"/>
              <a:t>Read the book aloud – the first reading should have minimal interruptions. </a:t>
            </a:r>
          </a:p>
          <a:p>
            <a:pPr marL="457200" lvl="0" indent="-381000" rtl="0">
              <a:spcBef>
                <a:spcPts val="0"/>
              </a:spcBef>
              <a:buSzPct val="100000"/>
              <a:buChar char="●"/>
            </a:pPr>
            <a:r>
              <a:rPr lang="en" sz="2400"/>
              <a:t>During the second reading interrupt your reading to explain the meaning of targeted words. </a:t>
            </a:r>
          </a:p>
          <a:p>
            <a:pPr marL="457200" lvl="0" indent="-381000" rtl="0">
              <a:spcBef>
                <a:spcPts val="0"/>
              </a:spcBef>
              <a:buSzPct val="100000"/>
              <a:buChar char="●"/>
            </a:pPr>
            <a:r>
              <a:rPr lang="en" sz="2400"/>
              <a:t>The teacher-student talk that surrounds a read aloud is valuable</a:t>
            </a:r>
          </a:p>
        </p:txBody>
      </p:sp>
      <p:sp>
        <p:nvSpPr>
          <p:cNvPr id="293" name="Shape 293"/>
          <p:cNvSpPr txBox="1">
            <a:spLocks noGrp="1"/>
          </p:cNvSpPr>
          <p:nvPr>
            <p:ph type="subTitle" idx="1"/>
          </p:nvPr>
        </p:nvSpPr>
        <p:spPr>
          <a:xfrm>
            <a:off x="311700" y="3890400"/>
            <a:ext cx="8520600" cy="706200"/>
          </a:xfrm>
          <a:prstGeom prst="rect">
            <a:avLst/>
          </a:prstGeom>
        </p:spPr>
        <p:txBody>
          <a:bodyPr lIns="91425" tIns="91425" rIns="91425" bIns="91425" anchor="ctr" anchorCtr="0">
            <a:noAutofit/>
          </a:bodyPr>
          <a:lstStyle/>
          <a:p>
            <a:pPr lvl="0">
              <a:spcBef>
                <a:spcPts val="0"/>
              </a:spcBef>
              <a:buNone/>
            </a:pPr>
            <a:r>
              <a:rPr lang="en"/>
              <a:t>Supporting Oral Language Development and Vocabulary Growth Through Read-Alouds</a:t>
            </a:r>
          </a:p>
        </p:txBody>
      </p:sp>
      <p:sp>
        <p:nvSpPr>
          <p:cNvPr id="294" name="Shape 294"/>
          <p:cNvSpPr txBox="1"/>
          <p:nvPr/>
        </p:nvSpPr>
        <p:spPr>
          <a:xfrm>
            <a:off x="5421150" y="4641525"/>
            <a:ext cx="3457200" cy="432300"/>
          </a:xfrm>
          <a:prstGeom prst="rect">
            <a:avLst/>
          </a:prstGeom>
          <a:noFill/>
          <a:ln>
            <a:noFill/>
          </a:ln>
        </p:spPr>
        <p:txBody>
          <a:bodyPr lIns="91425" tIns="91425" rIns="91425" bIns="91425" anchor="t" anchorCtr="0">
            <a:noAutofit/>
          </a:bodyPr>
          <a:lstStyle/>
          <a:p>
            <a:pPr lvl="0" rtl="0">
              <a:spcBef>
                <a:spcPts val="0"/>
              </a:spcBef>
              <a:buNone/>
            </a:pPr>
            <a:r>
              <a:rPr lang="en"/>
              <a:t>Reading First National Conference, 2008</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ctrTitle"/>
          </p:nvPr>
        </p:nvSpPr>
        <p:spPr>
          <a:xfrm>
            <a:off x="311700" y="91225"/>
            <a:ext cx="8520600" cy="3207300"/>
          </a:xfrm>
          <a:prstGeom prst="rect">
            <a:avLst/>
          </a:prstGeom>
        </p:spPr>
        <p:txBody>
          <a:bodyPr lIns="91425" tIns="91425" rIns="91425" bIns="91425" anchor="ctr" anchorCtr="0">
            <a:noAutofit/>
          </a:bodyPr>
          <a:lstStyle/>
          <a:p>
            <a:pPr lvl="0">
              <a:spcBef>
                <a:spcPts val="0"/>
              </a:spcBef>
              <a:buNone/>
            </a:pPr>
            <a:r>
              <a:rPr lang="en" sz="2200"/>
              <a:t>Beneficial to ELL Students: </a:t>
            </a:r>
          </a:p>
          <a:p>
            <a:pPr marL="457200" lvl="0" indent="-368300" rtl="0">
              <a:spcBef>
                <a:spcPts val="0"/>
              </a:spcBef>
              <a:buSzPct val="100000"/>
              <a:buChar char="●"/>
            </a:pPr>
            <a:r>
              <a:rPr lang="en" sz="2200"/>
              <a:t> Aids in development of social and academic language.  </a:t>
            </a:r>
          </a:p>
          <a:p>
            <a:pPr marL="457200" lvl="0" indent="-368300" rtl="0">
              <a:spcBef>
                <a:spcPts val="0"/>
              </a:spcBef>
              <a:buSzPct val="100000"/>
              <a:buChar char="●"/>
            </a:pPr>
            <a:r>
              <a:rPr lang="en" sz="2200"/>
              <a:t>Increases vocabulary.  </a:t>
            </a:r>
          </a:p>
          <a:p>
            <a:pPr marL="457200" lvl="0" indent="-368300" rtl="0">
              <a:spcBef>
                <a:spcPts val="0"/>
              </a:spcBef>
              <a:buSzPct val="100000"/>
              <a:buChar char="●"/>
            </a:pPr>
            <a:r>
              <a:rPr lang="en" sz="2200"/>
              <a:t>Teaches students to determine between important and unimportant points about the text.</a:t>
            </a:r>
          </a:p>
          <a:p>
            <a:pPr marL="457200" lvl="0" indent="-368300" rtl="0">
              <a:spcBef>
                <a:spcPts val="0"/>
              </a:spcBef>
              <a:buSzPct val="100000"/>
              <a:buChar char="●"/>
            </a:pPr>
            <a:r>
              <a:rPr lang="en" sz="2200"/>
              <a:t>Especially important instructional strategies for ELL students during Read Aloud: </a:t>
            </a:r>
          </a:p>
          <a:p>
            <a:pPr marL="457200" lvl="0" indent="-368300" rtl="0">
              <a:spcBef>
                <a:spcPts val="0"/>
              </a:spcBef>
              <a:buSzPct val="100000"/>
              <a:buChar char="●"/>
            </a:pPr>
            <a:r>
              <a:rPr lang="en" sz="2200"/>
              <a:t> Use of background knowledge will support comprehension and vocabulary retention.  </a:t>
            </a:r>
          </a:p>
          <a:p>
            <a:pPr marL="457200" lvl="0" indent="-368300" rtl="0">
              <a:spcBef>
                <a:spcPts val="0"/>
              </a:spcBef>
              <a:buSzPct val="100000"/>
              <a:buChar char="●"/>
            </a:pPr>
            <a:r>
              <a:rPr lang="en" sz="2200"/>
              <a:t>Use of words students are already familiar with to define new words (fast-mapping &amp; pre-teaching critical vocabulary) </a:t>
            </a:r>
          </a:p>
          <a:p>
            <a:pPr marL="457200" lvl="0" indent="-368300" rtl="0">
              <a:spcBef>
                <a:spcPts val="0"/>
              </a:spcBef>
              <a:buSzPct val="100000"/>
              <a:buChar char="●"/>
            </a:pPr>
            <a:r>
              <a:rPr lang="en" sz="2200"/>
              <a:t> High Risk (HR): These students have not learned many of the prerequisite skills assumed by the grade level comprehensive reading program.</a:t>
            </a:r>
          </a:p>
        </p:txBody>
      </p:sp>
      <p:sp>
        <p:nvSpPr>
          <p:cNvPr id="300" name="Shape 300"/>
          <p:cNvSpPr txBox="1">
            <a:spLocks noGrp="1"/>
          </p:cNvSpPr>
          <p:nvPr>
            <p:ph type="subTitle" idx="1"/>
          </p:nvPr>
        </p:nvSpPr>
        <p:spPr>
          <a:xfrm>
            <a:off x="311700" y="3890400"/>
            <a:ext cx="8520600" cy="706200"/>
          </a:xfrm>
          <a:prstGeom prst="rect">
            <a:avLst/>
          </a:prstGeom>
        </p:spPr>
        <p:txBody>
          <a:bodyPr lIns="91425" tIns="91425" rIns="91425" bIns="91425" anchor="ctr" anchorCtr="0">
            <a:noAutofit/>
          </a:bodyPr>
          <a:lstStyle/>
          <a:p>
            <a:pPr lvl="0">
              <a:spcBef>
                <a:spcPts val="0"/>
              </a:spcBef>
              <a:buNone/>
            </a:pPr>
            <a:r>
              <a:rPr lang="en"/>
              <a:t>ELL Students and Reading Aloud</a:t>
            </a:r>
          </a:p>
        </p:txBody>
      </p:sp>
      <p:sp>
        <p:nvSpPr>
          <p:cNvPr id="301" name="Shape 301"/>
          <p:cNvSpPr txBox="1"/>
          <p:nvPr/>
        </p:nvSpPr>
        <p:spPr>
          <a:xfrm>
            <a:off x="5565200" y="4596600"/>
            <a:ext cx="3457200" cy="432300"/>
          </a:xfrm>
          <a:prstGeom prst="rect">
            <a:avLst/>
          </a:prstGeom>
          <a:noFill/>
          <a:ln>
            <a:noFill/>
          </a:ln>
        </p:spPr>
        <p:txBody>
          <a:bodyPr lIns="91425" tIns="91425" rIns="91425" bIns="91425" anchor="t" anchorCtr="0">
            <a:noAutofit/>
          </a:bodyPr>
          <a:lstStyle/>
          <a:p>
            <a:pPr lvl="0" rtl="0">
              <a:spcBef>
                <a:spcPts val="0"/>
              </a:spcBef>
              <a:buNone/>
            </a:pPr>
            <a:r>
              <a:rPr lang="en"/>
              <a:t>Reading First National Conference, 2008</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title"/>
          </p:nvPr>
        </p:nvSpPr>
        <p:spPr>
          <a:xfrm>
            <a:off x="1913050" y="260675"/>
            <a:ext cx="5313000" cy="4677300"/>
          </a:xfrm>
          <a:prstGeom prst="rect">
            <a:avLst/>
          </a:prstGeom>
        </p:spPr>
        <p:txBody>
          <a:bodyPr lIns="91425" tIns="91425" rIns="91425" bIns="91425" anchor="ctr" anchorCtr="0">
            <a:noAutofit/>
          </a:bodyPr>
          <a:lstStyle/>
          <a:p>
            <a:pPr lvl="0" algn="l">
              <a:spcBef>
                <a:spcPts val="0"/>
              </a:spcBef>
              <a:buNone/>
            </a:pPr>
            <a:r>
              <a:rPr lang="en" sz="3000"/>
              <a:t>Children will talk more if we. . .  </a:t>
            </a:r>
          </a:p>
          <a:p>
            <a:pPr marL="457200" lvl="0" indent="-419100" algn="l" rtl="0">
              <a:spcBef>
                <a:spcPts val="0"/>
              </a:spcBef>
              <a:buSzPct val="100000"/>
              <a:buChar char="●"/>
            </a:pPr>
            <a:r>
              <a:rPr lang="en" sz="3000"/>
              <a:t>Wait a few seconds before we reply to what they say.  </a:t>
            </a:r>
          </a:p>
          <a:p>
            <a:pPr marL="457200" lvl="0" indent="-419100" algn="l" rtl="0">
              <a:spcBef>
                <a:spcPts val="0"/>
              </a:spcBef>
              <a:buSzPct val="100000"/>
              <a:buChar char="●"/>
            </a:pPr>
            <a:r>
              <a:rPr lang="en" sz="3000"/>
              <a:t>Look at their faces  Show you are listening  </a:t>
            </a:r>
          </a:p>
          <a:p>
            <a:pPr marL="457200" lvl="0" indent="-419100" algn="l" rtl="0">
              <a:spcBef>
                <a:spcPts val="0"/>
              </a:spcBef>
              <a:buSzPct val="100000"/>
              <a:buChar char="●"/>
            </a:pPr>
            <a:r>
              <a:rPr lang="en" sz="3000"/>
              <a:t>Talk about what they want to talk about  </a:t>
            </a:r>
          </a:p>
          <a:p>
            <a:pPr marL="457200" lvl="0" indent="-419100" algn="l" rtl="0">
              <a:spcBef>
                <a:spcPts val="0"/>
              </a:spcBef>
              <a:buSzPct val="100000"/>
              <a:buChar char="●"/>
            </a:pPr>
            <a:r>
              <a:rPr lang="en" sz="3000"/>
              <a:t>Talk about what they are doing  </a:t>
            </a:r>
          </a:p>
          <a:p>
            <a:pPr marL="457200" lvl="0" indent="-419100" algn="l" rtl="0">
              <a:spcBef>
                <a:spcPts val="0"/>
              </a:spcBef>
              <a:buSzPct val="100000"/>
              <a:buChar char="●"/>
            </a:pPr>
            <a:r>
              <a:rPr lang="en" sz="3000"/>
              <a:t>Use new words (excursion, expedition) </a:t>
            </a:r>
          </a:p>
          <a:p>
            <a:pPr marL="457200" lvl="0" indent="-419100" algn="l" rtl="0">
              <a:spcBef>
                <a:spcPts val="0"/>
              </a:spcBef>
              <a:buSzPct val="100000"/>
              <a:buChar char="●"/>
            </a:pPr>
            <a:r>
              <a:rPr lang="en" sz="3000"/>
              <a:t> Repeat new words often </a:t>
            </a:r>
          </a:p>
          <a:p>
            <a:pPr marL="457200" lvl="0" indent="-419100" algn="l" rtl="0">
              <a:spcBef>
                <a:spcPts val="0"/>
              </a:spcBef>
              <a:buSzPct val="100000"/>
              <a:buChar char="●"/>
            </a:pPr>
            <a:r>
              <a:rPr lang="en" sz="3000"/>
              <a:t> Avoid interrupting them  Avoid changing topics quickly</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lgn="ctr">
              <a:spcBef>
                <a:spcPts val="0"/>
              </a:spcBef>
              <a:buNone/>
            </a:pPr>
            <a:r>
              <a:rPr lang="en"/>
              <a:t>Responsive Classroom: Four Key Domains</a:t>
            </a:r>
          </a:p>
        </p:txBody>
      </p:sp>
      <p:sp>
        <p:nvSpPr>
          <p:cNvPr id="312" name="Shape 312"/>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lgn="ctr" rtl="0">
              <a:lnSpc>
                <a:spcPct val="100000"/>
              </a:lnSpc>
              <a:spcBef>
                <a:spcPts val="0"/>
              </a:spcBef>
              <a:spcAft>
                <a:spcPts val="0"/>
              </a:spcAft>
              <a:buNone/>
            </a:pPr>
            <a:r>
              <a:rPr lang="en" sz="2100">
                <a:solidFill>
                  <a:srgbClr val="0B4666"/>
                </a:solidFill>
                <a:highlight>
                  <a:srgbClr val="FFFFFF"/>
                </a:highlight>
                <a:latin typeface="Arial"/>
                <a:ea typeface="Arial"/>
                <a:cs typeface="Arial"/>
                <a:sym typeface="Arial"/>
              </a:rPr>
              <a:t>Engaging Academics</a:t>
            </a:r>
          </a:p>
          <a:p>
            <a:pPr lvl="0" algn="ctr" rtl="0">
              <a:spcBef>
                <a:spcPts val="0"/>
              </a:spcBef>
              <a:spcAft>
                <a:spcPts val="1400"/>
              </a:spcAft>
              <a:buNone/>
            </a:pPr>
            <a:r>
              <a:rPr lang="en" sz="1350">
                <a:solidFill>
                  <a:srgbClr val="484949"/>
                </a:solidFill>
                <a:highlight>
                  <a:srgbClr val="FFFFFF"/>
                </a:highlight>
                <a:latin typeface="Arial"/>
                <a:ea typeface="Arial"/>
                <a:cs typeface="Arial"/>
                <a:sym typeface="Arial"/>
              </a:rPr>
              <a:t>Teachers create learning tasks that are active, interactive, appropriately challenging, purposeful, and connected to students' interests.</a:t>
            </a:r>
          </a:p>
          <a:p>
            <a:pPr lvl="0" algn="ctr" rtl="0">
              <a:lnSpc>
                <a:spcPct val="100000"/>
              </a:lnSpc>
              <a:spcBef>
                <a:spcPts val="0"/>
              </a:spcBef>
              <a:spcAft>
                <a:spcPts val="0"/>
              </a:spcAft>
              <a:buNone/>
            </a:pPr>
            <a:r>
              <a:rPr lang="en" sz="2100">
                <a:solidFill>
                  <a:srgbClr val="0B4666"/>
                </a:solidFill>
                <a:highlight>
                  <a:srgbClr val="FFFFFF"/>
                </a:highlight>
                <a:latin typeface="Arial"/>
                <a:ea typeface="Arial"/>
                <a:cs typeface="Arial"/>
                <a:sym typeface="Arial"/>
              </a:rPr>
              <a:t>Positive Community</a:t>
            </a:r>
          </a:p>
          <a:p>
            <a:pPr lvl="0" algn="ctr" rtl="0">
              <a:spcBef>
                <a:spcPts val="0"/>
              </a:spcBef>
              <a:spcAft>
                <a:spcPts val="1400"/>
              </a:spcAft>
              <a:buNone/>
            </a:pPr>
            <a:r>
              <a:rPr lang="en" sz="1350">
                <a:solidFill>
                  <a:srgbClr val="484949"/>
                </a:solidFill>
                <a:highlight>
                  <a:srgbClr val="FFFFFF"/>
                </a:highlight>
                <a:latin typeface="Arial"/>
                <a:ea typeface="Arial"/>
                <a:cs typeface="Arial"/>
                <a:sym typeface="Arial"/>
              </a:rPr>
              <a:t>Teachers nurture a sense of belonging, significance, and emotional safety so that students feel comfortable taking risks and working with a variety of peers.</a:t>
            </a:r>
          </a:p>
          <a:p>
            <a:pPr lvl="0" algn="ctr" rtl="0">
              <a:lnSpc>
                <a:spcPct val="100000"/>
              </a:lnSpc>
              <a:spcBef>
                <a:spcPts val="0"/>
              </a:spcBef>
              <a:spcAft>
                <a:spcPts val="0"/>
              </a:spcAft>
              <a:buNone/>
            </a:pPr>
            <a:r>
              <a:rPr lang="en" sz="2100">
                <a:solidFill>
                  <a:srgbClr val="0B4666"/>
                </a:solidFill>
                <a:highlight>
                  <a:srgbClr val="FFFFFF"/>
                </a:highlight>
                <a:latin typeface="Arial"/>
                <a:ea typeface="Arial"/>
                <a:cs typeface="Arial"/>
                <a:sym typeface="Arial"/>
              </a:rPr>
              <a:t>Effective Management</a:t>
            </a:r>
          </a:p>
          <a:p>
            <a:pPr lvl="0" algn="ctr" rtl="0">
              <a:spcBef>
                <a:spcPts val="0"/>
              </a:spcBef>
              <a:spcAft>
                <a:spcPts val="1400"/>
              </a:spcAft>
              <a:buNone/>
            </a:pPr>
            <a:r>
              <a:rPr lang="en" sz="1350">
                <a:solidFill>
                  <a:srgbClr val="484949"/>
                </a:solidFill>
                <a:highlight>
                  <a:srgbClr val="FFFFFF"/>
                </a:highlight>
                <a:latin typeface="Arial"/>
                <a:ea typeface="Arial"/>
                <a:cs typeface="Arial"/>
                <a:sym typeface="Arial"/>
              </a:rPr>
              <a:t>Teachers create a calm, orderly environment that promotes autonomy and allows students to focus on learning.</a:t>
            </a:r>
          </a:p>
          <a:p>
            <a:pPr lvl="0" algn="ctr" rtl="0">
              <a:lnSpc>
                <a:spcPct val="100000"/>
              </a:lnSpc>
              <a:spcBef>
                <a:spcPts val="0"/>
              </a:spcBef>
              <a:spcAft>
                <a:spcPts val="0"/>
              </a:spcAft>
              <a:buNone/>
            </a:pPr>
            <a:r>
              <a:rPr lang="en" sz="2100">
                <a:solidFill>
                  <a:srgbClr val="0B4666"/>
                </a:solidFill>
                <a:highlight>
                  <a:srgbClr val="FFFFFF"/>
                </a:highlight>
                <a:latin typeface="Arial"/>
                <a:ea typeface="Arial"/>
                <a:cs typeface="Arial"/>
                <a:sym typeface="Arial"/>
              </a:rPr>
              <a:t>Developmental Awareness</a:t>
            </a:r>
          </a:p>
          <a:p>
            <a:pPr lvl="0" algn="ctr" rtl="0">
              <a:spcBef>
                <a:spcPts val="0"/>
              </a:spcBef>
              <a:spcAft>
                <a:spcPts val="1400"/>
              </a:spcAft>
              <a:buNone/>
            </a:pPr>
            <a:r>
              <a:rPr lang="en" sz="1350">
                <a:solidFill>
                  <a:srgbClr val="484949"/>
                </a:solidFill>
                <a:highlight>
                  <a:srgbClr val="FFFFFF"/>
                </a:highlight>
                <a:latin typeface="Arial"/>
                <a:ea typeface="Arial"/>
                <a:cs typeface="Arial"/>
                <a:sym typeface="Arial"/>
              </a:rPr>
              <a:t>Teachers use knowledge of child development, along with observations of students, to create a developmentally appropriate learning environment.</a:t>
            </a:r>
          </a:p>
          <a:p>
            <a:pPr lvl="0">
              <a:spcBef>
                <a:spcPts val="0"/>
              </a:spcBef>
              <a:buNone/>
            </a:pPr>
            <a:endParaRPr sz="1350">
              <a:solidFill>
                <a:srgbClr val="484949"/>
              </a:solidFill>
              <a:highlight>
                <a:srgbClr val="FFFFFF"/>
              </a:highlight>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The classroom Environment</a:t>
            </a:r>
          </a:p>
        </p:txBody>
      </p:sp>
      <p:sp>
        <p:nvSpPr>
          <p:cNvPr id="318" name="Shape 318"/>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rtl="0">
              <a:spcBef>
                <a:spcPts val="0"/>
              </a:spcBef>
              <a:buNone/>
            </a:pPr>
            <a:r>
              <a:rPr lang="en"/>
              <a:t>Furniture</a:t>
            </a:r>
          </a:p>
          <a:p>
            <a:pPr lvl="0" rtl="0">
              <a:spcBef>
                <a:spcPts val="0"/>
              </a:spcBef>
              <a:buNone/>
            </a:pPr>
            <a:r>
              <a:rPr lang="en"/>
              <a:t>Learning Materials           </a:t>
            </a:r>
          </a:p>
          <a:p>
            <a:pPr lvl="0">
              <a:spcBef>
                <a:spcPts val="0"/>
              </a:spcBef>
              <a:buNone/>
            </a:pPr>
            <a:r>
              <a:rPr lang="en"/>
              <a:t>Learning Areas</a:t>
            </a:r>
          </a:p>
          <a:p>
            <a:pPr lvl="0">
              <a:spcBef>
                <a:spcPts val="0"/>
              </a:spcBef>
              <a:buNone/>
            </a:pPr>
            <a:r>
              <a:rPr lang="en"/>
              <a:t>Displays of work</a:t>
            </a:r>
          </a:p>
          <a:p>
            <a:pPr lvl="0">
              <a:spcBef>
                <a:spcPts val="0"/>
              </a:spcBef>
              <a:buNone/>
            </a:pPr>
            <a:r>
              <a:rPr lang="en"/>
              <a:t>Anchor charts</a:t>
            </a:r>
          </a:p>
        </p:txBody>
      </p:sp>
      <p:pic>
        <p:nvPicPr>
          <p:cNvPr id="319" name="Shape 319" descr="carpet time.jpg"/>
          <p:cNvPicPr preferRelativeResize="0"/>
          <p:nvPr/>
        </p:nvPicPr>
        <p:blipFill>
          <a:blip r:embed="rId3">
            <a:alphaModFix/>
          </a:blip>
          <a:stretch>
            <a:fillRect/>
          </a:stretch>
        </p:blipFill>
        <p:spPr>
          <a:xfrm>
            <a:off x="3338525" y="1180500"/>
            <a:ext cx="4717249" cy="32273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24" name="Shape 324" descr="4.7 out of 5 stars" title="4.7 out of 5 stars"/>
          <p:cNvPicPr preferRelativeResize="0"/>
          <p:nvPr/>
        </p:nvPicPr>
        <p:blipFill>
          <a:blip r:embed="rId3">
            <a:alphaModFix/>
          </a:blip>
          <a:stretch>
            <a:fillRect/>
          </a:stretch>
        </p:blipFill>
        <p:spPr>
          <a:xfrm>
            <a:off x="1044710" y="925371"/>
            <a:ext cx="67589" cy="47149"/>
          </a:xfrm>
          <a:prstGeom prst="rect">
            <a:avLst/>
          </a:prstGeom>
          <a:noFill/>
          <a:ln>
            <a:noFill/>
          </a:ln>
        </p:spPr>
      </p:pic>
      <p:sp>
        <p:nvSpPr>
          <p:cNvPr id="325" name="Shape 325"/>
          <p:cNvSpPr txBox="1"/>
          <p:nvPr/>
        </p:nvSpPr>
        <p:spPr>
          <a:xfrm>
            <a:off x="49025" y="76275"/>
            <a:ext cx="9095100" cy="5143500"/>
          </a:xfrm>
          <a:prstGeom prst="rect">
            <a:avLst/>
          </a:prstGeom>
          <a:noFill/>
          <a:ln>
            <a:noFill/>
          </a:ln>
        </p:spPr>
        <p:txBody>
          <a:bodyPr lIns="91425" tIns="91425" rIns="91425" bIns="91425" anchor="ctr" anchorCtr="0">
            <a:noAutofit/>
          </a:bodyPr>
          <a:lstStyle/>
          <a:p>
            <a:pPr lvl="0" algn="ctr" rtl="0">
              <a:lnSpc>
                <a:spcPct val="115000"/>
              </a:lnSpc>
              <a:spcBef>
                <a:spcPts val="0"/>
              </a:spcBef>
              <a:buNone/>
            </a:pPr>
            <a:r>
              <a:rPr lang="en" sz="1800" u="sng"/>
              <a:t>A List of Sites(Resources) That Help Develop Oral Language</a:t>
            </a:r>
          </a:p>
          <a:p>
            <a:pPr lvl="0" rtl="0">
              <a:lnSpc>
                <a:spcPct val="115000"/>
              </a:lnSpc>
              <a:spcBef>
                <a:spcPts val="0"/>
              </a:spcBef>
              <a:buNone/>
            </a:pPr>
            <a:endParaRPr sz="1100"/>
          </a:p>
          <a:p>
            <a:pPr lvl="0" rtl="0">
              <a:lnSpc>
                <a:spcPct val="115000"/>
              </a:lnSpc>
              <a:spcBef>
                <a:spcPts val="0"/>
              </a:spcBef>
              <a:buNone/>
            </a:pPr>
            <a:r>
              <a:rPr lang="en" sz="1300" u="sng">
                <a:solidFill>
                  <a:srgbClr val="1155CC"/>
                </a:solidFill>
                <a:hlinkClick r:id="rId4"/>
              </a:rPr>
              <a:t>http://www.education.com/reference/article/strategies-language-learning/</a:t>
            </a:r>
          </a:p>
          <a:p>
            <a:pPr lvl="0" rtl="0">
              <a:lnSpc>
                <a:spcPct val="115000"/>
              </a:lnSpc>
              <a:spcBef>
                <a:spcPts val="0"/>
              </a:spcBef>
              <a:buNone/>
            </a:pPr>
            <a:r>
              <a:rPr lang="en" sz="1300"/>
              <a:t>This is a great article about how parents/teachers/caregivers can interact with children at a young age. This might be a great article to send home to parents. </a:t>
            </a:r>
          </a:p>
          <a:p>
            <a:pPr lvl="0" rtl="0">
              <a:lnSpc>
                <a:spcPct val="115000"/>
              </a:lnSpc>
              <a:spcBef>
                <a:spcPts val="0"/>
              </a:spcBef>
              <a:buNone/>
            </a:pPr>
            <a:endParaRPr sz="1300"/>
          </a:p>
          <a:p>
            <a:pPr lvl="0">
              <a:spcBef>
                <a:spcPts val="0"/>
              </a:spcBef>
              <a:buNone/>
            </a:pPr>
            <a:r>
              <a:rPr lang="en" sz="1300" u="sng">
                <a:solidFill>
                  <a:srgbClr val="DB4437"/>
                </a:solidFill>
                <a:hlinkClick r:id="rId5"/>
              </a:rPr>
              <a:t>http://www.readingrockets.org/article/phonemic-activities-preschool-or-elementary-classroom</a:t>
            </a:r>
          </a:p>
          <a:p>
            <a:pPr lvl="0" rtl="0">
              <a:spcBef>
                <a:spcPts val="0"/>
              </a:spcBef>
              <a:buNone/>
            </a:pPr>
            <a:r>
              <a:rPr lang="en" sz="1300"/>
              <a:t>Reading rocket has a lot of information and activities specifically around oral language development. This specific site talks about phonemic activities for preschoolers and elementary students.</a:t>
            </a:r>
          </a:p>
          <a:p>
            <a:pPr lvl="0" rtl="0">
              <a:spcBef>
                <a:spcPts val="0"/>
              </a:spcBef>
              <a:buNone/>
            </a:pPr>
            <a:endParaRPr sz="1300"/>
          </a:p>
          <a:p>
            <a:pPr lvl="0" rtl="0">
              <a:spcBef>
                <a:spcPts val="0"/>
              </a:spcBef>
              <a:buNone/>
            </a:pPr>
            <a:r>
              <a:rPr lang="en" sz="1300" u="sng">
                <a:solidFill>
                  <a:srgbClr val="DB4437"/>
                </a:solidFill>
                <a:hlinkClick r:id="rId6"/>
              </a:rPr>
              <a:t>http://www.sedl.org/cgi-bin/mysql/framework1.cgi?element=syntax&amp;andor=and&amp;source=&amp;sortby=element</a:t>
            </a:r>
          </a:p>
          <a:p>
            <a:pPr lvl="0" rtl="0">
              <a:spcBef>
                <a:spcPts val="0"/>
              </a:spcBef>
              <a:buNone/>
            </a:pPr>
            <a:r>
              <a:rPr lang="en" sz="1300"/>
              <a:t>This resource has many activities around syntax. </a:t>
            </a:r>
          </a:p>
          <a:p>
            <a:pPr lvl="0" rtl="0">
              <a:spcBef>
                <a:spcPts val="0"/>
              </a:spcBef>
              <a:buNone/>
            </a:pPr>
            <a:endParaRPr sz="1300"/>
          </a:p>
          <a:p>
            <a:pPr lvl="0" rtl="0">
              <a:spcBef>
                <a:spcPts val="0"/>
              </a:spcBef>
              <a:buNone/>
            </a:pPr>
            <a:r>
              <a:rPr lang="en" sz="1300" u="sng">
                <a:solidFill>
                  <a:srgbClr val="1155CC"/>
                </a:solidFill>
                <a:hlinkClick r:id="rId7"/>
              </a:rPr>
              <a:t>http://www.literacyconnections.com/orallanguage-php/</a:t>
            </a:r>
          </a:p>
          <a:p>
            <a:pPr lvl="0">
              <a:spcBef>
                <a:spcPts val="0"/>
              </a:spcBef>
              <a:buNone/>
            </a:pPr>
            <a:r>
              <a:rPr lang="en" sz="1300"/>
              <a:t>This resource is around oral language activities and strategies, that get students read</a:t>
            </a:r>
          </a:p>
          <a:p>
            <a:pPr lvl="0">
              <a:spcBef>
                <a:spcPts val="0"/>
              </a:spcBef>
              <a:buNone/>
            </a:pPr>
            <a:endParaRPr sz="1300"/>
          </a:p>
          <a:p>
            <a:pPr lvl="0">
              <a:spcBef>
                <a:spcPts val="0"/>
              </a:spcBef>
              <a:buNone/>
            </a:pPr>
            <a:r>
              <a:rPr lang="en" sz="1300" u="sng">
                <a:solidFill>
                  <a:schemeClr val="accent5"/>
                </a:solidFill>
                <a:hlinkClick r:id="rId8"/>
              </a:rPr>
              <a:t>https://www.teachingchannel.org/videos/build-language-skills-through-the-arts-getty</a:t>
            </a:r>
          </a:p>
          <a:p>
            <a:pPr lvl="0">
              <a:spcBef>
                <a:spcPts val="0"/>
              </a:spcBef>
              <a:buNone/>
            </a:pPr>
            <a:r>
              <a:rPr lang="en" sz="1300" u="sng">
                <a:solidFill>
                  <a:schemeClr val="accent5"/>
                </a:solidFill>
                <a:hlinkClick r:id="rId9"/>
              </a:rPr>
              <a:t>https://www.teachingchannel.org/videos/middle-school-vocabulary-development</a:t>
            </a:r>
          </a:p>
          <a:p>
            <a:pPr lvl="0">
              <a:spcBef>
                <a:spcPts val="0"/>
              </a:spcBef>
              <a:buNone/>
            </a:pPr>
            <a:r>
              <a:rPr lang="en" sz="1300"/>
              <a:t>These are two teaching channel videos around vocabulary. They are done with older students with ELL in mind, but there is a lot of great information and ideas for second and third grade, even first.</a:t>
            </a:r>
          </a:p>
          <a:p>
            <a:pPr lvl="0">
              <a:spcBef>
                <a:spcPts val="0"/>
              </a:spcBef>
              <a:buNone/>
            </a:pPr>
            <a:endParaRPr sz="1300"/>
          </a:p>
          <a:p>
            <a:pPr lvl="0" rtl="0">
              <a:lnSpc>
                <a:spcPct val="125000"/>
              </a:lnSpc>
              <a:spcBef>
                <a:spcPts val="0"/>
              </a:spcBef>
              <a:spcAft>
                <a:spcPts val="200"/>
              </a:spcAft>
              <a:buNone/>
            </a:pPr>
            <a:r>
              <a:rPr lang="en" sz="1300" u="sng">
                <a:solidFill>
                  <a:srgbClr val="004B91"/>
                </a:solidFill>
                <a:hlinkClick r:id="rId10"/>
              </a:rPr>
              <a:t>Linking Language: Simple Language and Literac…</a:t>
            </a:r>
            <a:r>
              <a:rPr lang="en" sz="1300">
                <a:solidFill>
                  <a:srgbClr val="111111"/>
                </a:solidFill>
              </a:rPr>
              <a:t> </a:t>
            </a:r>
            <a:r>
              <a:rPr lang="en" sz="1300">
                <a:solidFill>
                  <a:srgbClr val="004B91"/>
                </a:solidFill>
              </a:rPr>
              <a:t>(Kindle Edition) </a:t>
            </a:r>
            <a:r>
              <a:rPr lang="en" sz="1300"/>
              <a:t>by </a:t>
            </a:r>
            <a:r>
              <a:rPr lang="en" sz="1300">
                <a:solidFill>
                  <a:srgbClr val="004B91"/>
                </a:solidFill>
                <a:hlinkClick r:id="rId11"/>
              </a:rPr>
              <a:t>Robert Rockwell</a:t>
            </a:r>
            <a:r>
              <a:rPr lang="en" sz="1300"/>
              <a:t>, </a:t>
            </a:r>
            <a:r>
              <a:rPr lang="en" sz="1300">
                <a:solidFill>
                  <a:srgbClr val="004B91"/>
                </a:solidFill>
                <a:hlinkClick r:id="rId12"/>
              </a:rPr>
              <a:t>Debra Hoge</a:t>
            </a:r>
          </a:p>
          <a:p>
            <a:pPr lvl="0" rtl="0">
              <a:lnSpc>
                <a:spcPct val="115000"/>
              </a:lnSpc>
              <a:spcBef>
                <a:spcPts val="200"/>
              </a:spcBef>
              <a:spcAft>
                <a:spcPts val="800"/>
              </a:spcAft>
              <a:buNone/>
            </a:pPr>
            <a:r>
              <a:rPr lang="en" sz="1300"/>
              <a:t>This is a great book, with a lot of great oral language activities. These activities could be done whole group and/or in small groups combined with reading as well. There is a Kindle edition on Amazon.</a:t>
            </a:r>
            <a:r>
              <a:rPr lang="en"/>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lgn="ctr" rtl="0">
              <a:spcBef>
                <a:spcPts val="0"/>
              </a:spcBef>
              <a:buNone/>
            </a:pPr>
            <a:r>
              <a:rPr lang="en"/>
              <a:t>First school</a:t>
            </a:r>
          </a:p>
          <a:p>
            <a:pPr lvl="0" algn="ctr">
              <a:spcBef>
                <a:spcPts val="0"/>
              </a:spcBef>
              <a:buNone/>
            </a:pPr>
            <a:endParaRPr/>
          </a:p>
        </p:txBody>
      </p:sp>
      <p:sp>
        <p:nvSpPr>
          <p:cNvPr id="87" name="Shape 87"/>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r>
              <a:rPr lang="en"/>
              <a:t>Race to the Top - What does that mean?</a:t>
            </a:r>
          </a:p>
          <a:p>
            <a:pPr lvl="0">
              <a:spcBef>
                <a:spcPts val="0"/>
              </a:spcBef>
              <a:buNone/>
            </a:pPr>
            <a:r>
              <a:rPr lang="en"/>
              <a:t>Edusnap and CLASS</a:t>
            </a:r>
          </a:p>
          <a:p>
            <a:pPr lvl="0">
              <a:spcBef>
                <a:spcPts val="0"/>
              </a:spcBef>
              <a:buNone/>
            </a:pPr>
            <a:r>
              <a:rPr lang="en"/>
              <a:t>VELS - Vermont Early Learning Standards - Birth to Grade 3 - Uses the Common Core.</a:t>
            </a:r>
          </a:p>
          <a:p>
            <a:pPr lvl="0">
              <a:spcBef>
                <a:spcPts val="0"/>
              </a:spcBef>
              <a:buNone/>
            </a:pPr>
            <a:endParaRPr/>
          </a:p>
          <a:p>
            <a:pPr lvl="0">
              <a:spcBef>
                <a:spcPts val="0"/>
              </a:spcBef>
              <a:buNone/>
            </a:pPr>
            <a:r>
              <a:rPr lang="en"/>
              <a:t>First School - What is this? And why is it helpful?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Shape 330"/>
          <p:cNvSpPr txBox="1"/>
          <p:nvPr/>
        </p:nvSpPr>
        <p:spPr>
          <a:xfrm>
            <a:off x="583175" y="478200"/>
            <a:ext cx="3738900" cy="1076400"/>
          </a:xfrm>
          <a:prstGeom prst="rect">
            <a:avLst/>
          </a:prstGeom>
          <a:noFill/>
          <a:ln>
            <a:noFill/>
          </a:ln>
        </p:spPr>
        <p:txBody>
          <a:bodyPr lIns="91425" tIns="91425" rIns="91425" bIns="91425" anchor="t" anchorCtr="0">
            <a:noAutofit/>
          </a:bodyPr>
          <a:lstStyle/>
          <a:p>
            <a:pPr lvl="0">
              <a:spcBef>
                <a:spcPts val="0"/>
              </a:spcBef>
              <a:buNone/>
            </a:pPr>
            <a:r>
              <a:rPr lang="en"/>
              <a:t>A List of books that cover vocabulary, as well as, rhyming.</a:t>
            </a:r>
          </a:p>
        </p:txBody>
      </p:sp>
      <p:pic>
        <p:nvPicPr>
          <p:cNvPr id="331" name="Shape 331"/>
          <p:cNvPicPr preferRelativeResize="0"/>
          <p:nvPr/>
        </p:nvPicPr>
        <p:blipFill>
          <a:blip r:embed="rId3">
            <a:alphaModFix/>
          </a:blip>
          <a:stretch>
            <a:fillRect/>
          </a:stretch>
        </p:blipFill>
        <p:spPr>
          <a:xfrm>
            <a:off x="1308100" y="4199700"/>
            <a:ext cx="12700" cy="12700"/>
          </a:xfrm>
          <a:prstGeom prst="rect">
            <a:avLst/>
          </a:prstGeom>
          <a:noFill/>
          <a:ln>
            <a:noFill/>
          </a:ln>
        </p:spPr>
      </p:pic>
      <p:pic>
        <p:nvPicPr>
          <p:cNvPr id="332" name="Shape 332"/>
          <p:cNvPicPr preferRelativeResize="0"/>
          <p:nvPr/>
        </p:nvPicPr>
        <p:blipFill>
          <a:blip r:embed="rId3">
            <a:alphaModFix/>
          </a:blip>
          <a:stretch>
            <a:fillRect/>
          </a:stretch>
        </p:blipFill>
        <p:spPr>
          <a:xfrm>
            <a:off x="1143000" y="4199700"/>
            <a:ext cx="12700" cy="12700"/>
          </a:xfrm>
          <a:prstGeom prst="rect">
            <a:avLst/>
          </a:prstGeom>
          <a:noFill/>
          <a:ln>
            <a:noFill/>
          </a:ln>
        </p:spPr>
      </p:pic>
      <p:pic>
        <p:nvPicPr>
          <p:cNvPr id="333" name="Shape 333"/>
          <p:cNvPicPr preferRelativeResize="0"/>
          <p:nvPr/>
        </p:nvPicPr>
        <p:blipFill>
          <a:blip r:embed="rId3">
            <a:alphaModFix/>
          </a:blip>
          <a:stretch>
            <a:fillRect/>
          </a:stretch>
        </p:blipFill>
        <p:spPr>
          <a:xfrm>
            <a:off x="977900" y="4199700"/>
            <a:ext cx="12700" cy="12700"/>
          </a:xfrm>
          <a:prstGeom prst="rect">
            <a:avLst/>
          </a:prstGeom>
          <a:noFill/>
          <a:ln>
            <a:noFill/>
          </a:ln>
        </p:spPr>
      </p:pic>
      <p:pic>
        <p:nvPicPr>
          <p:cNvPr id="334" name="Shape 334"/>
          <p:cNvPicPr preferRelativeResize="0"/>
          <p:nvPr/>
        </p:nvPicPr>
        <p:blipFill>
          <a:blip r:embed="rId3">
            <a:alphaModFix/>
          </a:blip>
          <a:stretch>
            <a:fillRect/>
          </a:stretch>
        </p:blipFill>
        <p:spPr>
          <a:xfrm>
            <a:off x="812800" y="4199700"/>
            <a:ext cx="12700" cy="12700"/>
          </a:xfrm>
          <a:prstGeom prst="rect">
            <a:avLst/>
          </a:prstGeom>
          <a:noFill/>
          <a:ln>
            <a:noFill/>
          </a:ln>
        </p:spPr>
      </p:pic>
      <p:pic>
        <p:nvPicPr>
          <p:cNvPr id="335" name="Shape 335"/>
          <p:cNvPicPr preferRelativeResize="0"/>
          <p:nvPr/>
        </p:nvPicPr>
        <p:blipFill>
          <a:blip r:embed="rId3">
            <a:alphaModFix/>
          </a:blip>
          <a:stretch>
            <a:fillRect/>
          </a:stretch>
        </p:blipFill>
        <p:spPr>
          <a:xfrm>
            <a:off x="647700" y="4199700"/>
            <a:ext cx="12700" cy="12700"/>
          </a:xfrm>
          <a:prstGeom prst="rect">
            <a:avLst/>
          </a:prstGeom>
          <a:noFill/>
          <a:ln>
            <a:noFill/>
          </a:ln>
        </p:spPr>
      </p:pic>
      <p:pic>
        <p:nvPicPr>
          <p:cNvPr id="336" name="Shape 336"/>
          <p:cNvPicPr preferRelativeResize="0"/>
          <p:nvPr/>
        </p:nvPicPr>
        <p:blipFill>
          <a:blip r:embed="rId3">
            <a:alphaModFix/>
          </a:blip>
          <a:stretch>
            <a:fillRect/>
          </a:stretch>
        </p:blipFill>
        <p:spPr>
          <a:xfrm>
            <a:off x="482600" y="4199700"/>
            <a:ext cx="12700" cy="12700"/>
          </a:xfrm>
          <a:prstGeom prst="rect">
            <a:avLst/>
          </a:prstGeom>
          <a:noFill/>
          <a:ln>
            <a:noFill/>
          </a:ln>
        </p:spPr>
      </p:pic>
      <p:pic>
        <p:nvPicPr>
          <p:cNvPr id="337" name="Shape 337"/>
          <p:cNvPicPr preferRelativeResize="0"/>
          <p:nvPr/>
        </p:nvPicPr>
        <p:blipFill>
          <a:blip r:embed="rId3">
            <a:alphaModFix/>
          </a:blip>
          <a:stretch>
            <a:fillRect/>
          </a:stretch>
        </p:blipFill>
        <p:spPr>
          <a:xfrm>
            <a:off x="317500" y="4199700"/>
            <a:ext cx="12700" cy="12700"/>
          </a:xfrm>
          <a:prstGeom prst="rect">
            <a:avLst/>
          </a:prstGeom>
          <a:noFill/>
          <a:ln>
            <a:noFill/>
          </a:ln>
        </p:spPr>
      </p:pic>
      <p:pic>
        <p:nvPicPr>
          <p:cNvPr id="338" name="Shape 338"/>
          <p:cNvPicPr preferRelativeResize="0"/>
          <p:nvPr/>
        </p:nvPicPr>
        <p:blipFill>
          <a:blip r:embed="rId3">
            <a:alphaModFix/>
          </a:blip>
          <a:stretch>
            <a:fillRect/>
          </a:stretch>
        </p:blipFill>
        <p:spPr>
          <a:xfrm>
            <a:off x="152400" y="4199700"/>
            <a:ext cx="12700" cy="12700"/>
          </a:xfrm>
          <a:prstGeom prst="rect">
            <a:avLst/>
          </a:prstGeom>
          <a:noFill/>
          <a:ln>
            <a:noFill/>
          </a:ln>
        </p:spPr>
      </p:pic>
      <p:sp>
        <p:nvSpPr>
          <p:cNvPr id="339" name="Shape 339"/>
          <p:cNvSpPr txBox="1"/>
          <p:nvPr/>
        </p:nvSpPr>
        <p:spPr>
          <a:xfrm>
            <a:off x="589987" y="1422000"/>
            <a:ext cx="3884400" cy="3569100"/>
          </a:xfrm>
          <a:prstGeom prst="rect">
            <a:avLst/>
          </a:prstGeom>
          <a:noFill/>
          <a:ln>
            <a:noFill/>
          </a:ln>
        </p:spPr>
        <p:txBody>
          <a:bodyPr lIns="91425" tIns="91425" rIns="91425" bIns="91425" anchor="ctr" anchorCtr="0">
            <a:noAutofit/>
          </a:bodyPr>
          <a:lstStyle/>
          <a:p>
            <a:pPr marL="457200" lvl="0" indent="-311150" rtl="0">
              <a:lnSpc>
                <a:spcPct val="115000"/>
              </a:lnSpc>
              <a:spcBef>
                <a:spcPts val="0"/>
              </a:spcBef>
              <a:buSzPct val="100000"/>
              <a:buFont typeface="Georgia"/>
            </a:pPr>
            <a:r>
              <a:rPr lang="en" sz="1300">
                <a:solidFill>
                  <a:srgbClr val="444444"/>
                </a:solidFill>
                <a:highlight>
                  <a:srgbClr val="FFFFFF"/>
                </a:highlight>
                <a:latin typeface="Times New Roman"/>
                <a:ea typeface="Times New Roman"/>
                <a:cs typeface="Times New Roman"/>
                <a:sym typeface="Times New Roman"/>
                <a:hlinkClick r:id="rId4"/>
              </a:rPr>
              <a:t>Herd of Cows! Flock of Sheep!</a:t>
            </a:r>
            <a:r>
              <a:rPr lang="en" sz="1300">
                <a:highlight>
                  <a:srgbClr val="FFFFFF"/>
                </a:highlight>
                <a:latin typeface="Times New Roman"/>
                <a:ea typeface="Times New Roman"/>
                <a:cs typeface="Times New Roman"/>
                <a:sym typeface="Times New Roman"/>
              </a:rPr>
              <a:t> (Collective Nouns)</a:t>
            </a:r>
          </a:p>
          <a:p>
            <a:pPr marL="457200" lvl="0" indent="-311150" rtl="0">
              <a:lnSpc>
                <a:spcPct val="115000"/>
              </a:lnSpc>
              <a:spcBef>
                <a:spcPts val="0"/>
              </a:spcBef>
              <a:buSzPct val="100000"/>
              <a:buFont typeface="Georgia"/>
            </a:pPr>
            <a:r>
              <a:rPr lang="en" sz="1300">
                <a:solidFill>
                  <a:srgbClr val="F25F0F"/>
                </a:solidFill>
                <a:highlight>
                  <a:srgbClr val="FFFFFF"/>
                </a:highlight>
                <a:latin typeface="Times New Roman"/>
                <a:ea typeface="Times New Roman"/>
                <a:cs typeface="Times New Roman"/>
                <a:sym typeface="Times New Roman"/>
                <a:hlinkClick r:id="rId5"/>
              </a:rPr>
              <a:t>Suddenly Alligator</a:t>
            </a:r>
            <a:r>
              <a:rPr lang="en" sz="1300">
                <a:highlight>
                  <a:srgbClr val="FFFFFF"/>
                </a:highlight>
                <a:latin typeface="Times New Roman"/>
                <a:ea typeface="Times New Roman"/>
                <a:cs typeface="Times New Roman"/>
                <a:sym typeface="Times New Roman"/>
              </a:rPr>
              <a:t>(Adverbs)</a:t>
            </a:r>
          </a:p>
          <a:p>
            <a:pPr marL="457200" lvl="0" indent="-311150" rtl="0">
              <a:lnSpc>
                <a:spcPct val="115000"/>
              </a:lnSpc>
              <a:spcBef>
                <a:spcPts val="0"/>
              </a:spcBef>
              <a:buSzPct val="100000"/>
              <a:buFont typeface="Georgia"/>
            </a:pPr>
            <a:r>
              <a:rPr lang="en" sz="1300">
                <a:solidFill>
                  <a:srgbClr val="F25F0F"/>
                </a:solidFill>
                <a:highlight>
                  <a:srgbClr val="FFFFFF"/>
                </a:highlight>
                <a:latin typeface="Times New Roman"/>
                <a:ea typeface="Times New Roman"/>
                <a:cs typeface="Times New Roman"/>
                <a:sym typeface="Times New Roman"/>
                <a:hlinkClick r:id="rId6"/>
              </a:rPr>
              <a:t>Bullfrog Pops!</a:t>
            </a:r>
            <a:r>
              <a:rPr lang="en" sz="1300">
                <a:highlight>
                  <a:srgbClr val="FFFFFF"/>
                </a:highlight>
                <a:latin typeface="Times New Roman"/>
                <a:ea typeface="Times New Roman"/>
                <a:cs typeface="Times New Roman"/>
                <a:sym typeface="Times New Roman"/>
              </a:rPr>
              <a:t> (Verbs and Direct Objects)</a:t>
            </a:r>
          </a:p>
          <a:p>
            <a:pPr marL="457200" lvl="0" indent="-311150" rtl="0">
              <a:lnSpc>
                <a:spcPct val="115000"/>
              </a:lnSpc>
              <a:spcBef>
                <a:spcPts val="0"/>
              </a:spcBef>
              <a:buSzPct val="100000"/>
              <a:buFont typeface="Georgia"/>
            </a:pPr>
            <a:r>
              <a:rPr lang="en" sz="1300">
                <a:solidFill>
                  <a:srgbClr val="F25F0F"/>
                </a:solidFill>
                <a:highlight>
                  <a:srgbClr val="FFFFFF"/>
                </a:highlight>
                <a:latin typeface="Times New Roman"/>
                <a:ea typeface="Times New Roman"/>
                <a:cs typeface="Times New Roman"/>
                <a:sym typeface="Times New Roman"/>
                <a:hlinkClick r:id="rId7"/>
              </a:rPr>
              <a:t>Around the House the Fox Chased the Mouse</a:t>
            </a:r>
            <a:r>
              <a:rPr lang="en" sz="1300">
                <a:highlight>
                  <a:srgbClr val="FFFFFF"/>
                </a:highlight>
                <a:latin typeface="Times New Roman"/>
                <a:ea typeface="Times New Roman"/>
                <a:cs typeface="Times New Roman"/>
                <a:sym typeface="Times New Roman"/>
              </a:rPr>
              <a:t>(Prepositions)</a:t>
            </a:r>
          </a:p>
          <a:p>
            <a:pPr marL="457200" lvl="0" indent="-311150" rtl="0">
              <a:lnSpc>
                <a:spcPct val="115000"/>
              </a:lnSpc>
              <a:spcBef>
                <a:spcPts val="0"/>
              </a:spcBef>
              <a:buSzPct val="100000"/>
              <a:buFont typeface="Georgia"/>
            </a:pPr>
            <a:r>
              <a:rPr lang="en" sz="1300">
                <a:solidFill>
                  <a:srgbClr val="F25F0F"/>
                </a:solidFill>
                <a:highlight>
                  <a:srgbClr val="FFFFFF"/>
                </a:highlight>
                <a:latin typeface="Times New Roman"/>
                <a:ea typeface="Times New Roman"/>
                <a:cs typeface="Times New Roman"/>
                <a:sym typeface="Times New Roman"/>
                <a:hlinkClick r:id="rId8"/>
              </a:rPr>
              <a:t>Once There Was a Bull (Frog)</a:t>
            </a:r>
            <a:r>
              <a:rPr lang="en" sz="1300">
                <a:highlight>
                  <a:srgbClr val="FFFFFF"/>
                </a:highlight>
                <a:latin typeface="Times New Roman"/>
                <a:ea typeface="Times New Roman"/>
                <a:cs typeface="Times New Roman"/>
                <a:sym typeface="Times New Roman"/>
              </a:rPr>
              <a:t> (Compound Words)</a:t>
            </a:r>
          </a:p>
          <a:p>
            <a:pPr marL="457200" lvl="0" indent="-311150" rtl="0">
              <a:lnSpc>
                <a:spcPct val="115000"/>
              </a:lnSpc>
              <a:spcBef>
                <a:spcPts val="0"/>
              </a:spcBef>
              <a:buSzPct val="100000"/>
              <a:buFont typeface="Georgia"/>
            </a:pPr>
            <a:r>
              <a:rPr lang="en" sz="1300">
                <a:solidFill>
                  <a:srgbClr val="F25F0F"/>
                </a:solidFill>
                <a:highlight>
                  <a:srgbClr val="FFFFFF"/>
                </a:highlight>
                <a:latin typeface="Times New Roman"/>
                <a:ea typeface="Times New Roman"/>
                <a:cs typeface="Times New Roman"/>
                <a:sym typeface="Times New Roman"/>
                <a:hlinkClick r:id="rId9"/>
              </a:rPr>
              <a:t>Pig Pigger Piggest</a:t>
            </a:r>
            <a:r>
              <a:rPr lang="en" sz="1300">
                <a:highlight>
                  <a:srgbClr val="FFFFFF"/>
                </a:highlight>
                <a:latin typeface="Times New Roman"/>
                <a:ea typeface="Times New Roman"/>
                <a:cs typeface="Times New Roman"/>
                <a:sym typeface="Times New Roman"/>
              </a:rPr>
              <a:t> (Comparing)</a:t>
            </a:r>
          </a:p>
          <a:p>
            <a:pPr marL="457200" lvl="0" indent="-311150" rtl="0">
              <a:lnSpc>
                <a:spcPct val="115000"/>
              </a:lnSpc>
              <a:spcBef>
                <a:spcPts val="0"/>
              </a:spcBef>
              <a:buSzPct val="100000"/>
              <a:buFont typeface="Georgia"/>
            </a:pPr>
            <a:r>
              <a:rPr lang="en" sz="1300">
                <a:solidFill>
                  <a:srgbClr val="F25F0F"/>
                </a:solidFill>
                <a:highlight>
                  <a:srgbClr val="FFFFFF"/>
                </a:highlight>
                <a:latin typeface="Times New Roman"/>
                <a:ea typeface="Times New Roman"/>
                <a:cs typeface="Times New Roman"/>
                <a:sym typeface="Times New Roman"/>
                <a:hlinkClick r:id="rId10"/>
              </a:rPr>
              <a:t>Why the Banana Split</a:t>
            </a:r>
            <a:r>
              <a:rPr lang="en" sz="1300">
                <a:highlight>
                  <a:srgbClr val="FFFFFF"/>
                </a:highlight>
                <a:latin typeface="Times New Roman"/>
                <a:ea typeface="Times New Roman"/>
                <a:cs typeface="Times New Roman"/>
                <a:sym typeface="Times New Roman"/>
              </a:rPr>
              <a:t> (Idioms)</a:t>
            </a:r>
          </a:p>
          <a:p>
            <a:pPr marL="457200" lvl="0" indent="-311150" rtl="0">
              <a:lnSpc>
                <a:spcPct val="115000"/>
              </a:lnSpc>
              <a:spcBef>
                <a:spcPts val="0"/>
              </a:spcBef>
              <a:buSzPct val="100000"/>
              <a:buFont typeface="Georgia"/>
            </a:pPr>
            <a:r>
              <a:rPr lang="en" sz="1300">
                <a:solidFill>
                  <a:srgbClr val="F25F0F"/>
                </a:solidFill>
                <a:highlight>
                  <a:srgbClr val="FFFFFF"/>
                </a:highlight>
                <a:latin typeface="Times New Roman"/>
                <a:ea typeface="Times New Roman"/>
                <a:cs typeface="Times New Roman"/>
                <a:sym typeface="Times New Roman"/>
                <a:hlinkClick r:id="rId11"/>
              </a:rPr>
              <a:t>Just Me and 6,000 Rats</a:t>
            </a:r>
            <a:r>
              <a:rPr lang="en" sz="1300">
                <a:highlight>
                  <a:srgbClr val="FFFFFF"/>
                </a:highlight>
                <a:latin typeface="Times New Roman"/>
                <a:ea typeface="Times New Roman"/>
                <a:cs typeface="Times New Roman"/>
                <a:sym typeface="Times New Roman"/>
              </a:rPr>
              <a:t> (Conjunctions)</a:t>
            </a:r>
          </a:p>
        </p:txBody>
      </p:sp>
      <p:pic>
        <p:nvPicPr>
          <p:cNvPr id="340" name="Shape 340"/>
          <p:cNvPicPr preferRelativeResize="0"/>
          <p:nvPr/>
        </p:nvPicPr>
        <p:blipFill>
          <a:blip r:embed="rId12">
            <a:alphaModFix/>
          </a:blip>
          <a:stretch>
            <a:fillRect/>
          </a:stretch>
        </p:blipFill>
        <p:spPr>
          <a:xfrm>
            <a:off x="4899275" y="152400"/>
            <a:ext cx="3629024" cy="483869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FRom Teaching With Poverty in Mind - Eric Jensen</a:t>
            </a:r>
          </a:p>
        </p:txBody>
      </p:sp>
      <p:sp>
        <p:nvSpPr>
          <p:cNvPr id="93" name="Shape 93"/>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marL="457200" lvl="0" indent="-381000" rtl="0">
              <a:spcBef>
                <a:spcPts val="0"/>
              </a:spcBef>
              <a:buSzPct val="100000"/>
            </a:pPr>
            <a:r>
              <a:rPr lang="en" sz="2400" b="1">
                <a:solidFill>
                  <a:schemeClr val="accent1"/>
                </a:solidFill>
                <a:latin typeface="Amatic SC"/>
                <a:ea typeface="Amatic SC"/>
                <a:cs typeface="Amatic SC"/>
                <a:sym typeface="Amatic SC"/>
              </a:rPr>
              <a:t>The quality, quantity, and context of parents’ speech matter a great deal (Hoff, 2003).</a:t>
            </a:r>
          </a:p>
          <a:p>
            <a:pPr marL="457200" lvl="0" indent="-381000" rtl="0">
              <a:spcBef>
                <a:spcPts val="0"/>
              </a:spcBef>
              <a:buClr>
                <a:schemeClr val="accent1"/>
              </a:buClr>
              <a:buSzPct val="100000"/>
              <a:buFont typeface="Amatic SC"/>
            </a:pPr>
            <a:r>
              <a:rPr lang="en" sz="2400" b="1">
                <a:solidFill>
                  <a:schemeClr val="accent1"/>
                </a:solidFill>
                <a:latin typeface="Amatic SC"/>
                <a:ea typeface="Amatic SC"/>
                <a:cs typeface="Amatic SC"/>
                <a:sym typeface="Amatic SC"/>
              </a:rPr>
              <a:t>Children’s vocabulary  is influenced by mother’s socio-demographic characteristics, personal characteristics, vocabulary, and knowledge of child development (Bornstein, Haynes, &amp; Painter, 1998).</a:t>
            </a:r>
          </a:p>
          <a:p>
            <a:pPr marL="457200" lvl="0" indent="-381000">
              <a:spcBef>
                <a:spcPts val="0"/>
              </a:spcBef>
              <a:buClr>
                <a:schemeClr val="accent1"/>
              </a:buClr>
              <a:buSzPct val="100000"/>
              <a:buFont typeface="Amatic SC"/>
            </a:pPr>
            <a:r>
              <a:rPr lang="en" sz="2400" b="1">
                <a:solidFill>
                  <a:schemeClr val="accent1"/>
                </a:solidFill>
                <a:latin typeface="Amatic SC"/>
                <a:ea typeface="Amatic SC"/>
                <a:cs typeface="Amatic SC"/>
                <a:sym typeface="Amatic SC"/>
              </a:rPr>
              <a:t>By the time children are school-aged they will have been exposed to 5 million words and should know about 13,000 of them (Huttenlocher, 1998).</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2802750" y="802500"/>
            <a:ext cx="3538500" cy="3538500"/>
          </a:xfrm>
          <a:prstGeom prst="rect">
            <a:avLst/>
          </a:prstGeom>
        </p:spPr>
        <p:txBody>
          <a:bodyPr lIns="91425" tIns="91425" rIns="91425" bIns="91425" anchor="ctr" anchorCtr="0">
            <a:noAutofit/>
          </a:bodyPr>
          <a:lstStyle/>
          <a:p>
            <a:pPr lvl="0">
              <a:spcBef>
                <a:spcPts val="0"/>
              </a:spcBef>
              <a:buNone/>
            </a:pPr>
            <a:endParaRPr/>
          </a:p>
        </p:txBody>
      </p:sp>
      <p:pic>
        <p:nvPicPr>
          <p:cNvPr id="99" name="Shape 99" descr="Jensen 2.png"/>
          <p:cNvPicPr preferRelativeResize="0"/>
          <p:nvPr/>
        </p:nvPicPr>
        <p:blipFill>
          <a:blip r:embed="rId3">
            <a:alphaModFix/>
          </a:blip>
          <a:stretch>
            <a:fillRect/>
          </a:stretch>
        </p:blipFill>
        <p:spPr>
          <a:xfrm>
            <a:off x="0" y="1285"/>
            <a:ext cx="9143999" cy="514092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2802750" y="802500"/>
            <a:ext cx="3538500" cy="3538500"/>
          </a:xfrm>
          <a:prstGeom prst="rect">
            <a:avLst/>
          </a:prstGeom>
        </p:spPr>
        <p:txBody>
          <a:bodyPr lIns="91425" tIns="91425" rIns="91425" bIns="91425" anchor="ctr" anchorCtr="0">
            <a:noAutofit/>
          </a:bodyPr>
          <a:lstStyle/>
          <a:p>
            <a:pPr lvl="0">
              <a:spcBef>
                <a:spcPts val="0"/>
              </a:spcBef>
              <a:buNone/>
            </a:pPr>
            <a:endParaRPr/>
          </a:p>
        </p:txBody>
      </p:sp>
      <p:pic>
        <p:nvPicPr>
          <p:cNvPr id="105" name="Shape 105" descr="Jensen 3.png"/>
          <p:cNvPicPr preferRelativeResize="0"/>
          <p:nvPr/>
        </p:nvPicPr>
        <p:blipFill>
          <a:blip r:embed="rId3">
            <a:alphaModFix/>
          </a:blip>
          <a:stretch>
            <a:fillRect/>
          </a:stretch>
        </p:blipFill>
        <p:spPr>
          <a:xfrm>
            <a:off x="0" y="524"/>
            <a:ext cx="9143999" cy="5142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Shape 110" descr="cell phone dad 2.jpg"/>
          <p:cNvPicPr preferRelativeResize="0"/>
          <p:nvPr/>
        </p:nvPicPr>
        <p:blipFill>
          <a:blip r:embed="rId3">
            <a:alphaModFix/>
          </a:blip>
          <a:stretch>
            <a:fillRect/>
          </a:stretch>
        </p:blipFill>
        <p:spPr>
          <a:xfrm>
            <a:off x="572900" y="501203"/>
            <a:ext cx="2619375" cy="2281750"/>
          </a:xfrm>
          <a:prstGeom prst="rect">
            <a:avLst/>
          </a:prstGeom>
          <a:noFill/>
          <a:ln>
            <a:noFill/>
          </a:ln>
        </p:spPr>
      </p:pic>
      <p:pic>
        <p:nvPicPr>
          <p:cNvPr id="111" name="Shape 111" descr="cell phone mom 2.jpg"/>
          <p:cNvPicPr preferRelativeResize="0"/>
          <p:nvPr/>
        </p:nvPicPr>
        <p:blipFill>
          <a:blip r:embed="rId4">
            <a:alphaModFix/>
          </a:blip>
          <a:stretch>
            <a:fillRect/>
          </a:stretch>
        </p:blipFill>
        <p:spPr>
          <a:xfrm>
            <a:off x="3324225" y="1046050"/>
            <a:ext cx="2495550" cy="2846275"/>
          </a:xfrm>
          <a:prstGeom prst="rect">
            <a:avLst/>
          </a:prstGeom>
          <a:noFill/>
          <a:ln>
            <a:noFill/>
          </a:ln>
        </p:spPr>
      </p:pic>
      <p:pic>
        <p:nvPicPr>
          <p:cNvPr id="112" name="Shape 112" descr="Modern family cell phone.jpg"/>
          <p:cNvPicPr preferRelativeResize="0"/>
          <p:nvPr/>
        </p:nvPicPr>
        <p:blipFill>
          <a:blip r:embed="rId5">
            <a:alphaModFix/>
          </a:blip>
          <a:stretch>
            <a:fillRect/>
          </a:stretch>
        </p:blipFill>
        <p:spPr>
          <a:xfrm>
            <a:off x="6070475" y="2244275"/>
            <a:ext cx="2769724" cy="25364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211000" y="722450"/>
            <a:ext cx="3538500" cy="3538500"/>
          </a:xfrm>
          <a:prstGeom prst="rect">
            <a:avLst/>
          </a:prstGeom>
        </p:spPr>
        <p:txBody>
          <a:bodyPr lIns="91425" tIns="91425" rIns="91425" bIns="91425" anchor="ctr" anchorCtr="0">
            <a:noAutofit/>
          </a:bodyPr>
          <a:lstStyle/>
          <a:p>
            <a:pPr lvl="0">
              <a:spcBef>
                <a:spcPts val="0"/>
              </a:spcBef>
              <a:buNone/>
            </a:pPr>
            <a:r>
              <a:rPr lang="en"/>
              <a:t>“Reading and writing float on a sea of talk.”</a:t>
            </a:r>
          </a:p>
          <a:p>
            <a:pPr lvl="0" algn="r">
              <a:spcBef>
                <a:spcPts val="0"/>
              </a:spcBef>
              <a:buNone/>
            </a:pPr>
            <a:r>
              <a:rPr lang="en" sz="3000"/>
              <a:t>James Britton</a:t>
            </a:r>
          </a:p>
        </p:txBody>
      </p:sp>
      <p:sp>
        <p:nvSpPr>
          <p:cNvPr id="118" name="Shape 118"/>
          <p:cNvSpPr txBox="1">
            <a:spLocks noGrp="1"/>
          </p:cNvSpPr>
          <p:nvPr>
            <p:ph type="title"/>
          </p:nvPr>
        </p:nvSpPr>
        <p:spPr>
          <a:xfrm>
            <a:off x="4976550" y="802500"/>
            <a:ext cx="3538500" cy="3538500"/>
          </a:xfrm>
          <a:prstGeom prst="rect">
            <a:avLst/>
          </a:prstGeom>
        </p:spPr>
        <p:txBody>
          <a:bodyPr lIns="91425" tIns="91425" rIns="91425" bIns="91425" anchor="ctr" anchorCtr="0">
            <a:noAutofit/>
          </a:bodyPr>
          <a:lstStyle/>
          <a:p>
            <a:pPr lvl="0" rtl="0">
              <a:spcBef>
                <a:spcPts val="0"/>
              </a:spcBef>
              <a:buNone/>
            </a:pPr>
            <a:r>
              <a:rPr lang="en"/>
              <a:t>“The limits of your language are the limits of your world.”</a:t>
            </a:r>
          </a:p>
          <a:p>
            <a:pPr lvl="0" algn="r" rtl="0">
              <a:spcBef>
                <a:spcPts val="0"/>
              </a:spcBef>
              <a:buNone/>
            </a:pPr>
            <a:r>
              <a:rPr lang="en" sz="3000"/>
              <a:t>Ludwig Wittgenstein</a:t>
            </a:r>
          </a:p>
        </p:txBody>
      </p:sp>
    </p:spTree>
  </p:cSld>
  <p:clrMapOvr>
    <a:masterClrMapping/>
  </p:clrMapOvr>
</p:sld>
</file>

<file path=ppt/theme/theme1.xml><?xml version="1.0" encoding="utf-8"?>
<a:theme xmlns:a="http://schemas.openxmlformats.org/drawingml/2006/main" name="beach-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3867</Words>
  <Application>Microsoft Office PowerPoint</Application>
  <PresentationFormat>On-screen Show (16:9)</PresentationFormat>
  <Paragraphs>324</Paragraphs>
  <Slides>40</Slides>
  <Notes>40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Georgia</vt:lpstr>
      <vt:lpstr>Arial</vt:lpstr>
      <vt:lpstr>Times New Roman</vt:lpstr>
      <vt:lpstr>Source Code Pro</vt:lpstr>
      <vt:lpstr>Pathway Gothic One</vt:lpstr>
      <vt:lpstr>Oswald</vt:lpstr>
      <vt:lpstr>Amatic SC</vt:lpstr>
      <vt:lpstr>Comic Sans MS</vt:lpstr>
      <vt:lpstr>beach-day</vt:lpstr>
      <vt:lpstr>Oral Language Development</vt:lpstr>
      <vt:lpstr>Greeting: Hi - Definition Each participant will be handed a card with a descriptive word or a sentence using the word. Then mingle, and find the participant with the matching card. When you find your match, greet each other with a friendly “Hello!” and then sit down to decode the meaning of your word by using the context clues in the sentence.  Now talk about how you might use this in your classroom to enriched vocabulary.  Return to seats when finished.</vt:lpstr>
      <vt:lpstr>PowerPoint Presentation</vt:lpstr>
      <vt:lpstr>First school </vt:lpstr>
      <vt:lpstr>FRom Teaching With Poverty in Mind - Eric Jensen</vt:lpstr>
      <vt:lpstr>PowerPoint Presentation</vt:lpstr>
      <vt:lpstr>PowerPoint Presentation</vt:lpstr>
      <vt:lpstr>PowerPoint Presentation</vt:lpstr>
      <vt:lpstr>“Reading and writing float on a sea of talk.” James Britton</vt:lpstr>
      <vt:lpstr>Oral Language</vt:lpstr>
      <vt:lpstr>PowerPoint Presentation</vt:lpstr>
      <vt:lpstr>Phonological Skills</vt:lpstr>
      <vt:lpstr>Simple phonemic greetings or activities to be done in meeting from Responsive classroom</vt:lpstr>
      <vt:lpstr>syntax</vt:lpstr>
      <vt:lpstr>Morphology</vt:lpstr>
      <vt:lpstr>pragmatics</vt:lpstr>
      <vt:lpstr>Simple pragmatic greetings or activities to be done in meeting from second step</vt:lpstr>
      <vt:lpstr>Vocabulary knowledge</vt:lpstr>
      <vt:lpstr>Teach the Meaning of Critical, Unknown Vocabulary Words </vt:lpstr>
      <vt:lpstr>Simple Vocabulary greetings or activities to be done in meeting from Responsive classroom</vt:lpstr>
      <vt:lpstr>Continued...</vt:lpstr>
      <vt:lpstr>What is Oral Language?</vt:lpstr>
      <vt:lpstr>Is it possible for teachers to design instruction that will close the language experience gap?  YES!  Teachers can be instrumental in closing the language experience gap. Students who struggle with a language deficit will need many language-rich experiences, as well as systematic and explicit instruction to help them catch up to their more verbal peers!</vt:lpstr>
      <vt:lpstr>Kindergarten</vt:lpstr>
      <vt:lpstr>KINDERGARTEN</vt:lpstr>
      <vt:lpstr>  Activity: Read aloud - Two is for Dancing: A one, two and three of action Activity - You are jumping With this very simple activity children practice using action verbs in the present tense and the auxiliary verb “are”while engaged in gross motor activities. At your tables you will find index cards. Each person will get one cards.  Each person will have the chance to act out what is on the cards. While they are acting it out the other group members get a chance to guess what the other person is doing. You must say the full sentence you are _______. Assessment - Expressive language - Can the child use “ing” on the end of common action words? Can they complete the sentence frame? Writing - Make a class book full of students doing something. They could fill in the sentence/write/or make a dictated sentence, about what the that student/another student is doing (Cam is running.)  </vt:lpstr>
      <vt:lpstr>First grade</vt:lpstr>
      <vt:lpstr>First Grade</vt:lpstr>
      <vt:lpstr>   Activity: Sing ALoud     Sing Apples and Bananas In partners, write your own version of the song using the vowel pattern: I like to Eat, eat, eat ________ _____and ______________ I like to to Ate, ate, ate _____________and______________ I like to Eat, eat, eat ________ _____and ______________ I like to Ite, ite, ite _______________And______________ I like to Ote, ote, ote _______________AND______________ I like to Ute, ute, ute _______________And______________  Extensions: record versions, illustrate their song, perform to another class  Assessment: Can students place a vowel sound in every syllable? Can students demonstrate an   understanding of spoken words, syllables and sounds (phonemes)?    </vt:lpstr>
      <vt:lpstr>Second grade</vt:lpstr>
      <vt:lpstr>Activity: Read aloud - Activity - Vocabulary and language promotion: mystery item With this activity students use descriptive vocabulary to describe a hidden item (something they bring from home ie. stuffed animal) or something from the classroom. It also promotes language development with other students, as they are asking specific questions. At your tables you will find Brown paper bags. Please Take something that you brought with you today and put it inside the bag. It can come from your pockets, purse, bag, or from the table.  Decide who will go first. Go around the table one at a time using words that describe the missing item without naming it. Others listen to the words and ask questions that will help to identify the object.  Assessment - Expressive language -Can students give reasonable words to describe their items? Receptive language: Do students listen to descriptions to enhance questions and guesses? Writing - Make a class chart with the items students brought (picture support) and some words to describe it.</vt:lpstr>
      <vt:lpstr>Third grade</vt:lpstr>
      <vt:lpstr>Activity: Read part of article: Discuss with your tablemates…. Activity - Vocabulary After reading a text students will work on some of the vocabulary words that are in the book. At your table you will find a pink index cards and green index cards. Please take one of each.  The person with the star on their card goes first (first letter of the word) The person with a heart on their card goes next (last letter of the word) Next is the person with the square (how many syllables the word has) Now, discuss with your tablemates about what word you think it is and why After a minute or two of discussing, the person with the triangle card reads the definition of the word. Does the word still make sense? If there are any members at your table that did not get a card, your job is to then find the word in the passage. Read the sentence out loud. As a group make the final decision on whether that word makes sense.</vt:lpstr>
      <vt:lpstr> Always peruse the book before reading it aloud to your students.  Select the words you want children to learn.  Read the book aloud – the first reading should have minimal interruptions.  During the second reading interrupt your reading to explain the meaning of targeted words.  The teacher-student talk that surrounds a read aloud is valuable</vt:lpstr>
      <vt:lpstr>Beneficial to ELL Students:   Aids in development of social and academic language.   Increases vocabulary.   Teaches students to determine between important and unimportant points about the text. Especially important instructional strategies for ELL students during Read Aloud:   Use of background knowledge will support comprehension and vocabulary retention.   Use of words students are already familiar with to define new words (fast-mapping &amp; pre-teaching critical vocabulary)   High Risk (HR): These students have not learned many of the prerequisite skills assumed by the grade level comprehensive reading program.</vt:lpstr>
      <vt:lpstr>Children will talk more if we. . .   Wait a few seconds before we reply to what they say.   Look at their faces  Show you are listening   Talk about what they want to talk about   Talk about what they are doing   Use new words (excursion, expedition)   Repeat new words often   Avoid interrupting them  Avoid changing topics quickly</vt:lpstr>
      <vt:lpstr>Responsive Classroom: Four Key Domains</vt:lpstr>
      <vt:lpstr>The classroom Environment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Oral Language Development</dc:title>
  <dc:creator>Machaela Cavanaugh</dc:creator>
  <cp:lastModifiedBy>Machaela Cavanaugh</cp:lastModifiedBy>
  <cp:revision>1</cp:revision>
  <dcterms:modified xsi:type="dcterms:W3CDTF">2017-01-19T22:59:26Z</dcterms:modified>
</cp:coreProperties>
</file>