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79" r:id="rId3"/>
    <p:sldId id="353" r:id="rId4"/>
    <p:sldId id="344" r:id="rId5"/>
    <p:sldId id="345" r:id="rId6"/>
    <p:sldId id="346" r:id="rId7"/>
    <p:sldId id="283" r:id="rId8"/>
    <p:sldId id="277" r:id="rId9"/>
    <p:sldId id="280" r:id="rId10"/>
    <p:sldId id="281" r:id="rId11"/>
    <p:sldId id="282" r:id="rId12"/>
    <p:sldId id="284" r:id="rId13"/>
    <p:sldId id="350" r:id="rId14"/>
    <p:sldId id="286" r:id="rId15"/>
    <p:sldId id="351" r:id="rId16"/>
    <p:sldId id="352" r:id="rId17"/>
    <p:sldId id="285" r:id="rId18"/>
    <p:sldId id="287" r:id="rId19"/>
    <p:sldId id="288" r:id="rId20"/>
    <p:sldId id="289" r:id="rId21"/>
    <p:sldId id="290" r:id="rId22"/>
    <p:sldId id="360" r:id="rId23"/>
    <p:sldId id="355" r:id="rId24"/>
    <p:sldId id="358" r:id="rId25"/>
    <p:sldId id="25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0"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rtney Boise" initials="CB" lastIdx="1" clrIdx="0">
    <p:extLst>
      <p:ext uri="{19B8F6BF-5375-455C-9EA6-DF929625EA0E}">
        <p15:presenceInfo xmlns:p15="http://schemas.microsoft.com/office/powerpoint/2012/main" userId="S::cboise2@unl.edu::3b06ff86-c7b7-4496-a0d2-41f2aa00ed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1B23"/>
    <a:srgbClr val="C9DDEB"/>
    <a:srgbClr val="CEE5D4"/>
    <a:srgbClr val="6F8EBE"/>
    <a:srgbClr val="DF8171"/>
    <a:srgbClr val="7A674A"/>
    <a:srgbClr val="174857"/>
    <a:srgbClr val="8E3650"/>
    <a:srgbClr val="1C2433"/>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206"/>
    <p:restoredTop sz="75815" autoAdjust="0"/>
  </p:normalViewPr>
  <p:slideViewPr>
    <p:cSldViewPr snapToGrid="0" snapToObjects="1">
      <p:cViewPr varScale="1">
        <p:scale>
          <a:sx n="81" d="100"/>
          <a:sy n="81" d="100"/>
        </p:scale>
        <p:origin x="996" y="96"/>
      </p:cViewPr>
      <p:guideLst>
        <p:guide orient="horz" pos="7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9F087-6586-6B4C-963B-B3C54AC34826}" type="datetimeFigureOut">
              <a:rPr lang="en-US" smtClean="0"/>
              <a:t>11/7/19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CD275-C0D6-BA47-9E17-C736F888C3D7}" type="slidenum">
              <a:rPr lang="en-US" smtClean="0"/>
              <a:t>‹#›</a:t>
            </a:fld>
            <a:endParaRPr lang="en-US"/>
          </a:p>
        </p:txBody>
      </p:sp>
    </p:spTree>
    <p:extLst>
      <p:ext uri="{BB962C8B-B14F-4D97-AF65-F5344CB8AC3E}">
        <p14:creationId xmlns:p14="http://schemas.microsoft.com/office/powerpoint/2010/main" val="275517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YPXFdqWGk6k"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introduce ourselves: who we are and what our roles are right now</a:t>
            </a:r>
          </a:p>
          <a:p>
            <a:endParaRPr lang="en-US" dirty="0"/>
          </a:p>
          <a:p>
            <a:r>
              <a:rPr lang="en-US" dirty="0"/>
              <a:t>Courtney: facilitate group intros</a:t>
            </a:r>
          </a:p>
        </p:txBody>
      </p:sp>
      <p:sp>
        <p:nvSpPr>
          <p:cNvPr id="4" name="Slide Number Placeholder 3"/>
          <p:cNvSpPr>
            <a:spLocks noGrp="1"/>
          </p:cNvSpPr>
          <p:nvPr>
            <p:ph type="sldNum" sz="quarter" idx="10"/>
          </p:nvPr>
        </p:nvSpPr>
        <p:spPr/>
        <p:txBody>
          <a:bodyPr/>
          <a:lstStyle/>
          <a:p>
            <a:fld id="{025CD275-C0D6-BA47-9E17-C736F888C3D7}" type="slidenum">
              <a:rPr lang="en-US" smtClean="0"/>
              <a:t>1</a:t>
            </a:fld>
            <a:endParaRPr lang="en-US"/>
          </a:p>
        </p:txBody>
      </p:sp>
    </p:spTree>
    <p:extLst>
      <p:ext uri="{BB962C8B-B14F-4D97-AF65-F5344CB8AC3E}">
        <p14:creationId xmlns:p14="http://schemas.microsoft.com/office/powerpoint/2010/main" val="448876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COURTNEY</a:t>
            </a:r>
          </a:p>
        </p:txBody>
      </p:sp>
      <p:sp>
        <p:nvSpPr>
          <p:cNvPr id="4" name="Slide Number Placeholder 3"/>
          <p:cNvSpPr>
            <a:spLocks noGrp="1"/>
          </p:cNvSpPr>
          <p:nvPr>
            <p:ph type="sldNum" sz="quarter" idx="5"/>
          </p:nvPr>
        </p:nvSpPr>
        <p:spPr/>
        <p:txBody>
          <a:bodyPr/>
          <a:lstStyle/>
          <a:p>
            <a:fld id="{025CD275-C0D6-BA47-9E17-C736F888C3D7}" type="slidenum">
              <a:rPr lang="en-US" smtClean="0"/>
              <a:t>10</a:t>
            </a:fld>
            <a:endParaRPr lang="en-US"/>
          </a:p>
        </p:txBody>
      </p:sp>
    </p:spTree>
    <p:extLst>
      <p:ext uri="{BB962C8B-B14F-4D97-AF65-F5344CB8AC3E}">
        <p14:creationId xmlns:p14="http://schemas.microsoft.com/office/powerpoint/2010/main" val="1898757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MIRIAM</a:t>
            </a:r>
          </a:p>
        </p:txBody>
      </p:sp>
      <p:sp>
        <p:nvSpPr>
          <p:cNvPr id="4" name="Slide Number Placeholder 3"/>
          <p:cNvSpPr>
            <a:spLocks noGrp="1"/>
          </p:cNvSpPr>
          <p:nvPr>
            <p:ph type="sldNum" sz="quarter" idx="5"/>
          </p:nvPr>
        </p:nvSpPr>
        <p:spPr/>
        <p:txBody>
          <a:bodyPr/>
          <a:lstStyle/>
          <a:p>
            <a:fld id="{025CD275-C0D6-BA47-9E17-C736F888C3D7}" type="slidenum">
              <a:rPr lang="en-US" smtClean="0"/>
              <a:t>11</a:t>
            </a:fld>
            <a:endParaRPr lang="en-US"/>
          </a:p>
        </p:txBody>
      </p:sp>
    </p:spTree>
    <p:extLst>
      <p:ext uri="{BB962C8B-B14F-4D97-AF65-F5344CB8AC3E}">
        <p14:creationId xmlns:p14="http://schemas.microsoft.com/office/powerpoint/2010/main" val="3045321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MIRIAM</a:t>
            </a:r>
          </a:p>
        </p:txBody>
      </p:sp>
      <p:sp>
        <p:nvSpPr>
          <p:cNvPr id="4" name="Slide Number Placeholder 3"/>
          <p:cNvSpPr>
            <a:spLocks noGrp="1"/>
          </p:cNvSpPr>
          <p:nvPr>
            <p:ph type="sldNum" sz="quarter" idx="5"/>
          </p:nvPr>
        </p:nvSpPr>
        <p:spPr/>
        <p:txBody>
          <a:bodyPr/>
          <a:lstStyle/>
          <a:p>
            <a:fld id="{025CD275-C0D6-BA47-9E17-C736F888C3D7}" type="slidenum">
              <a:rPr lang="en-US" smtClean="0"/>
              <a:t>12</a:t>
            </a:fld>
            <a:endParaRPr lang="en-US"/>
          </a:p>
        </p:txBody>
      </p:sp>
    </p:spTree>
    <p:extLst>
      <p:ext uri="{BB962C8B-B14F-4D97-AF65-F5344CB8AC3E}">
        <p14:creationId xmlns:p14="http://schemas.microsoft.com/office/powerpoint/2010/main" val="1056123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COURTNEY</a:t>
            </a:r>
          </a:p>
        </p:txBody>
      </p:sp>
      <p:sp>
        <p:nvSpPr>
          <p:cNvPr id="4" name="Slide Number Placeholder 3"/>
          <p:cNvSpPr>
            <a:spLocks noGrp="1"/>
          </p:cNvSpPr>
          <p:nvPr>
            <p:ph type="sldNum" sz="quarter" idx="5"/>
          </p:nvPr>
        </p:nvSpPr>
        <p:spPr/>
        <p:txBody>
          <a:bodyPr/>
          <a:lstStyle/>
          <a:p>
            <a:fld id="{025CD275-C0D6-BA47-9E17-C736F888C3D7}" type="slidenum">
              <a:rPr lang="en-US" smtClean="0"/>
              <a:t>14</a:t>
            </a:fld>
            <a:endParaRPr lang="en-US"/>
          </a:p>
        </p:txBody>
      </p:sp>
    </p:spTree>
    <p:extLst>
      <p:ext uri="{BB962C8B-B14F-4D97-AF65-F5344CB8AC3E}">
        <p14:creationId xmlns:p14="http://schemas.microsoft.com/office/powerpoint/2010/main" val="218543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COURTNEY</a:t>
            </a:r>
          </a:p>
        </p:txBody>
      </p:sp>
      <p:sp>
        <p:nvSpPr>
          <p:cNvPr id="4" name="Slide Number Placeholder 3"/>
          <p:cNvSpPr>
            <a:spLocks noGrp="1"/>
          </p:cNvSpPr>
          <p:nvPr>
            <p:ph type="sldNum" sz="quarter" idx="5"/>
          </p:nvPr>
        </p:nvSpPr>
        <p:spPr/>
        <p:txBody>
          <a:bodyPr/>
          <a:lstStyle/>
          <a:p>
            <a:fld id="{025CD275-C0D6-BA47-9E17-C736F888C3D7}" type="slidenum">
              <a:rPr lang="en-US" smtClean="0"/>
              <a:t>15</a:t>
            </a:fld>
            <a:endParaRPr lang="en-US"/>
          </a:p>
        </p:txBody>
      </p:sp>
    </p:spTree>
    <p:extLst>
      <p:ext uri="{BB962C8B-B14F-4D97-AF65-F5344CB8AC3E}">
        <p14:creationId xmlns:p14="http://schemas.microsoft.com/office/powerpoint/2010/main" val="1508637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COURTNEY</a:t>
            </a:r>
          </a:p>
        </p:txBody>
      </p:sp>
      <p:sp>
        <p:nvSpPr>
          <p:cNvPr id="4" name="Slide Number Placeholder 3"/>
          <p:cNvSpPr>
            <a:spLocks noGrp="1"/>
          </p:cNvSpPr>
          <p:nvPr>
            <p:ph type="sldNum" sz="quarter" idx="5"/>
          </p:nvPr>
        </p:nvSpPr>
        <p:spPr/>
        <p:txBody>
          <a:bodyPr/>
          <a:lstStyle/>
          <a:p>
            <a:fld id="{025CD275-C0D6-BA47-9E17-C736F888C3D7}" type="slidenum">
              <a:rPr lang="en-US" smtClean="0"/>
              <a:t>16</a:t>
            </a:fld>
            <a:endParaRPr lang="en-US"/>
          </a:p>
        </p:txBody>
      </p:sp>
    </p:spTree>
    <p:extLst>
      <p:ext uri="{BB962C8B-B14F-4D97-AF65-F5344CB8AC3E}">
        <p14:creationId xmlns:p14="http://schemas.microsoft.com/office/powerpoint/2010/main" val="2728012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MIRIAM</a:t>
            </a:r>
          </a:p>
          <a:p>
            <a:endParaRPr lang="en-US" dirty="0"/>
          </a:p>
          <a:p>
            <a:r>
              <a:rPr lang="en-US" dirty="0"/>
              <a:t>*murky, inhibitory self-control </a:t>
            </a:r>
          </a:p>
        </p:txBody>
      </p:sp>
      <p:sp>
        <p:nvSpPr>
          <p:cNvPr id="4" name="Slide Number Placeholder 3"/>
          <p:cNvSpPr>
            <a:spLocks noGrp="1"/>
          </p:cNvSpPr>
          <p:nvPr>
            <p:ph type="sldNum" sz="quarter" idx="5"/>
          </p:nvPr>
        </p:nvSpPr>
        <p:spPr/>
        <p:txBody>
          <a:bodyPr/>
          <a:lstStyle/>
          <a:p>
            <a:fld id="{025CD275-C0D6-BA47-9E17-C736F888C3D7}" type="slidenum">
              <a:rPr lang="en-US" smtClean="0"/>
              <a:t>17</a:t>
            </a:fld>
            <a:endParaRPr lang="en-US"/>
          </a:p>
        </p:txBody>
      </p:sp>
    </p:spTree>
    <p:extLst>
      <p:ext uri="{BB962C8B-B14F-4D97-AF65-F5344CB8AC3E}">
        <p14:creationId xmlns:p14="http://schemas.microsoft.com/office/powerpoint/2010/main" val="2975715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MIRIAM</a:t>
            </a:r>
          </a:p>
        </p:txBody>
      </p:sp>
      <p:sp>
        <p:nvSpPr>
          <p:cNvPr id="4" name="Slide Number Placeholder 3"/>
          <p:cNvSpPr>
            <a:spLocks noGrp="1"/>
          </p:cNvSpPr>
          <p:nvPr>
            <p:ph type="sldNum" sz="quarter" idx="5"/>
          </p:nvPr>
        </p:nvSpPr>
        <p:spPr/>
        <p:txBody>
          <a:bodyPr/>
          <a:lstStyle/>
          <a:p>
            <a:fld id="{025CD275-C0D6-BA47-9E17-C736F888C3D7}" type="slidenum">
              <a:rPr lang="en-US" smtClean="0"/>
              <a:t>18</a:t>
            </a:fld>
            <a:endParaRPr lang="en-US"/>
          </a:p>
        </p:txBody>
      </p:sp>
    </p:spTree>
    <p:extLst>
      <p:ext uri="{BB962C8B-B14F-4D97-AF65-F5344CB8AC3E}">
        <p14:creationId xmlns:p14="http://schemas.microsoft.com/office/powerpoint/2010/main" val="1246999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MIRIAM- C. is the coach, T- teacher.  </a:t>
            </a:r>
          </a:p>
        </p:txBody>
      </p:sp>
      <p:sp>
        <p:nvSpPr>
          <p:cNvPr id="4" name="Slide Number Placeholder 3"/>
          <p:cNvSpPr>
            <a:spLocks noGrp="1"/>
          </p:cNvSpPr>
          <p:nvPr>
            <p:ph type="sldNum" sz="quarter" idx="5"/>
          </p:nvPr>
        </p:nvSpPr>
        <p:spPr/>
        <p:txBody>
          <a:bodyPr/>
          <a:lstStyle/>
          <a:p>
            <a:fld id="{025CD275-C0D6-BA47-9E17-C736F888C3D7}" type="slidenum">
              <a:rPr lang="en-US" smtClean="0"/>
              <a:t>19</a:t>
            </a:fld>
            <a:endParaRPr lang="en-US"/>
          </a:p>
        </p:txBody>
      </p:sp>
    </p:spTree>
    <p:extLst>
      <p:ext uri="{BB962C8B-B14F-4D97-AF65-F5344CB8AC3E}">
        <p14:creationId xmlns:p14="http://schemas.microsoft.com/office/powerpoint/2010/main" val="1276152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MIRIAM</a:t>
            </a:r>
          </a:p>
        </p:txBody>
      </p:sp>
      <p:sp>
        <p:nvSpPr>
          <p:cNvPr id="4" name="Slide Number Placeholder 3"/>
          <p:cNvSpPr>
            <a:spLocks noGrp="1"/>
          </p:cNvSpPr>
          <p:nvPr>
            <p:ph type="sldNum" sz="quarter" idx="5"/>
          </p:nvPr>
        </p:nvSpPr>
        <p:spPr/>
        <p:txBody>
          <a:bodyPr/>
          <a:lstStyle/>
          <a:p>
            <a:fld id="{025CD275-C0D6-BA47-9E17-C736F888C3D7}" type="slidenum">
              <a:rPr lang="en-US" smtClean="0"/>
              <a:t>20</a:t>
            </a:fld>
            <a:endParaRPr lang="en-US"/>
          </a:p>
        </p:txBody>
      </p:sp>
    </p:spTree>
    <p:extLst>
      <p:ext uri="{BB962C8B-B14F-4D97-AF65-F5344CB8AC3E}">
        <p14:creationId xmlns:p14="http://schemas.microsoft.com/office/powerpoint/2010/main" val="4245414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5CD275-C0D6-BA47-9E17-C736F888C3D7}" type="slidenum">
              <a:rPr lang="en-US" smtClean="0"/>
              <a:t>2</a:t>
            </a:fld>
            <a:endParaRPr lang="en-US"/>
          </a:p>
        </p:txBody>
      </p:sp>
    </p:spTree>
    <p:extLst>
      <p:ext uri="{BB962C8B-B14F-4D97-AF65-F5344CB8AC3E}">
        <p14:creationId xmlns:p14="http://schemas.microsoft.com/office/powerpoint/2010/main" val="1467404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MIRIAM: set up</a:t>
            </a:r>
          </a:p>
        </p:txBody>
      </p:sp>
      <p:sp>
        <p:nvSpPr>
          <p:cNvPr id="4" name="Slide Number Placeholder 3"/>
          <p:cNvSpPr>
            <a:spLocks noGrp="1"/>
          </p:cNvSpPr>
          <p:nvPr>
            <p:ph type="sldNum" sz="quarter" idx="10"/>
          </p:nvPr>
        </p:nvSpPr>
        <p:spPr/>
        <p:txBody>
          <a:bodyPr/>
          <a:lstStyle/>
          <a:p>
            <a:fld id="{025CD275-C0D6-BA47-9E17-C736F888C3D7}" type="slidenum">
              <a:rPr lang="en-US" smtClean="0"/>
              <a:t>21</a:t>
            </a:fld>
            <a:endParaRPr lang="en-US"/>
          </a:p>
        </p:txBody>
      </p:sp>
    </p:spTree>
    <p:extLst>
      <p:ext uri="{BB962C8B-B14F-4D97-AF65-F5344CB8AC3E}">
        <p14:creationId xmlns:p14="http://schemas.microsoft.com/office/powerpoint/2010/main" val="1042951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URL</a:t>
            </a:r>
            <a:r>
              <a:rPr lang="en-US" baseline="0" dirty="0"/>
              <a:t> for Dramatic Play– Evan and friends on the bus</a:t>
            </a:r>
            <a:endParaRPr lang="en-US" dirty="0"/>
          </a:p>
          <a:p>
            <a:r>
              <a:rPr lang="en-US" dirty="0"/>
              <a:t>https://www.cde.state.co.us/resultsmatter/evanelyaslyricanditiahonthebus</a:t>
            </a:r>
          </a:p>
          <a:p>
            <a:endParaRPr lang="en-US" dirty="0"/>
          </a:p>
        </p:txBody>
      </p:sp>
      <p:sp>
        <p:nvSpPr>
          <p:cNvPr id="4" name="Slide Number Placeholder 3"/>
          <p:cNvSpPr>
            <a:spLocks noGrp="1"/>
          </p:cNvSpPr>
          <p:nvPr>
            <p:ph type="sldNum" sz="quarter" idx="10"/>
          </p:nvPr>
        </p:nvSpPr>
        <p:spPr/>
        <p:txBody>
          <a:bodyPr/>
          <a:lstStyle/>
          <a:p>
            <a:fld id="{025CD275-C0D6-BA47-9E17-C736F888C3D7}" type="slidenum">
              <a:rPr lang="en-US" smtClean="0"/>
              <a:t>22</a:t>
            </a:fld>
            <a:endParaRPr lang="en-US"/>
          </a:p>
        </p:txBody>
      </p:sp>
    </p:spTree>
    <p:extLst>
      <p:ext uri="{BB962C8B-B14F-4D97-AF65-F5344CB8AC3E}">
        <p14:creationId xmlns:p14="http://schemas.microsoft.com/office/powerpoint/2010/main" val="3335372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URL for Card Game in Preschool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https://www.youtube.com/watch?v=YPXFdqWGk6k</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025CD275-C0D6-BA47-9E17-C736F888C3D7}" type="slidenum">
              <a:rPr lang="en-US" smtClean="0"/>
              <a:t>23</a:t>
            </a:fld>
            <a:endParaRPr lang="en-US"/>
          </a:p>
        </p:txBody>
      </p:sp>
    </p:spTree>
    <p:extLst>
      <p:ext uri="{BB962C8B-B14F-4D97-AF65-F5344CB8AC3E}">
        <p14:creationId xmlns:p14="http://schemas.microsoft.com/office/powerpoint/2010/main" val="69335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MIRIAM</a:t>
            </a:r>
            <a:r>
              <a:rPr lang="en-US" baseline="0" dirty="0"/>
              <a:t> &amp; COURTNEY:  Co-facilitate filling in the chart.  (See instructor notes.)</a:t>
            </a:r>
            <a:endParaRPr lang="en-US" dirty="0"/>
          </a:p>
        </p:txBody>
      </p:sp>
      <p:sp>
        <p:nvSpPr>
          <p:cNvPr id="4" name="Slide Number Placeholder 3"/>
          <p:cNvSpPr>
            <a:spLocks noGrp="1"/>
          </p:cNvSpPr>
          <p:nvPr>
            <p:ph type="sldNum" sz="quarter" idx="10"/>
          </p:nvPr>
        </p:nvSpPr>
        <p:spPr/>
        <p:txBody>
          <a:bodyPr/>
          <a:lstStyle/>
          <a:p>
            <a:fld id="{025CD275-C0D6-BA47-9E17-C736F888C3D7}" type="slidenum">
              <a:rPr lang="en-US" smtClean="0"/>
              <a:t>24</a:t>
            </a:fld>
            <a:endParaRPr lang="en-US"/>
          </a:p>
        </p:txBody>
      </p:sp>
    </p:spTree>
    <p:extLst>
      <p:ext uri="{BB962C8B-B14F-4D97-AF65-F5344CB8AC3E}">
        <p14:creationId xmlns:p14="http://schemas.microsoft.com/office/powerpoint/2010/main" val="1628217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25CD275-C0D6-BA47-9E17-C736F888C3D7}" type="slidenum">
              <a:rPr lang="en-US" smtClean="0"/>
              <a:t>25</a:t>
            </a:fld>
            <a:endParaRPr lang="en-US"/>
          </a:p>
        </p:txBody>
      </p:sp>
    </p:spTree>
    <p:extLst>
      <p:ext uri="{BB962C8B-B14F-4D97-AF65-F5344CB8AC3E}">
        <p14:creationId xmlns:p14="http://schemas.microsoft.com/office/powerpoint/2010/main" val="656014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COURTNEY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a:t>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ISC: Ability to appropriately stop and modulate behavior, impulses, or</a:t>
            </a:r>
            <a:r>
              <a:rPr lang="en-US" sz="1200" baseline="0" dirty="0"/>
              <a:t> emotional responses</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FLEX: Ability to move freely from one situation, activity,</a:t>
            </a:r>
            <a:r>
              <a:rPr lang="en-US" sz="1200" baseline="0" dirty="0"/>
              <a:t> or aspect of a problem</a:t>
            </a:r>
            <a:r>
              <a:rPr lang="en-US" sz="1200" dirty="0"/>
              <a:t> to another, make transitions, and solve problems flexibly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WM:</a:t>
            </a:r>
            <a:r>
              <a:rPr lang="en-US" sz="1200" baseline="0" dirty="0"/>
              <a:t> </a:t>
            </a:r>
            <a:r>
              <a:rPr lang="en-US" sz="1200" dirty="0"/>
              <a:t>Ability to hold information</a:t>
            </a:r>
            <a:r>
              <a:rPr lang="en-US" sz="1200" baseline="0" dirty="0"/>
              <a:t> in the mind to complete a task and stay with an activity</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P/O: Ability to anticipate future events or consequences, use goals to guide behavior, develop/implement</a:t>
            </a:r>
            <a:r>
              <a:rPr lang="en-US" sz="1200" baseline="0" dirty="0"/>
              <a:t> steps to carry out an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 Ability to voluntarily focus or sustain attention on a given task</a:t>
            </a:r>
          </a:p>
          <a:p>
            <a:endParaRPr lang="en-US" dirty="0"/>
          </a:p>
        </p:txBody>
      </p:sp>
      <p:sp>
        <p:nvSpPr>
          <p:cNvPr id="4" name="Slide Number Placeholder 3"/>
          <p:cNvSpPr>
            <a:spLocks noGrp="1"/>
          </p:cNvSpPr>
          <p:nvPr>
            <p:ph type="sldNum" sz="quarter" idx="5"/>
          </p:nvPr>
        </p:nvSpPr>
        <p:spPr/>
        <p:txBody>
          <a:bodyPr/>
          <a:lstStyle/>
          <a:p>
            <a:fld id="{025CD275-C0D6-BA47-9E17-C736F888C3D7}" type="slidenum">
              <a:rPr lang="en-US" smtClean="0"/>
              <a:t>3</a:t>
            </a:fld>
            <a:endParaRPr lang="en-US"/>
          </a:p>
        </p:txBody>
      </p:sp>
    </p:spTree>
    <p:extLst>
      <p:ext uri="{BB962C8B-B14F-4D97-AF65-F5344CB8AC3E}">
        <p14:creationId xmlns:p14="http://schemas.microsoft.com/office/powerpoint/2010/main" val="58090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MIRIAM</a:t>
            </a:r>
          </a:p>
        </p:txBody>
      </p:sp>
      <p:sp>
        <p:nvSpPr>
          <p:cNvPr id="4" name="Slide Number Placeholder 3"/>
          <p:cNvSpPr>
            <a:spLocks noGrp="1"/>
          </p:cNvSpPr>
          <p:nvPr>
            <p:ph type="sldNum" sz="quarter" idx="5"/>
          </p:nvPr>
        </p:nvSpPr>
        <p:spPr/>
        <p:txBody>
          <a:bodyPr/>
          <a:lstStyle/>
          <a:p>
            <a:fld id="{025CD275-C0D6-BA47-9E17-C736F888C3D7}" type="slidenum">
              <a:rPr lang="en-US" smtClean="0"/>
              <a:t>4</a:t>
            </a:fld>
            <a:endParaRPr lang="en-US"/>
          </a:p>
        </p:txBody>
      </p:sp>
    </p:spTree>
    <p:extLst>
      <p:ext uri="{BB962C8B-B14F-4D97-AF65-F5344CB8AC3E}">
        <p14:creationId xmlns:p14="http://schemas.microsoft.com/office/powerpoint/2010/main" val="3355876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MIRIAM</a:t>
            </a:r>
          </a:p>
        </p:txBody>
      </p:sp>
      <p:sp>
        <p:nvSpPr>
          <p:cNvPr id="4" name="Slide Number Placeholder 3"/>
          <p:cNvSpPr>
            <a:spLocks noGrp="1"/>
          </p:cNvSpPr>
          <p:nvPr>
            <p:ph type="sldNum" sz="quarter" idx="5"/>
          </p:nvPr>
        </p:nvSpPr>
        <p:spPr/>
        <p:txBody>
          <a:bodyPr/>
          <a:lstStyle/>
          <a:p>
            <a:fld id="{025CD275-C0D6-BA47-9E17-C736F888C3D7}" type="slidenum">
              <a:rPr lang="en-US" smtClean="0"/>
              <a:t>5</a:t>
            </a:fld>
            <a:endParaRPr lang="en-US"/>
          </a:p>
        </p:txBody>
      </p:sp>
    </p:spTree>
    <p:extLst>
      <p:ext uri="{BB962C8B-B14F-4D97-AF65-F5344CB8AC3E}">
        <p14:creationId xmlns:p14="http://schemas.microsoft.com/office/powerpoint/2010/main" val="3548915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200" i="0" dirty="0"/>
              <a:t>MIRIAM</a:t>
            </a:r>
            <a:r>
              <a:rPr lang="en-US" sz="2200" i="0" baseline="0" dirty="0"/>
              <a:t>      </a:t>
            </a:r>
            <a:r>
              <a:rPr lang="en-US" sz="2200" i="1" dirty="0"/>
              <a:t>Participants--</a:t>
            </a:r>
            <a:r>
              <a:rPr lang="en-US" sz="2200" i="1" baseline="0" dirty="0"/>
              <a:t>  </a:t>
            </a:r>
            <a:r>
              <a:rPr lang="en-US" sz="2200" dirty="0"/>
              <a:t>19 children (mean age 3.9 years)</a:t>
            </a:r>
            <a:r>
              <a:rPr lang="en-US" sz="2200" baseline="0" dirty="0"/>
              <a:t>    </a:t>
            </a:r>
            <a:r>
              <a:rPr lang="en-US" sz="2200" dirty="0"/>
              <a:t>13 boys, 6 girls   Found to have significant relationship between scores</a:t>
            </a:r>
            <a:r>
              <a:rPr lang="en-US" sz="2200" baseline="0" dirty="0"/>
              <a:t> on two tools that measured challenging behaviors and problems with executive functioning.   So, four of the children participated in a second year of preschool– we chose to collect qualitative information on these four children– interviewing parents, teachers, coaches who were helping the teams implement the Getting Ready partnership approach; also collected written documents from the teams– collaborative plans.   </a:t>
            </a:r>
            <a:endParaRPr lang="en-US" sz="2200" dirty="0"/>
          </a:p>
          <a:p>
            <a:endParaRPr lang="en-US" dirty="0"/>
          </a:p>
        </p:txBody>
      </p:sp>
      <p:sp>
        <p:nvSpPr>
          <p:cNvPr id="4" name="Slide Number Placeholder 3"/>
          <p:cNvSpPr>
            <a:spLocks noGrp="1"/>
          </p:cNvSpPr>
          <p:nvPr>
            <p:ph type="sldNum" sz="quarter" idx="5"/>
          </p:nvPr>
        </p:nvSpPr>
        <p:spPr/>
        <p:txBody>
          <a:bodyPr/>
          <a:lstStyle/>
          <a:p>
            <a:fld id="{025CD275-C0D6-BA47-9E17-C736F888C3D7}" type="slidenum">
              <a:rPr lang="en-US" smtClean="0"/>
              <a:t>6</a:t>
            </a:fld>
            <a:endParaRPr lang="en-US"/>
          </a:p>
        </p:txBody>
      </p:sp>
    </p:spTree>
    <p:extLst>
      <p:ext uri="{BB962C8B-B14F-4D97-AF65-F5344CB8AC3E}">
        <p14:creationId xmlns:p14="http://schemas.microsoft.com/office/powerpoint/2010/main" val="499412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COURTNEY</a:t>
            </a:r>
          </a:p>
        </p:txBody>
      </p:sp>
      <p:sp>
        <p:nvSpPr>
          <p:cNvPr id="4" name="Slide Number Placeholder 3"/>
          <p:cNvSpPr>
            <a:spLocks noGrp="1"/>
          </p:cNvSpPr>
          <p:nvPr>
            <p:ph type="sldNum" sz="quarter" idx="5"/>
          </p:nvPr>
        </p:nvSpPr>
        <p:spPr/>
        <p:txBody>
          <a:bodyPr/>
          <a:lstStyle/>
          <a:p>
            <a:fld id="{025CD275-C0D6-BA47-9E17-C736F888C3D7}" type="slidenum">
              <a:rPr lang="en-US" smtClean="0"/>
              <a:t>7</a:t>
            </a:fld>
            <a:endParaRPr lang="en-US"/>
          </a:p>
        </p:txBody>
      </p:sp>
    </p:spTree>
    <p:extLst>
      <p:ext uri="{BB962C8B-B14F-4D97-AF65-F5344CB8AC3E}">
        <p14:creationId xmlns:p14="http://schemas.microsoft.com/office/powerpoint/2010/main" val="228390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COURTNEY</a:t>
            </a:r>
          </a:p>
        </p:txBody>
      </p:sp>
      <p:sp>
        <p:nvSpPr>
          <p:cNvPr id="4" name="Slide Number Placeholder 3"/>
          <p:cNvSpPr>
            <a:spLocks noGrp="1"/>
          </p:cNvSpPr>
          <p:nvPr>
            <p:ph type="sldNum" sz="quarter" idx="10"/>
          </p:nvPr>
        </p:nvSpPr>
        <p:spPr/>
        <p:txBody>
          <a:bodyPr/>
          <a:lstStyle/>
          <a:p>
            <a:fld id="{025CD275-C0D6-BA47-9E17-C736F888C3D7}" type="slidenum">
              <a:rPr lang="en-US" smtClean="0"/>
              <a:t>8</a:t>
            </a:fld>
            <a:endParaRPr lang="en-US"/>
          </a:p>
        </p:txBody>
      </p:sp>
    </p:spTree>
    <p:extLst>
      <p:ext uri="{BB962C8B-B14F-4D97-AF65-F5344CB8AC3E}">
        <p14:creationId xmlns:p14="http://schemas.microsoft.com/office/powerpoint/2010/main" val="4076065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COURTNEY</a:t>
            </a:r>
          </a:p>
        </p:txBody>
      </p:sp>
      <p:sp>
        <p:nvSpPr>
          <p:cNvPr id="4" name="Slide Number Placeholder 3"/>
          <p:cNvSpPr>
            <a:spLocks noGrp="1"/>
          </p:cNvSpPr>
          <p:nvPr>
            <p:ph type="sldNum" sz="quarter" idx="5"/>
          </p:nvPr>
        </p:nvSpPr>
        <p:spPr/>
        <p:txBody>
          <a:bodyPr/>
          <a:lstStyle/>
          <a:p>
            <a:fld id="{025CD275-C0D6-BA47-9E17-C736F888C3D7}" type="slidenum">
              <a:rPr lang="en-US" smtClean="0"/>
              <a:t>9</a:t>
            </a:fld>
            <a:endParaRPr lang="en-US"/>
          </a:p>
        </p:txBody>
      </p:sp>
    </p:spTree>
    <p:extLst>
      <p:ext uri="{BB962C8B-B14F-4D97-AF65-F5344CB8AC3E}">
        <p14:creationId xmlns:p14="http://schemas.microsoft.com/office/powerpoint/2010/main" val="1422121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99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mor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2729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171699"/>
            <a:ext cx="8229600" cy="39544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F39A7A-DA67-5047-AA03-875FBC80260B}" type="datetimeFigureOut">
              <a:rPr lang="en-US" smtClean="0"/>
              <a:t>11/7/19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397662-D04D-1E47-B838-317557611CF5}" type="slidenum">
              <a:rPr lang="en-US" smtClean="0"/>
              <a:t>‹#›</a:t>
            </a:fld>
            <a:endParaRPr lang="en-US"/>
          </a:p>
        </p:txBody>
      </p:sp>
    </p:spTree>
    <p:extLst>
      <p:ext uri="{BB962C8B-B14F-4D97-AF65-F5344CB8AC3E}">
        <p14:creationId xmlns:p14="http://schemas.microsoft.com/office/powerpoint/2010/main" val="2098057103"/>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userDrawn="1">
          <p15:clr>
            <a:srgbClr val="F26B43"/>
          </p15:clr>
        </p15:guide>
        <p15:guide id="2" orient="horz" pos="13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YPXFdqWGk6k" TargetMode="Externa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hdphoto" Target="../media/hdphoto5.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4.wdp"/><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45806" y="1259322"/>
            <a:ext cx="8652387" cy="1470025"/>
          </a:xfrm>
          <a:prstGeom prst="rect">
            <a:avLst/>
          </a:prstGeom>
        </p:spPr>
        <p:txBody>
          <a:bodyPr/>
          <a:lstStyle/>
          <a:p>
            <a:r>
              <a:rPr lang="en-US" dirty="0"/>
              <a:t>Executive Function and Challenging Behaviors in Preschool-age Children</a:t>
            </a:r>
            <a:br>
              <a:rPr lang="en-US" dirty="0"/>
            </a:br>
            <a:endParaRPr lang="en-US" dirty="0"/>
          </a:p>
        </p:txBody>
      </p:sp>
      <p:sp>
        <p:nvSpPr>
          <p:cNvPr id="3" name="Subtitle 2"/>
          <p:cNvSpPr>
            <a:spLocks noGrp="1"/>
          </p:cNvSpPr>
          <p:nvPr>
            <p:ph type="subTitle" idx="4294967295"/>
          </p:nvPr>
        </p:nvSpPr>
        <p:spPr>
          <a:xfrm>
            <a:off x="467032" y="3614126"/>
            <a:ext cx="8431161" cy="1984551"/>
          </a:xfrm>
        </p:spPr>
        <p:txBody>
          <a:bodyPr>
            <a:noAutofit/>
          </a:bodyPr>
          <a:lstStyle/>
          <a:p>
            <a:pPr marL="0" indent="0" algn="ctr">
              <a:buNone/>
            </a:pPr>
            <a:r>
              <a:rPr lang="en-US" sz="2800" dirty="0">
                <a:solidFill>
                  <a:schemeClr val="tx1"/>
                </a:solidFill>
              </a:rPr>
              <a:t>Miriam Kuhn, Ph.D. </a:t>
            </a:r>
          </a:p>
          <a:p>
            <a:pPr marL="0" indent="0" algn="ctr">
              <a:buNone/>
            </a:pPr>
            <a:r>
              <a:rPr lang="en-US" sz="2800" dirty="0">
                <a:solidFill>
                  <a:schemeClr val="tx1"/>
                </a:solidFill>
              </a:rPr>
              <a:t>	University of Nebraska at Omaha</a:t>
            </a:r>
          </a:p>
          <a:p>
            <a:pPr marL="0" indent="0" algn="ctr">
              <a:buNone/>
            </a:pPr>
            <a:r>
              <a:rPr lang="en-US" sz="2800" dirty="0">
                <a:solidFill>
                  <a:schemeClr val="tx1"/>
                </a:solidFill>
              </a:rPr>
              <a:t>Courtney Boise, Ph.D.</a:t>
            </a:r>
          </a:p>
          <a:p>
            <a:pPr marL="0" indent="0" algn="ctr">
              <a:buNone/>
            </a:pPr>
            <a:r>
              <a:rPr lang="en-US" sz="2800" dirty="0">
                <a:solidFill>
                  <a:schemeClr val="tx1"/>
                </a:solidFill>
              </a:rPr>
              <a:t> 	University of Nebraska- Lincoln</a:t>
            </a:r>
          </a:p>
        </p:txBody>
      </p:sp>
      <p:pic>
        <p:nvPicPr>
          <p:cNvPr id="6" name="Picture 5"/>
          <p:cNvPicPr>
            <a:picLocks noChangeAspect="1"/>
          </p:cNvPicPr>
          <p:nvPr/>
        </p:nvPicPr>
        <p:blipFill>
          <a:blip r:embed="rId4"/>
          <a:stretch>
            <a:fillRect/>
          </a:stretch>
        </p:blipFill>
        <p:spPr>
          <a:xfrm>
            <a:off x="6936889" y="5929818"/>
            <a:ext cx="1327700" cy="712343"/>
          </a:xfrm>
          <a:prstGeom prst="rect">
            <a:avLst/>
          </a:prstGeom>
        </p:spPr>
      </p:pic>
      <p:pic>
        <p:nvPicPr>
          <p:cNvPr id="1027" name="Picture 3" descr="07adff60-49db-42d8-9158-5528328b1be7@namprd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5572" y="6103933"/>
            <a:ext cx="1234044" cy="49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6857" y="6047015"/>
            <a:ext cx="1375287" cy="554220"/>
          </a:xfrm>
          <a:prstGeom prst="rect">
            <a:avLst/>
          </a:prstGeom>
        </p:spPr>
      </p:pic>
    </p:spTree>
    <p:extLst>
      <p:ext uri="{BB962C8B-B14F-4D97-AF65-F5344CB8AC3E}">
        <p14:creationId xmlns:p14="http://schemas.microsoft.com/office/powerpoint/2010/main" val="3121336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86819661"/>
              </p:ext>
            </p:extLst>
          </p:nvPr>
        </p:nvGraphicFramePr>
        <p:xfrm>
          <a:off x="210065" y="1109008"/>
          <a:ext cx="8723870" cy="3532172"/>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4411362">
                  <a:extLst>
                    <a:ext uri="{9D8B030D-6E8A-4147-A177-3AD203B41FA5}">
                      <a16:colId xmlns:a16="http://schemas.microsoft.com/office/drawing/2014/main" val="4161341269"/>
                    </a:ext>
                  </a:extLst>
                </a:gridCol>
                <a:gridCol w="4312508">
                  <a:extLst>
                    <a:ext uri="{9D8B030D-6E8A-4147-A177-3AD203B41FA5}">
                      <a16:colId xmlns:a16="http://schemas.microsoft.com/office/drawing/2014/main" val="1413385690"/>
                    </a:ext>
                  </a:extLst>
                </a:gridCol>
              </a:tblGrid>
              <a:tr h="545132">
                <a:tc gridSpan="2">
                  <a:txBody>
                    <a:bodyPr/>
                    <a:lstStyle/>
                    <a:p>
                      <a:pPr algn="ctr"/>
                      <a:r>
                        <a:rPr lang="en-US" sz="2800" dirty="0"/>
                        <a:t>EF Competency</a:t>
                      </a:r>
                      <a:r>
                        <a:rPr lang="en-US" sz="2800" baseline="0" dirty="0"/>
                        <a:t>– Flexibility</a:t>
                      </a:r>
                      <a:endParaRPr lang="en-US" sz="2800" dirty="0"/>
                    </a:p>
                  </a:txBody>
                  <a:tcPr anchor="ctr"/>
                </a:tc>
                <a:tc hMerge="1">
                  <a:txBody>
                    <a:bodyPr/>
                    <a:lstStyle/>
                    <a:p>
                      <a:endParaRPr lang="en-US" dirty="0"/>
                    </a:p>
                  </a:txBody>
                  <a:tcPr/>
                </a:tc>
                <a:extLst>
                  <a:ext uri="{0D108BD9-81ED-4DB2-BD59-A6C34878D82A}">
                    <a16:rowId xmlns:a16="http://schemas.microsoft.com/office/drawing/2014/main" val="787376087"/>
                  </a:ext>
                </a:extLst>
              </a:tr>
              <a:tr h="410966">
                <a:tc>
                  <a:txBody>
                    <a:bodyPr/>
                    <a:lstStyle/>
                    <a:p>
                      <a:pPr algn="ctr"/>
                      <a:r>
                        <a:rPr lang="en-US" sz="2800" dirty="0"/>
                        <a:t>Definition</a:t>
                      </a:r>
                    </a:p>
                  </a:txBody>
                  <a:tcPr/>
                </a:tc>
                <a:tc>
                  <a:txBody>
                    <a:bodyPr/>
                    <a:lstStyle/>
                    <a:p>
                      <a:pPr algn="ctr"/>
                      <a:r>
                        <a:rPr lang="en-US" sz="2800" dirty="0"/>
                        <a:t>Participant Quote</a:t>
                      </a:r>
                    </a:p>
                  </a:txBody>
                  <a:tcPr/>
                </a:tc>
                <a:extLst>
                  <a:ext uri="{0D108BD9-81ED-4DB2-BD59-A6C34878D82A}">
                    <a16:rowId xmlns:a16="http://schemas.microsoft.com/office/drawing/2014/main" val="3789017697"/>
                  </a:ext>
                </a:extLst>
              </a:tr>
              <a:tr h="2148011">
                <a:tc>
                  <a:txBody>
                    <a:bodyPr/>
                    <a:lstStyle/>
                    <a:p>
                      <a:r>
                        <a:rPr lang="en-US" sz="2600" dirty="0"/>
                        <a:t>Ability to move freely from one situation, activity,</a:t>
                      </a:r>
                      <a:r>
                        <a:rPr lang="en-US" sz="2600" baseline="0" dirty="0"/>
                        <a:t> or aspect of a problem</a:t>
                      </a:r>
                      <a:r>
                        <a:rPr lang="en-US" sz="2600" dirty="0"/>
                        <a:t> to another, make transitions, and solve problems flexibly</a:t>
                      </a:r>
                    </a:p>
                  </a:txBody>
                  <a:tcPr/>
                </a:tc>
                <a:tc>
                  <a:txBody>
                    <a:bodyPr/>
                    <a:lstStyle/>
                    <a:p>
                      <a:r>
                        <a:rPr lang="en-US" sz="2600" kern="1200" dirty="0">
                          <a:solidFill>
                            <a:schemeClr val="dk1"/>
                          </a:solidFill>
                          <a:effectLst/>
                          <a:latin typeface="+mn-lt"/>
                          <a:ea typeface="+mn-ea"/>
                          <a:cs typeface="+mn-cs"/>
                        </a:rPr>
                        <a:t>“You get him out of routine and it throws his day off. Like if the bus is broken and I have to take him, I mean it kind of throws him out of whack that day.”</a:t>
                      </a:r>
                    </a:p>
                  </a:txBody>
                  <a:tcPr/>
                </a:tc>
                <a:extLst>
                  <a:ext uri="{0D108BD9-81ED-4DB2-BD59-A6C34878D82A}">
                    <a16:rowId xmlns:a16="http://schemas.microsoft.com/office/drawing/2014/main" val="3759217287"/>
                  </a:ext>
                </a:extLst>
              </a:tr>
            </a:tbl>
          </a:graphicData>
        </a:graphic>
      </p:graphicFrame>
      <p:pic>
        <p:nvPicPr>
          <p:cNvPr id="5122" name="Picture 2" descr="Related image">
            <a:extLst>
              <a:ext uri="{FF2B5EF4-FFF2-40B4-BE49-F238E27FC236}">
                <a16:creationId xmlns:a16="http://schemas.microsoft.com/office/drawing/2014/main" id="{E22DC1F9-6566-46F7-94D7-355DA05B6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181" y="4813746"/>
            <a:ext cx="2815120" cy="18704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Image result for problem solving clipart">
            <a:extLst>
              <a:ext uri="{FF2B5EF4-FFF2-40B4-BE49-F238E27FC236}">
                <a16:creationId xmlns:a16="http://schemas.microsoft.com/office/drawing/2014/main" id="{B4D94E1D-1AF8-473E-BDAD-AC4C0B0E31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75" t="18024" r="6115" b="16639"/>
          <a:stretch/>
        </p:blipFill>
        <p:spPr bwMode="auto">
          <a:xfrm>
            <a:off x="712799" y="4813746"/>
            <a:ext cx="1824918" cy="1774691"/>
          </a:xfrm>
          <a:prstGeom prst="ellipse">
            <a:avLst/>
          </a:prstGeom>
          <a:ln w="63500" cap="rnd">
            <a:solidFill>
              <a:srgbClr val="333333"/>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06069DCC-D012-4813-8511-C7D8DBCAAE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532" b="14811"/>
          <a:stretch/>
        </p:blipFill>
        <p:spPr bwMode="auto">
          <a:xfrm>
            <a:off x="6626830" y="4904046"/>
            <a:ext cx="2024011" cy="1684391"/>
          </a:xfrm>
          <a:prstGeom prst="rect">
            <a:avLst/>
          </a:prstGeom>
          <a:ln w="57150" cap="sq">
            <a:solidFill>
              <a:srgbClr val="000000"/>
            </a:solidFill>
            <a:miter lim="800000"/>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081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72768532"/>
              </p:ext>
            </p:extLst>
          </p:nvPr>
        </p:nvGraphicFramePr>
        <p:xfrm>
          <a:off x="222422" y="1191201"/>
          <a:ext cx="8723870" cy="2318994"/>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4411362">
                  <a:extLst>
                    <a:ext uri="{9D8B030D-6E8A-4147-A177-3AD203B41FA5}">
                      <a16:colId xmlns:a16="http://schemas.microsoft.com/office/drawing/2014/main" val="4161341269"/>
                    </a:ext>
                  </a:extLst>
                </a:gridCol>
                <a:gridCol w="4312508">
                  <a:extLst>
                    <a:ext uri="{9D8B030D-6E8A-4147-A177-3AD203B41FA5}">
                      <a16:colId xmlns:a16="http://schemas.microsoft.com/office/drawing/2014/main" val="1413385690"/>
                    </a:ext>
                  </a:extLst>
                </a:gridCol>
              </a:tblGrid>
              <a:tr h="477562">
                <a:tc gridSpan="2">
                  <a:txBody>
                    <a:bodyPr/>
                    <a:lstStyle/>
                    <a:p>
                      <a:pPr algn="ctr"/>
                      <a:r>
                        <a:rPr lang="en-US" sz="2800" dirty="0"/>
                        <a:t>EF Competency</a:t>
                      </a:r>
                      <a:r>
                        <a:rPr lang="en-US" sz="2800" baseline="0" dirty="0"/>
                        <a:t>– Attentional Control</a:t>
                      </a:r>
                      <a:endParaRPr lang="en-US" sz="2800" dirty="0"/>
                    </a:p>
                  </a:txBody>
                  <a:tcPr anchor="ctr"/>
                </a:tc>
                <a:tc hMerge="1">
                  <a:txBody>
                    <a:bodyPr/>
                    <a:lstStyle/>
                    <a:p>
                      <a:endParaRPr lang="en-US" dirty="0"/>
                    </a:p>
                  </a:txBody>
                  <a:tcPr/>
                </a:tc>
                <a:extLst>
                  <a:ext uri="{0D108BD9-81ED-4DB2-BD59-A6C34878D82A}">
                    <a16:rowId xmlns:a16="http://schemas.microsoft.com/office/drawing/2014/main" val="787376087"/>
                  </a:ext>
                </a:extLst>
              </a:tr>
              <a:tr h="477562">
                <a:tc>
                  <a:txBody>
                    <a:bodyPr/>
                    <a:lstStyle/>
                    <a:p>
                      <a:pPr algn="ctr"/>
                      <a:r>
                        <a:rPr lang="en-US" sz="2800" dirty="0"/>
                        <a:t>Definition</a:t>
                      </a:r>
                    </a:p>
                  </a:txBody>
                  <a:tcPr/>
                </a:tc>
                <a:tc>
                  <a:txBody>
                    <a:bodyPr/>
                    <a:lstStyle/>
                    <a:p>
                      <a:pPr algn="ctr"/>
                      <a:r>
                        <a:rPr lang="en-US" sz="2800" dirty="0"/>
                        <a:t>Participant Quote</a:t>
                      </a:r>
                    </a:p>
                  </a:txBody>
                  <a:tcPr/>
                </a:tc>
                <a:extLst>
                  <a:ext uri="{0D108BD9-81ED-4DB2-BD59-A6C34878D82A}">
                    <a16:rowId xmlns:a16="http://schemas.microsoft.com/office/drawing/2014/main" val="3789017697"/>
                  </a:ext>
                </a:extLst>
              </a:tr>
              <a:tr h="1282674">
                <a:tc>
                  <a:txBody>
                    <a:bodyPr/>
                    <a:lstStyle/>
                    <a:p>
                      <a:r>
                        <a:rPr lang="en-US" sz="2600" dirty="0"/>
                        <a:t>Ability to voluntarily focus or sustain attention on a given task</a:t>
                      </a:r>
                    </a:p>
                  </a:txBody>
                  <a:tcPr/>
                </a:tc>
                <a:tc>
                  <a:txBody>
                    <a:bodyPr/>
                    <a:lstStyle/>
                    <a:p>
                      <a:r>
                        <a:rPr lang="en-US" sz="2600" kern="1200" dirty="0">
                          <a:solidFill>
                            <a:schemeClr val="dk1"/>
                          </a:solidFill>
                          <a:effectLst/>
                          <a:latin typeface="+mn-lt"/>
                          <a:ea typeface="+mn-ea"/>
                          <a:cs typeface="+mn-cs"/>
                        </a:rPr>
                        <a:t>“My child got distracted easily so conversations were about focusing.”</a:t>
                      </a:r>
                    </a:p>
                  </a:txBody>
                  <a:tcPr/>
                </a:tc>
                <a:extLst>
                  <a:ext uri="{0D108BD9-81ED-4DB2-BD59-A6C34878D82A}">
                    <a16:rowId xmlns:a16="http://schemas.microsoft.com/office/drawing/2014/main" val="3759217287"/>
                  </a:ext>
                </a:extLst>
              </a:tr>
            </a:tbl>
          </a:graphicData>
        </a:graphic>
      </p:graphicFrame>
      <p:pic>
        <p:nvPicPr>
          <p:cNvPr id="6148" name="Picture 4" descr="Image result for child preschool circle time">
            <a:extLst>
              <a:ext uri="{FF2B5EF4-FFF2-40B4-BE49-F238E27FC236}">
                <a16:creationId xmlns:a16="http://schemas.microsoft.com/office/drawing/2014/main" id="{0D693377-5FBC-45BB-BEA7-0AFAF1DA88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40" b="4036"/>
          <a:stretch/>
        </p:blipFill>
        <p:spPr bwMode="auto">
          <a:xfrm>
            <a:off x="1473856" y="3715718"/>
            <a:ext cx="6221002" cy="2946107"/>
          </a:xfrm>
          <a:prstGeom prst="round2DiagRect">
            <a:avLst>
              <a:gd name="adj1" fmla="val 16667"/>
              <a:gd name="adj2" fmla="val 0"/>
            </a:avLst>
          </a:prstGeom>
          <a:ln w="88900" cap="sq">
            <a:solidFill>
              <a:srgbClr val="FFFFFF"/>
            </a:solidFill>
            <a:miter lim="800000"/>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710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09142295"/>
              </p:ext>
            </p:extLst>
          </p:nvPr>
        </p:nvGraphicFramePr>
        <p:xfrm>
          <a:off x="210065" y="1200876"/>
          <a:ext cx="8723870" cy="5312940"/>
        </p:xfrm>
        <a:graphic>
          <a:graphicData uri="http://schemas.openxmlformats.org/drawingml/2006/table">
            <a:tbl>
              <a:tblPr firstRow="1" bandRow="1">
                <a:effectLst>
                  <a:outerShdw blurRad="50800" dist="38100" dir="5400000" algn="t" rotWithShape="0">
                    <a:prstClr val="black">
                      <a:alpha val="40000"/>
                    </a:prstClr>
                  </a:outerShdw>
                </a:effectLst>
                <a:tableStyleId>{0505E3EF-67EA-436B-97B2-0124C06EBD24}</a:tableStyleId>
              </a:tblPr>
              <a:tblGrid>
                <a:gridCol w="3361037">
                  <a:extLst>
                    <a:ext uri="{9D8B030D-6E8A-4147-A177-3AD203B41FA5}">
                      <a16:colId xmlns:a16="http://schemas.microsoft.com/office/drawing/2014/main" val="4161341269"/>
                    </a:ext>
                  </a:extLst>
                </a:gridCol>
                <a:gridCol w="5362833">
                  <a:extLst>
                    <a:ext uri="{9D8B030D-6E8A-4147-A177-3AD203B41FA5}">
                      <a16:colId xmlns:a16="http://schemas.microsoft.com/office/drawing/2014/main" val="1413385690"/>
                    </a:ext>
                  </a:extLst>
                </a:gridCol>
              </a:tblGrid>
              <a:tr h="705625">
                <a:tc gridSpan="2">
                  <a:txBody>
                    <a:bodyPr/>
                    <a:lstStyle/>
                    <a:p>
                      <a:pPr algn="ctr"/>
                      <a:r>
                        <a:rPr lang="en-US" sz="2800" baseline="0" dirty="0"/>
                        <a:t>What About?   Oppositional Defiant Behavior</a:t>
                      </a:r>
                      <a:endParaRPr lang="en-US" sz="2800" dirty="0"/>
                    </a:p>
                  </a:txBody>
                  <a:tcPr anchor="ctr">
                    <a:solidFill>
                      <a:srgbClr val="FFC000"/>
                    </a:solidFill>
                  </a:tcPr>
                </a:tc>
                <a:tc hMerge="1">
                  <a:txBody>
                    <a:bodyPr/>
                    <a:lstStyle/>
                    <a:p>
                      <a:endParaRPr lang="en-US" dirty="0"/>
                    </a:p>
                  </a:txBody>
                  <a:tcPr/>
                </a:tc>
                <a:extLst>
                  <a:ext uri="{0D108BD9-81ED-4DB2-BD59-A6C34878D82A}">
                    <a16:rowId xmlns:a16="http://schemas.microsoft.com/office/drawing/2014/main" val="787376087"/>
                  </a:ext>
                </a:extLst>
              </a:tr>
              <a:tr h="705625">
                <a:tc>
                  <a:txBody>
                    <a:bodyPr/>
                    <a:lstStyle/>
                    <a:p>
                      <a:pPr algn="ctr"/>
                      <a:r>
                        <a:rPr lang="en-US" sz="2800" dirty="0"/>
                        <a:t>Definition</a:t>
                      </a:r>
                    </a:p>
                  </a:txBody>
                  <a:tcPr/>
                </a:tc>
                <a:tc>
                  <a:txBody>
                    <a:bodyPr/>
                    <a:lstStyle/>
                    <a:p>
                      <a:pPr algn="ctr"/>
                      <a:r>
                        <a:rPr lang="en-US" sz="2800" dirty="0"/>
                        <a:t>Participant Quote</a:t>
                      </a:r>
                    </a:p>
                  </a:txBody>
                  <a:tcPr/>
                </a:tc>
                <a:extLst>
                  <a:ext uri="{0D108BD9-81ED-4DB2-BD59-A6C34878D82A}">
                    <a16:rowId xmlns:a16="http://schemas.microsoft.com/office/drawing/2014/main" val="3789017697"/>
                  </a:ext>
                </a:extLst>
              </a:tr>
              <a:tr h="3901690">
                <a:tc>
                  <a:txBody>
                    <a:bodyPr/>
                    <a:lstStyle/>
                    <a:p>
                      <a:r>
                        <a:rPr lang="en-US" sz="2600" dirty="0"/>
                        <a:t>Pattern of angry/irritable mood, argumentative</a:t>
                      </a:r>
                      <a:r>
                        <a:rPr lang="en-US" sz="2600" baseline="0" dirty="0"/>
                        <a:t> behavior, or vindictiveness</a:t>
                      </a:r>
                      <a:endParaRPr lang="en-US" sz="2600" dirty="0"/>
                    </a:p>
                  </a:txBody>
                  <a:tcPr/>
                </a:tc>
                <a:tc>
                  <a:txBody>
                    <a:bodyPr/>
                    <a:lstStyle/>
                    <a:p>
                      <a:r>
                        <a:rPr lang="en-US" sz="2400" kern="1200" dirty="0">
                          <a:solidFill>
                            <a:schemeClr val="dk1"/>
                          </a:solidFill>
                          <a:effectLst/>
                          <a:latin typeface="+mn-lt"/>
                          <a:ea typeface="+mn-ea"/>
                          <a:cs typeface="+mn-cs"/>
                        </a:rPr>
                        <a:t>“</a:t>
                      </a:r>
                      <a:r>
                        <a:rPr lang="en-US" sz="2600" kern="1200" dirty="0">
                          <a:solidFill>
                            <a:schemeClr val="dk1"/>
                          </a:solidFill>
                          <a:effectLst/>
                          <a:latin typeface="+mn-lt"/>
                          <a:ea typeface="+mn-ea"/>
                          <a:cs typeface="+mn-cs"/>
                        </a:rPr>
                        <a:t>Right now it’s accepting the teacher’s decision. He yells “no” at us a lot…He thinks it’s funny to leave the table, and come back, and leave the table at lunch, and come back…And he still, he just thinks that it’s fun and a game.” </a:t>
                      </a:r>
                    </a:p>
                  </a:txBody>
                  <a:tcPr/>
                </a:tc>
                <a:extLst>
                  <a:ext uri="{0D108BD9-81ED-4DB2-BD59-A6C34878D82A}">
                    <a16:rowId xmlns:a16="http://schemas.microsoft.com/office/drawing/2014/main" val="3759217287"/>
                  </a:ext>
                </a:extLst>
              </a:tr>
            </a:tbl>
          </a:graphicData>
        </a:graphic>
      </p:graphicFrame>
      <p:pic>
        <p:nvPicPr>
          <p:cNvPr id="7170" name="Picture 2" descr="Related image">
            <a:extLst>
              <a:ext uri="{FF2B5EF4-FFF2-40B4-BE49-F238E27FC236}">
                <a16:creationId xmlns:a16="http://schemas.microsoft.com/office/drawing/2014/main" id="{A251A1FD-ECE3-4232-9A4B-1A86C1B489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88" y="4748172"/>
            <a:ext cx="2489071" cy="1559818"/>
          </a:xfrm>
          <a:prstGeom prst="rect">
            <a:avLst/>
          </a:prstGeom>
          <a:noFill/>
          <a:ln w="57150">
            <a:solidFill>
              <a:srgbClr val="FFC000"/>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534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descr="A group of people sitting at a table&#10;&#10;Description automatically generated">
            <a:extLst>
              <a:ext uri="{FF2B5EF4-FFF2-40B4-BE49-F238E27FC236}">
                <a16:creationId xmlns:a16="http://schemas.microsoft.com/office/drawing/2014/main" id="{7F518CF1-0934-43D1-B997-5FB3A1F145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8" r="10706"/>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E5F4E89-0C56-4FCC-A4BC-7E26BD530919}"/>
              </a:ext>
            </a:extLst>
          </p:cNvPr>
          <p:cNvSpPr txBox="1"/>
          <p:nvPr/>
        </p:nvSpPr>
        <p:spPr>
          <a:xfrm>
            <a:off x="392906" y="5317240"/>
            <a:ext cx="8408194"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400" b="1" kern="1200" dirty="0">
                <a:solidFill>
                  <a:srgbClr val="C9DDEB"/>
                </a:solidFill>
                <a:latin typeface="+mj-lt"/>
                <a:ea typeface="+mj-ea"/>
                <a:cs typeface="+mj-cs"/>
              </a:rPr>
              <a:t>Strategies</a:t>
            </a:r>
          </a:p>
        </p:txBody>
      </p:sp>
      <p:cxnSp>
        <p:nvCxnSpPr>
          <p:cNvPr id="139" name="Straight Connector 138">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990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843" y="1055184"/>
            <a:ext cx="8254314" cy="1938992"/>
          </a:xfrm>
          <a:prstGeom prst="rect">
            <a:avLst/>
          </a:prstGeom>
          <a:noFill/>
        </p:spPr>
        <p:txBody>
          <a:bodyPr wrap="square" rtlCol="0">
            <a:spAutoFit/>
          </a:bodyPr>
          <a:lstStyle/>
          <a:p>
            <a:r>
              <a:rPr lang="en-US" sz="2400" dirty="0"/>
              <a:t>What our participants tried: </a:t>
            </a:r>
            <a:r>
              <a:rPr lang="en-US" sz="2400" b="1" dirty="0"/>
              <a:t>Redirecting attention and scaffolding to increase persistence</a:t>
            </a:r>
          </a:p>
          <a:p>
            <a:endParaRPr lang="en-US" sz="2400" b="1" dirty="0"/>
          </a:p>
          <a:p>
            <a:r>
              <a:rPr lang="en-US" sz="2400" dirty="0"/>
              <a:t>“Helping her focus on and be persistent with something that… whatever the activity was… of choice.” </a:t>
            </a:r>
          </a:p>
        </p:txBody>
      </p:sp>
      <p:pic>
        <p:nvPicPr>
          <p:cNvPr id="10242" name="Picture 2" descr="Related image">
            <a:extLst>
              <a:ext uri="{FF2B5EF4-FFF2-40B4-BE49-F238E27FC236}">
                <a16:creationId xmlns:a16="http://schemas.microsoft.com/office/drawing/2014/main" id="{1210B71A-3034-4888-9FF2-37984082B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018" y="3045548"/>
            <a:ext cx="5440166" cy="36267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172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4843" y="1291490"/>
            <a:ext cx="8254314" cy="2308324"/>
          </a:xfrm>
          <a:prstGeom prst="rect">
            <a:avLst/>
          </a:prstGeom>
          <a:noFill/>
        </p:spPr>
        <p:txBody>
          <a:bodyPr wrap="square" rtlCol="0">
            <a:spAutoFit/>
          </a:bodyPr>
          <a:lstStyle/>
          <a:p>
            <a:r>
              <a:rPr lang="en-US" sz="2400" dirty="0"/>
              <a:t>What our participants tried: </a:t>
            </a:r>
            <a:r>
              <a:rPr lang="en-US" sz="2400" b="1" dirty="0"/>
              <a:t>Preparation for transitions</a:t>
            </a:r>
            <a:endParaRPr lang="en-US" sz="2400" b="1" dirty="0">
              <a:solidFill>
                <a:schemeClr val="accent1"/>
              </a:solidFill>
            </a:endParaRPr>
          </a:p>
          <a:p>
            <a:endParaRPr lang="en-US" sz="2400" b="1" dirty="0"/>
          </a:p>
          <a:p>
            <a:r>
              <a:rPr lang="en-US" sz="2400" dirty="0"/>
              <a:t>“He does better if he knows what’s coming next.” </a:t>
            </a:r>
          </a:p>
          <a:p>
            <a:endParaRPr lang="en-US" sz="2400" dirty="0"/>
          </a:p>
          <a:p>
            <a:r>
              <a:rPr lang="en-US" sz="2400" dirty="0"/>
              <a:t>“Like doing “OK, we got ten minutes” like if they’re playing outside, “We got 10 minutes” and then warnings.”</a:t>
            </a:r>
          </a:p>
        </p:txBody>
      </p:sp>
      <p:pic>
        <p:nvPicPr>
          <p:cNvPr id="9218" name="Picture 2" descr="Image result for preschool children playing outside">
            <a:extLst>
              <a:ext uri="{FF2B5EF4-FFF2-40B4-BE49-F238E27FC236}">
                <a16:creationId xmlns:a16="http://schemas.microsoft.com/office/drawing/2014/main" id="{33A31B0A-78C9-4F38-A09A-8CDCB7DD6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9205" y="3680227"/>
            <a:ext cx="5650785" cy="29313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474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325" y="1075732"/>
            <a:ext cx="8781350" cy="5847755"/>
          </a:xfrm>
          <a:prstGeom prst="rect">
            <a:avLst/>
          </a:prstGeom>
          <a:noFill/>
        </p:spPr>
        <p:txBody>
          <a:bodyPr wrap="square" rtlCol="0">
            <a:spAutoFit/>
          </a:bodyPr>
          <a:lstStyle/>
          <a:p>
            <a:r>
              <a:rPr lang="en-US" sz="2200" dirty="0"/>
              <a:t>What our participants tried: </a:t>
            </a:r>
            <a:r>
              <a:rPr lang="en-US" sz="2200" b="1" dirty="0"/>
              <a:t>Visual support</a:t>
            </a:r>
            <a:endParaRPr lang="en-US" sz="2200" b="1" dirty="0">
              <a:solidFill>
                <a:schemeClr val="accent1"/>
              </a:solidFill>
            </a:endParaRPr>
          </a:p>
          <a:p>
            <a:endParaRPr lang="en-US" sz="2200" dirty="0"/>
          </a:p>
          <a:p>
            <a:r>
              <a:rPr lang="en-US" sz="2200" dirty="0"/>
              <a:t>“We used a lot of visual cards. There was a couple that we used on, you know, instead of throwing yourself down on the floor what could you do? You could ask a teacher, you could ask a friend, you could calm your body down and then we had some ways of calming his body down.”</a:t>
            </a:r>
          </a:p>
          <a:p>
            <a:endParaRPr lang="en-US" sz="2200" dirty="0"/>
          </a:p>
          <a:p>
            <a:r>
              <a:rPr lang="en-US" sz="2200" dirty="0"/>
              <a:t>“We made cards of “this is what you did” “this is what you should have done” and “this is what you need to do”.  If you threw a toy at your sister, you should have went to your mom and told her what happened, what do you need to do, you need to tell your sister you’re sorry. So a lot of the things we thought that he was getting disciplined, he didn’t know why he was doing it so when we had these visual cards, it helped mom and him at home. And when he came into the school, it helped him use a lot of his verbal skills instead of his tantrums.” </a:t>
            </a:r>
            <a:endParaRPr lang="en-US" sz="2400" dirty="0"/>
          </a:p>
        </p:txBody>
      </p:sp>
      <p:pic>
        <p:nvPicPr>
          <p:cNvPr id="11266" name="Picture 2" descr="Image result for visual cue cards problem solving">
            <a:extLst>
              <a:ext uri="{FF2B5EF4-FFF2-40B4-BE49-F238E27FC236}">
                <a16:creationId xmlns:a16="http://schemas.microsoft.com/office/drawing/2014/main" id="{350D5FF3-A726-4490-A3E0-FFC6CE1EB8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284" t="28212" r="60793" b="51401"/>
          <a:stretch/>
        </p:blipFill>
        <p:spPr bwMode="auto">
          <a:xfrm>
            <a:off x="8121488" y="65706"/>
            <a:ext cx="841187" cy="805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2" descr="Image result for visual cue cards problem solving">
            <a:extLst>
              <a:ext uri="{FF2B5EF4-FFF2-40B4-BE49-F238E27FC236}">
                <a16:creationId xmlns:a16="http://schemas.microsoft.com/office/drawing/2014/main" id="{F89393CB-4E2F-46BD-85CF-E10BC6A283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98" t="6973" r="79294" b="74944"/>
          <a:stretch/>
        </p:blipFill>
        <p:spPr bwMode="auto">
          <a:xfrm>
            <a:off x="6812412" y="65706"/>
            <a:ext cx="841187" cy="8052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 name="Picture 2" descr="Image result for visual cue cards problem solving">
            <a:extLst>
              <a:ext uri="{FF2B5EF4-FFF2-40B4-BE49-F238E27FC236}">
                <a16:creationId xmlns:a16="http://schemas.microsoft.com/office/drawing/2014/main" id="{54BFD9DF-A485-4E32-A677-6B0A76C9F1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312" t="6974" r="61058" b="74978"/>
          <a:stretch/>
        </p:blipFill>
        <p:spPr bwMode="auto">
          <a:xfrm>
            <a:off x="5496673" y="72822"/>
            <a:ext cx="842481" cy="8037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642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290" y="1263722"/>
            <a:ext cx="8846049" cy="4154984"/>
          </a:xfrm>
          <a:prstGeom prst="rect">
            <a:avLst/>
          </a:prstGeom>
          <a:noFill/>
        </p:spPr>
        <p:txBody>
          <a:bodyPr wrap="square" rtlCol="0">
            <a:spAutoFit/>
          </a:bodyPr>
          <a:lstStyle/>
          <a:p>
            <a:r>
              <a:rPr lang="en-US" sz="2400" dirty="0"/>
              <a:t>What our participants tried: </a:t>
            </a:r>
            <a:r>
              <a:rPr lang="en-US" sz="2400" b="1" dirty="0"/>
              <a:t>Planned ignoring</a:t>
            </a:r>
          </a:p>
          <a:p>
            <a:endParaRPr lang="en-US" sz="2400" b="1" dirty="0"/>
          </a:p>
          <a:p>
            <a:r>
              <a:rPr lang="en-US" sz="2400" dirty="0"/>
              <a:t>“Sometimes I just walk away, and give her some time. And then… come back. And try it again.”</a:t>
            </a:r>
          </a:p>
          <a:p>
            <a:endParaRPr lang="en-US" sz="2400" dirty="0"/>
          </a:p>
          <a:p>
            <a:r>
              <a:rPr lang="en-US" sz="2400" dirty="0"/>
              <a:t>“If she doesn’t get something, she’ll throw herself on the floor, she’ll scream and I be like, I’ll tell her “When you’re done, you can come and talk to me” and a lot of times I’ll walk away from her. So most times, I won’t leave that room, but if she’s throwing her fit in the living room, I’ll go in the dining room and when she calms down she can come talk to me and we’ll talk it out.” </a:t>
            </a:r>
          </a:p>
        </p:txBody>
      </p:sp>
    </p:spTree>
    <p:extLst>
      <p:ext uri="{BB962C8B-B14F-4D97-AF65-F5344CB8AC3E}">
        <p14:creationId xmlns:p14="http://schemas.microsoft.com/office/powerpoint/2010/main" val="3968847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613" y="1154315"/>
            <a:ext cx="8228211" cy="4008790"/>
          </a:xfrm>
          <a:prstGeom prst="rect">
            <a:avLst/>
          </a:prstGeom>
          <a:noFill/>
        </p:spPr>
        <p:txBody>
          <a:bodyPr wrap="square" rtlCol="0">
            <a:spAutoFit/>
          </a:bodyPr>
          <a:lstStyle/>
          <a:p>
            <a:pPr marL="342900" indent="-342900">
              <a:buFont typeface="Arial" panose="020B0604020202020204" pitchFamily="34" charset="0"/>
              <a:buChar char="•"/>
            </a:pPr>
            <a:r>
              <a:rPr lang="en-US" sz="3200" dirty="0"/>
              <a:t>A cautionary tale about “ignoring”</a:t>
            </a:r>
          </a:p>
          <a:p>
            <a:pPr marL="800100" lvl="1" indent="-342900">
              <a:buFont typeface="Arial" panose="020B0604020202020204" pitchFamily="34" charset="0"/>
              <a:buChar char="•"/>
            </a:pPr>
            <a:endParaRPr lang="en-US" sz="1050" dirty="0"/>
          </a:p>
          <a:p>
            <a:pPr marL="800100" lvl="1" indent="-342900">
              <a:buFont typeface="Arial" panose="020B0604020202020204" pitchFamily="34" charset="0"/>
              <a:buChar char="•"/>
            </a:pPr>
            <a:r>
              <a:rPr lang="en-US" sz="3200" dirty="0"/>
              <a:t>Extinction does not work quickly.</a:t>
            </a:r>
          </a:p>
          <a:p>
            <a:pPr lvl="1"/>
            <a:endParaRPr lang="en-US" sz="1000" dirty="0"/>
          </a:p>
          <a:p>
            <a:pPr marL="800100" lvl="1" indent="-342900">
              <a:buFont typeface="Arial" panose="020B0604020202020204" pitchFamily="34" charset="0"/>
              <a:buChar char="•"/>
            </a:pPr>
            <a:r>
              <a:rPr lang="en-US" sz="3200" dirty="0"/>
              <a:t>There is often an “extinction burst”– the behavior gets worse before it gets better.</a:t>
            </a:r>
          </a:p>
          <a:p>
            <a:pPr lvl="1"/>
            <a:endParaRPr lang="en-US" sz="1000" dirty="0"/>
          </a:p>
          <a:p>
            <a:pPr marL="800100" lvl="1" indent="-342900">
              <a:buFont typeface="Arial" panose="020B0604020202020204" pitchFamily="34" charset="0"/>
              <a:buChar char="•"/>
            </a:pPr>
            <a:r>
              <a:rPr lang="en-US" sz="3200" dirty="0"/>
              <a:t>The behavior can spontaneously reappear.</a:t>
            </a:r>
          </a:p>
        </p:txBody>
      </p:sp>
    </p:spTree>
    <p:extLst>
      <p:ext uri="{BB962C8B-B14F-4D97-AF65-F5344CB8AC3E}">
        <p14:creationId xmlns:p14="http://schemas.microsoft.com/office/powerpoint/2010/main" val="3004505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422" y="988543"/>
            <a:ext cx="8921577" cy="5539978"/>
          </a:xfrm>
          <a:prstGeom prst="rect">
            <a:avLst/>
          </a:prstGeom>
          <a:noFill/>
        </p:spPr>
        <p:txBody>
          <a:bodyPr wrap="square" rtlCol="0">
            <a:spAutoFit/>
          </a:bodyPr>
          <a:lstStyle/>
          <a:p>
            <a:r>
              <a:rPr lang="en-US" sz="2400" dirty="0"/>
              <a:t>What our participants tried: </a:t>
            </a:r>
            <a:r>
              <a:rPr lang="en-US" sz="2200" b="1" dirty="0"/>
              <a:t>Function-based intervention</a:t>
            </a:r>
          </a:p>
          <a:p>
            <a:endParaRPr lang="en-US" sz="2200" b="1" dirty="0"/>
          </a:p>
          <a:p>
            <a:r>
              <a:rPr lang="en-US" sz="2200" dirty="0"/>
              <a:t>“Goal begins to hone in on how long it takes for him to comply. C. provides guidance for designing this goal- w/in a particular amount of time can be hard to measure, T. suggests after a certain # of requests and mom goes along with this idea. C. now guides discussion about the function of the behavior and reminds team they want to take that into account when thinking about strategies. Team comes up with function of getting attention or desire not to miss out by doing this self-help task, if he goes first behavior is better.  Now C. guides discussion about reinforcement—explains the term for mom, things used to motivate or consequences.  Team decides the plan will state what will happen when he does or does not comply.  C. continues to shape the plan- target time for doing the strategy and for collecting data about the success (they decide they have to do it all the time, with every request).” </a:t>
            </a:r>
          </a:p>
        </p:txBody>
      </p:sp>
    </p:spTree>
    <p:extLst>
      <p:ext uri="{BB962C8B-B14F-4D97-AF65-F5344CB8AC3E}">
        <p14:creationId xmlns:p14="http://schemas.microsoft.com/office/powerpoint/2010/main" val="1809994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4973" y="2075936"/>
            <a:ext cx="7216346" cy="3108543"/>
          </a:xfrm>
          <a:prstGeom prst="rect">
            <a:avLst/>
          </a:prstGeom>
          <a:noFill/>
        </p:spPr>
        <p:txBody>
          <a:bodyPr wrap="square" rtlCol="0">
            <a:spAutoFit/>
          </a:bodyPr>
          <a:lstStyle/>
          <a:p>
            <a:r>
              <a:rPr lang="en-US" sz="2800" dirty="0"/>
              <a:t>This project was supported by a grant awarded to Drs. Susan Sheridan and Lisa Knoche by the Institute for Education Sciences (Grant #R324A120153). The opinions expressed herein are those of the investigators and do not reflect the funding agencies. </a:t>
            </a:r>
          </a:p>
        </p:txBody>
      </p:sp>
    </p:spTree>
    <p:extLst>
      <p:ext uri="{BB962C8B-B14F-4D97-AF65-F5344CB8AC3E}">
        <p14:creationId xmlns:p14="http://schemas.microsoft.com/office/powerpoint/2010/main" val="124274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2422" y="1091285"/>
            <a:ext cx="8705821" cy="4862870"/>
          </a:xfrm>
          <a:prstGeom prst="rect">
            <a:avLst/>
          </a:prstGeom>
          <a:noFill/>
        </p:spPr>
        <p:txBody>
          <a:bodyPr wrap="square" rtlCol="0">
            <a:spAutoFit/>
          </a:bodyPr>
          <a:lstStyle/>
          <a:p>
            <a:r>
              <a:rPr lang="en-US" sz="2400" dirty="0"/>
              <a:t>What our participants tried: </a:t>
            </a:r>
            <a:r>
              <a:rPr lang="en-US" sz="2200" b="1" dirty="0"/>
              <a:t>Triage</a:t>
            </a:r>
          </a:p>
          <a:p>
            <a:r>
              <a:rPr lang="en-US" sz="2200" b="1" dirty="0"/>
              <a:t> </a:t>
            </a:r>
          </a:p>
          <a:p>
            <a:r>
              <a:rPr lang="en-US" sz="2200" dirty="0"/>
              <a:t>“Last year, we had a lot of problems with letting adults be in charge when she first got here. So we pretty much did triage six times a day. So I would talk to her at least 2 of those times, and I usually had my teacher’s assistant and I had my special ed. assistant. (She shows me the triage sheet). And so we would just run through those and then the acceptable answers that she would give. And they were just a half-sheet that we would initial so that when she got home, mom would see that she answered all of the questions correctly.” </a:t>
            </a:r>
          </a:p>
          <a:p>
            <a:endParaRPr lang="en-US" sz="2200" dirty="0"/>
          </a:p>
          <a:p>
            <a:endParaRPr lang="en-US" sz="2200" dirty="0"/>
          </a:p>
          <a:p>
            <a:r>
              <a:rPr lang="en-US" sz="2200" b="1" dirty="0"/>
              <a:t>First,  then:</a:t>
            </a:r>
          </a:p>
          <a:p>
            <a:r>
              <a:rPr lang="en-US" sz="2200" dirty="0"/>
              <a:t>“First, pick up toys, then ____________(preferred activity).”</a:t>
            </a:r>
          </a:p>
        </p:txBody>
      </p:sp>
    </p:spTree>
    <p:extLst>
      <p:ext uri="{BB962C8B-B14F-4D97-AF65-F5344CB8AC3E}">
        <p14:creationId xmlns:p14="http://schemas.microsoft.com/office/powerpoint/2010/main" val="2623676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69795623"/>
              </p:ext>
            </p:extLst>
          </p:nvPr>
        </p:nvGraphicFramePr>
        <p:xfrm>
          <a:off x="210064" y="1213553"/>
          <a:ext cx="8723872" cy="4910977"/>
        </p:xfrm>
        <a:graphic>
          <a:graphicData uri="http://schemas.openxmlformats.org/drawingml/2006/table">
            <a:tbl>
              <a:tblPr firstRow="1" bandRow="1">
                <a:tableStyleId>{5C22544A-7EE6-4342-B048-85BDC9FD1C3A}</a:tableStyleId>
              </a:tblPr>
              <a:tblGrid>
                <a:gridCol w="1638879">
                  <a:extLst>
                    <a:ext uri="{9D8B030D-6E8A-4147-A177-3AD203B41FA5}">
                      <a16:colId xmlns:a16="http://schemas.microsoft.com/office/drawing/2014/main" val="329480303"/>
                    </a:ext>
                  </a:extLst>
                </a:gridCol>
                <a:gridCol w="2532557">
                  <a:extLst>
                    <a:ext uri="{9D8B030D-6E8A-4147-A177-3AD203B41FA5}">
                      <a16:colId xmlns:a16="http://schemas.microsoft.com/office/drawing/2014/main" val="2039068173"/>
                    </a:ext>
                  </a:extLst>
                </a:gridCol>
                <a:gridCol w="2371468">
                  <a:extLst>
                    <a:ext uri="{9D8B030D-6E8A-4147-A177-3AD203B41FA5}">
                      <a16:colId xmlns:a16="http://schemas.microsoft.com/office/drawing/2014/main" val="1665312044"/>
                    </a:ext>
                  </a:extLst>
                </a:gridCol>
                <a:gridCol w="2180968">
                  <a:extLst>
                    <a:ext uri="{9D8B030D-6E8A-4147-A177-3AD203B41FA5}">
                      <a16:colId xmlns:a16="http://schemas.microsoft.com/office/drawing/2014/main" val="2839434536"/>
                    </a:ext>
                  </a:extLst>
                </a:gridCol>
              </a:tblGrid>
              <a:tr h="499585">
                <a:tc gridSpan="4">
                  <a:txBody>
                    <a:bodyPr/>
                    <a:lstStyle/>
                    <a:p>
                      <a:pPr algn="ctr"/>
                      <a:r>
                        <a:rPr lang="en-US" sz="2600" dirty="0"/>
                        <a:t>Supporting Executive Function &amp;</a:t>
                      </a:r>
                      <a:r>
                        <a:rPr lang="en-US" sz="2600" baseline="0" dirty="0"/>
                        <a:t> Positive Behavior</a:t>
                      </a:r>
                      <a:endParaRPr lang="en-US" sz="2600"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52571083"/>
                  </a:ext>
                </a:extLst>
              </a:tr>
              <a:tr h="2216908">
                <a:tc>
                  <a:txBody>
                    <a:bodyPr/>
                    <a:lstStyle/>
                    <a:p>
                      <a:endParaRPr lang="en-US"/>
                    </a:p>
                  </a:txBody>
                  <a:tcPr/>
                </a:tc>
                <a:tc>
                  <a:txBody>
                    <a:bodyPr/>
                    <a:lstStyle/>
                    <a:p>
                      <a:pPr algn="ctr"/>
                      <a:r>
                        <a:rPr lang="en-US" sz="2400" dirty="0"/>
                        <a:t>Classroom Organization</a:t>
                      </a:r>
                    </a:p>
                    <a:p>
                      <a:pPr algn="ctr"/>
                      <a:r>
                        <a:rPr lang="en-US" sz="2200" dirty="0"/>
                        <a:t>(physical/</a:t>
                      </a:r>
                      <a:r>
                        <a:rPr lang="en-US" sz="2200" baseline="0" dirty="0"/>
                        <a:t> </a:t>
                      </a:r>
                      <a:r>
                        <a:rPr lang="en-US" sz="2200" dirty="0"/>
                        <a:t>temporal environments)</a:t>
                      </a:r>
                    </a:p>
                  </a:txBody>
                  <a:tcPr/>
                </a:tc>
                <a:tc>
                  <a:txBody>
                    <a:bodyPr/>
                    <a:lstStyle/>
                    <a:p>
                      <a:pPr algn="ctr"/>
                      <a:r>
                        <a:rPr lang="en-US" sz="2400" dirty="0"/>
                        <a:t>Instructional</a:t>
                      </a:r>
                      <a:r>
                        <a:rPr lang="en-US" sz="2400" baseline="0" dirty="0"/>
                        <a:t> Support</a:t>
                      </a:r>
                    </a:p>
                    <a:p>
                      <a:pPr algn="ctr"/>
                      <a:r>
                        <a:rPr lang="en-US" sz="2200" dirty="0"/>
                        <a:t>(how I teach)</a:t>
                      </a:r>
                    </a:p>
                  </a:txBody>
                  <a:tcPr/>
                </a:tc>
                <a:tc>
                  <a:txBody>
                    <a:bodyPr/>
                    <a:lstStyle/>
                    <a:p>
                      <a:pPr algn="ctr"/>
                      <a:r>
                        <a:rPr lang="en-US" sz="2400" dirty="0"/>
                        <a:t>Emotional Support</a:t>
                      </a:r>
                    </a:p>
                    <a:p>
                      <a:pPr algn="ctr"/>
                      <a:r>
                        <a:rPr lang="en-US" sz="2200" dirty="0"/>
                        <a:t>(social environment &amp; emotional support)</a:t>
                      </a:r>
                    </a:p>
                  </a:txBody>
                  <a:tcPr/>
                </a:tc>
                <a:extLst>
                  <a:ext uri="{0D108BD9-81ED-4DB2-BD59-A6C34878D82A}">
                    <a16:rowId xmlns:a16="http://schemas.microsoft.com/office/drawing/2014/main" val="3656320193"/>
                  </a:ext>
                </a:extLst>
              </a:tr>
              <a:tr h="976746">
                <a:tc>
                  <a:txBody>
                    <a:bodyPr/>
                    <a:lstStyle/>
                    <a:p>
                      <a:r>
                        <a:rPr lang="en-US" sz="2400" dirty="0"/>
                        <a:t>Dramatic Play</a:t>
                      </a:r>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976979386"/>
                  </a:ext>
                </a:extLst>
              </a:tr>
              <a:tr h="1217738">
                <a:tc>
                  <a:txBody>
                    <a:bodyPr/>
                    <a:lstStyle/>
                    <a:p>
                      <a:r>
                        <a:rPr lang="en-US" sz="2400" dirty="0"/>
                        <a:t>Early Childhood</a:t>
                      </a:r>
                      <a:r>
                        <a:rPr lang="en-US" sz="2400" baseline="0" dirty="0"/>
                        <a:t> Games</a:t>
                      </a:r>
                      <a:endParaRPr lang="en-US" sz="2400"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69717491"/>
                  </a:ext>
                </a:extLst>
              </a:tr>
            </a:tbl>
          </a:graphicData>
        </a:graphic>
      </p:graphicFrame>
      <p:sp>
        <p:nvSpPr>
          <p:cNvPr id="3" name="Rectangle 2">
            <a:extLst>
              <a:ext uri="{FF2B5EF4-FFF2-40B4-BE49-F238E27FC236}">
                <a16:creationId xmlns:a16="http://schemas.microsoft.com/office/drawing/2014/main" id="{4A828268-2869-4CAB-ACF9-6ACE2F474BB5}"/>
              </a:ext>
            </a:extLst>
          </p:cNvPr>
          <p:cNvSpPr/>
          <p:nvPr/>
        </p:nvSpPr>
        <p:spPr>
          <a:xfrm>
            <a:off x="124285" y="6124529"/>
            <a:ext cx="9019715" cy="676467"/>
          </a:xfrm>
          <a:prstGeom prst="rect">
            <a:avLst/>
          </a:prstGeom>
        </p:spPr>
        <p:txBody>
          <a:bodyPr wrap="square">
            <a:spAutoFit/>
          </a:bodyPr>
          <a:lstStyle/>
          <a:p>
            <a:pPr>
              <a:lnSpc>
                <a:spcPct val="107000"/>
              </a:lnSpc>
            </a:pPr>
            <a:r>
              <a:rPr lang="en-US" sz="1200" dirty="0" err="1">
                <a:latin typeface="Calibri" panose="020F0502020204030204" pitchFamily="34" charset="0"/>
                <a:ea typeface="Calibri" panose="020F0502020204030204" pitchFamily="34" charset="0"/>
                <a:cs typeface="Times New Roman" panose="02020603050405020304" pitchFamily="18" charset="0"/>
              </a:rPr>
              <a:t>Neitzel</a:t>
            </a:r>
            <a:r>
              <a:rPr lang="en-US" sz="1200" dirty="0">
                <a:latin typeface="Calibri" panose="020F0502020204030204" pitchFamily="34" charset="0"/>
                <a:ea typeface="Calibri" panose="020F0502020204030204" pitchFamily="34" charset="0"/>
                <a:cs typeface="Times New Roman" panose="02020603050405020304" pitchFamily="18" charset="0"/>
              </a:rPr>
              <a:t>, J. (2018). What measures of program quality tell us about the importance of executive function: Implications for teacher education and </a:t>
            </a:r>
          </a:p>
          <a:p>
            <a:pPr>
              <a:lnSpc>
                <a:spcPct val="107000"/>
              </a:lnSpc>
            </a:pPr>
            <a:r>
              <a:rPr lang="en-US" sz="1200" dirty="0">
                <a:latin typeface="Calibri" panose="020F0502020204030204" pitchFamily="34" charset="0"/>
                <a:ea typeface="Calibri" panose="020F0502020204030204" pitchFamily="34" charset="0"/>
                <a:cs typeface="Times New Roman" panose="02020603050405020304" pitchFamily="18" charset="0"/>
              </a:rPr>
              <a:t>	preparation. </a:t>
            </a:r>
            <a:r>
              <a:rPr lang="en-US" sz="1200" i="1" dirty="0">
                <a:latin typeface="Calibri" panose="020F0502020204030204" pitchFamily="34" charset="0"/>
                <a:ea typeface="Calibri" panose="020F0502020204030204" pitchFamily="34" charset="0"/>
                <a:cs typeface="Times New Roman" panose="02020603050405020304" pitchFamily="18" charset="0"/>
              </a:rPr>
              <a:t>Journal of Early Childhood Teacher Education, 39</a:t>
            </a:r>
            <a:r>
              <a:rPr lang="en-US" sz="1200" dirty="0">
                <a:latin typeface="Calibri" panose="020F0502020204030204" pitchFamily="34" charset="0"/>
                <a:ea typeface="Calibri" panose="020F0502020204030204" pitchFamily="34" charset="0"/>
                <a:cs typeface="Times New Roman" panose="02020603050405020304" pitchFamily="18" charset="0"/>
              </a:rPr>
              <a:t>(3), 181- 192. </a:t>
            </a:r>
          </a:p>
          <a:p>
            <a:pPr>
              <a:lnSpc>
                <a:spcPct val="107000"/>
              </a:lnSpc>
            </a:pPr>
            <a:r>
              <a:rPr lang="en-US" sz="1200" dirty="0">
                <a:latin typeface="Calibri" panose="020F0502020204030204" pitchFamily="34" charset="0"/>
                <a:ea typeface="Calibri" panose="020F0502020204030204" pitchFamily="34" charset="0"/>
                <a:cs typeface="Times New Roman" panose="02020603050405020304" pitchFamily="18" charset="0"/>
              </a:rPr>
              <a:t>Diamond, A., Barnett, S., Thomas, J., &amp; Munro, S. (2007). Preschool program improves cognitive control. </a:t>
            </a:r>
            <a:r>
              <a:rPr lang="en-US" sz="1200" i="1" dirty="0">
                <a:latin typeface="Calibri" panose="020F0502020204030204" pitchFamily="34" charset="0"/>
                <a:ea typeface="Calibri" panose="020F0502020204030204" pitchFamily="34" charset="0"/>
                <a:cs typeface="Times New Roman" panose="02020603050405020304" pitchFamily="18" charset="0"/>
              </a:rPr>
              <a:t>Science, </a:t>
            </a:r>
            <a:r>
              <a:rPr lang="en-US" sz="1200" dirty="0">
                <a:latin typeface="Calibri" panose="020F0502020204030204" pitchFamily="34" charset="0"/>
                <a:ea typeface="Calibri" panose="020F0502020204030204" pitchFamily="34" charset="0"/>
                <a:cs typeface="Times New Roman" panose="02020603050405020304" pitchFamily="18" charset="0"/>
              </a:rPr>
              <a:t>318(5855), 1387- 1388.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9524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vanElyasLyricAndItiahOnTheBu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4318" y="1137212"/>
            <a:ext cx="6956385" cy="5217289"/>
          </a:xfrm>
          <a:prstGeom prst="rect">
            <a:avLst/>
          </a:prstGeom>
        </p:spPr>
      </p:pic>
    </p:spTree>
    <p:extLst>
      <p:ext uri="{BB962C8B-B14F-4D97-AF65-F5344CB8AC3E}">
        <p14:creationId xmlns:p14="http://schemas.microsoft.com/office/powerpoint/2010/main" val="2039137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PXFdqWGk6k"/>
          <p:cNvPicPr>
            <a:picLocks noRot="1" noChangeAspect="1"/>
          </p:cNvPicPr>
          <p:nvPr>
            <a:videoFile r:link="rId1"/>
          </p:nvPr>
        </p:nvPicPr>
        <p:blipFill>
          <a:blip r:embed="rId4"/>
          <a:stretch>
            <a:fillRect/>
          </a:stretch>
        </p:blipFill>
        <p:spPr>
          <a:xfrm>
            <a:off x="282935" y="1323854"/>
            <a:ext cx="8490674" cy="4776004"/>
          </a:xfrm>
          <a:prstGeom prst="rect">
            <a:avLst/>
          </a:prstGeom>
        </p:spPr>
      </p:pic>
    </p:spTree>
    <p:extLst>
      <p:ext uri="{BB962C8B-B14F-4D97-AF65-F5344CB8AC3E}">
        <p14:creationId xmlns:p14="http://schemas.microsoft.com/office/powerpoint/2010/main" val="761347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69795623"/>
              </p:ext>
            </p:extLst>
          </p:nvPr>
        </p:nvGraphicFramePr>
        <p:xfrm>
          <a:off x="210064" y="1213553"/>
          <a:ext cx="8723872" cy="4910977"/>
        </p:xfrm>
        <a:graphic>
          <a:graphicData uri="http://schemas.openxmlformats.org/drawingml/2006/table">
            <a:tbl>
              <a:tblPr firstRow="1" bandRow="1">
                <a:tableStyleId>{5C22544A-7EE6-4342-B048-85BDC9FD1C3A}</a:tableStyleId>
              </a:tblPr>
              <a:tblGrid>
                <a:gridCol w="1638879">
                  <a:extLst>
                    <a:ext uri="{9D8B030D-6E8A-4147-A177-3AD203B41FA5}">
                      <a16:colId xmlns:a16="http://schemas.microsoft.com/office/drawing/2014/main" val="329480303"/>
                    </a:ext>
                  </a:extLst>
                </a:gridCol>
                <a:gridCol w="2532557">
                  <a:extLst>
                    <a:ext uri="{9D8B030D-6E8A-4147-A177-3AD203B41FA5}">
                      <a16:colId xmlns:a16="http://schemas.microsoft.com/office/drawing/2014/main" val="2039068173"/>
                    </a:ext>
                  </a:extLst>
                </a:gridCol>
                <a:gridCol w="2371468">
                  <a:extLst>
                    <a:ext uri="{9D8B030D-6E8A-4147-A177-3AD203B41FA5}">
                      <a16:colId xmlns:a16="http://schemas.microsoft.com/office/drawing/2014/main" val="1665312044"/>
                    </a:ext>
                  </a:extLst>
                </a:gridCol>
                <a:gridCol w="2180968">
                  <a:extLst>
                    <a:ext uri="{9D8B030D-6E8A-4147-A177-3AD203B41FA5}">
                      <a16:colId xmlns:a16="http://schemas.microsoft.com/office/drawing/2014/main" val="2839434536"/>
                    </a:ext>
                  </a:extLst>
                </a:gridCol>
              </a:tblGrid>
              <a:tr h="499585">
                <a:tc gridSpan="4">
                  <a:txBody>
                    <a:bodyPr/>
                    <a:lstStyle/>
                    <a:p>
                      <a:pPr algn="ctr"/>
                      <a:r>
                        <a:rPr lang="en-US" sz="2600" dirty="0"/>
                        <a:t>Supporting Executive Function &amp;</a:t>
                      </a:r>
                      <a:r>
                        <a:rPr lang="en-US" sz="2600" baseline="0" dirty="0"/>
                        <a:t> Positive Behavior</a:t>
                      </a:r>
                      <a:endParaRPr lang="en-US" sz="2600"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52571083"/>
                  </a:ext>
                </a:extLst>
              </a:tr>
              <a:tr h="2216908">
                <a:tc>
                  <a:txBody>
                    <a:bodyPr/>
                    <a:lstStyle/>
                    <a:p>
                      <a:endParaRPr lang="en-US"/>
                    </a:p>
                  </a:txBody>
                  <a:tcPr/>
                </a:tc>
                <a:tc>
                  <a:txBody>
                    <a:bodyPr/>
                    <a:lstStyle/>
                    <a:p>
                      <a:pPr algn="ctr"/>
                      <a:r>
                        <a:rPr lang="en-US" sz="2400" dirty="0"/>
                        <a:t>Classroom Organization</a:t>
                      </a:r>
                    </a:p>
                    <a:p>
                      <a:pPr algn="ctr"/>
                      <a:r>
                        <a:rPr lang="en-US" sz="2200" dirty="0"/>
                        <a:t>(physical/</a:t>
                      </a:r>
                      <a:r>
                        <a:rPr lang="en-US" sz="2200" baseline="0" dirty="0"/>
                        <a:t> </a:t>
                      </a:r>
                      <a:r>
                        <a:rPr lang="en-US" sz="2200" dirty="0"/>
                        <a:t>temporal environments)</a:t>
                      </a:r>
                    </a:p>
                  </a:txBody>
                  <a:tcPr/>
                </a:tc>
                <a:tc>
                  <a:txBody>
                    <a:bodyPr/>
                    <a:lstStyle/>
                    <a:p>
                      <a:pPr algn="ctr"/>
                      <a:r>
                        <a:rPr lang="en-US" sz="2400" dirty="0"/>
                        <a:t>Instructional</a:t>
                      </a:r>
                      <a:r>
                        <a:rPr lang="en-US" sz="2400" baseline="0" dirty="0"/>
                        <a:t> Support</a:t>
                      </a:r>
                    </a:p>
                    <a:p>
                      <a:pPr algn="ctr"/>
                      <a:r>
                        <a:rPr lang="en-US" sz="2200" dirty="0"/>
                        <a:t>(how I teach)</a:t>
                      </a:r>
                    </a:p>
                  </a:txBody>
                  <a:tcPr/>
                </a:tc>
                <a:tc>
                  <a:txBody>
                    <a:bodyPr/>
                    <a:lstStyle/>
                    <a:p>
                      <a:pPr algn="ctr"/>
                      <a:r>
                        <a:rPr lang="en-US" sz="2400" dirty="0"/>
                        <a:t>Emotional Support</a:t>
                      </a:r>
                    </a:p>
                    <a:p>
                      <a:pPr algn="ctr"/>
                      <a:r>
                        <a:rPr lang="en-US" sz="2200" dirty="0"/>
                        <a:t>(social environment &amp; emotional support)</a:t>
                      </a:r>
                    </a:p>
                  </a:txBody>
                  <a:tcPr/>
                </a:tc>
                <a:extLst>
                  <a:ext uri="{0D108BD9-81ED-4DB2-BD59-A6C34878D82A}">
                    <a16:rowId xmlns:a16="http://schemas.microsoft.com/office/drawing/2014/main" val="3656320193"/>
                  </a:ext>
                </a:extLst>
              </a:tr>
              <a:tr h="976746">
                <a:tc>
                  <a:txBody>
                    <a:bodyPr/>
                    <a:lstStyle/>
                    <a:p>
                      <a:r>
                        <a:rPr lang="en-US" sz="2400" dirty="0"/>
                        <a:t>Dramatic Play</a:t>
                      </a:r>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2976979386"/>
                  </a:ext>
                </a:extLst>
              </a:tr>
              <a:tr h="1217738">
                <a:tc>
                  <a:txBody>
                    <a:bodyPr/>
                    <a:lstStyle/>
                    <a:p>
                      <a:r>
                        <a:rPr lang="en-US" sz="2400" dirty="0"/>
                        <a:t>Early Childhood</a:t>
                      </a:r>
                      <a:r>
                        <a:rPr lang="en-US" sz="2400" baseline="0" dirty="0"/>
                        <a:t> Games</a:t>
                      </a:r>
                      <a:endParaRPr lang="en-US" sz="2400"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69717491"/>
                  </a:ext>
                </a:extLst>
              </a:tr>
            </a:tbl>
          </a:graphicData>
        </a:graphic>
      </p:graphicFrame>
      <p:sp>
        <p:nvSpPr>
          <p:cNvPr id="3" name="Rectangle 2">
            <a:extLst>
              <a:ext uri="{FF2B5EF4-FFF2-40B4-BE49-F238E27FC236}">
                <a16:creationId xmlns:a16="http://schemas.microsoft.com/office/drawing/2014/main" id="{4A828268-2869-4CAB-ACF9-6ACE2F474BB5}"/>
              </a:ext>
            </a:extLst>
          </p:cNvPr>
          <p:cNvSpPr/>
          <p:nvPr/>
        </p:nvSpPr>
        <p:spPr>
          <a:xfrm>
            <a:off x="124285" y="6124529"/>
            <a:ext cx="9019715" cy="676467"/>
          </a:xfrm>
          <a:prstGeom prst="rect">
            <a:avLst/>
          </a:prstGeom>
        </p:spPr>
        <p:txBody>
          <a:bodyPr wrap="square">
            <a:spAutoFit/>
          </a:bodyPr>
          <a:lstStyle/>
          <a:p>
            <a:pPr>
              <a:lnSpc>
                <a:spcPct val="107000"/>
              </a:lnSpc>
            </a:pPr>
            <a:r>
              <a:rPr lang="en-US" sz="1200" dirty="0" err="1">
                <a:latin typeface="Calibri" panose="020F0502020204030204" pitchFamily="34" charset="0"/>
                <a:ea typeface="Calibri" panose="020F0502020204030204" pitchFamily="34" charset="0"/>
                <a:cs typeface="Times New Roman" panose="02020603050405020304" pitchFamily="18" charset="0"/>
              </a:rPr>
              <a:t>Neitzel</a:t>
            </a:r>
            <a:r>
              <a:rPr lang="en-US" sz="1200" dirty="0">
                <a:latin typeface="Calibri" panose="020F0502020204030204" pitchFamily="34" charset="0"/>
                <a:ea typeface="Calibri" panose="020F0502020204030204" pitchFamily="34" charset="0"/>
                <a:cs typeface="Times New Roman" panose="02020603050405020304" pitchFamily="18" charset="0"/>
              </a:rPr>
              <a:t>, J. (2018). What measures of program quality tell us about the importance of executive function: Implications for teacher education and </a:t>
            </a:r>
          </a:p>
          <a:p>
            <a:pPr>
              <a:lnSpc>
                <a:spcPct val="107000"/>
              </a:lnSpc>
            </a:pPr>
            <a:r>
              <a:rPr lang="en-US" sz="1200" dirty="0">
                <a:latin typeface="Calibri" panose="020F0502020204030204" pitchFamily="34" charset="0"/>
                <a:ea typeface="Calibri" panose="020F0502020204030204" pitchFamily="34" charset="0"/>
                <a:cs typeface="Times New Roman" panose="02020603050405020304" pitchFamily="18" charset="0"/>
              </a:rPr>
              <a:t>	preparation. </a:t>
            </a:r>
            <a:r>
              <a:rPr lang="en-US" sz="1200" i="1" dirty="0">
                <a:latin typeface="Calibri" panose="020F0502020204030204" pitchFamily="34" charset="0"/>
                <a:ea typeface="Calibri" panose="020F0502020204030204" pitchFamily="34" charset="0"/>
                <a:cs typeface="Times New Roman" panose="02020603050405020304" pitchFamily="18" charset="0"/>
              </a:rPr>
              <a:t>Journal of Early Childhood Teacher Education, 39</a:t>
            </a:r>
            <a:r>
              <a:rPr lang="en-US" sz="1200" dirty="0">
                <a:latin typeface="Calibri" panose="020F0502020204030204" pitchFamily="34" charset="0"/>
                <a:ea typeface="Calibri" panose="020F0502020204030204" pitchFamily="34" charset="0"/>
                <a:cs typeface="Times New Roman" panose="02020603050405020304" pitchFamily="18" charset="0"/>
              </a:rPr>
              <a:t>(3), 181- 192. </a:t>
            </a:r>
          </a:p>
          <a:p>
            <a:pPr>
              <a:lnSpc>
                <a:spcPct val="107000"/>
              </a:lnSpc>
            </a:pPr>
            <a:r>
              <a:rPr lang="en-US" sz="1200" dirty="0">
                <a:latin typeface="Calibri" panose="020F0502020204030204" pitchFamily="34" charset="0"/>
                <a:ea typeface="Calibri" panose="020F0502020204030204" pitchFamily="34" charset="0"/>
                <a:cs typeface="Times New Roman" panose="02020603050405020304" pitchFamily="18" charset="0"/>
              </a:rPr>
              <a:t>Diamond, A., Barnett, S., Thomas, J., &amp; Munro, S. (2007). Preschool program improves cognitive control. </a:t>
            </a:r>
            <a:r>
              <a:rPr lang="en-US" sz="1200" i="1" dirty="0">
                <a:latin typeface="Calibri" panose="020F0502020204030204" pitchFamily="34" charset="0"/>
                <a:ea typeface="Calibri" panose="020F0502020204030204" pitchFamily="34" charset="0"/>
                <a:cs typeface="Times New Roman" panose="02020603050405020304" pitchFamily="18" charset="0"/>
              </a:rPr>
              <a:t>Science, </a:t>
            </a:r>
            <a:r>
              <a:rPr lang="en-US" sz="1200" dirty="0">
                <a:latin typeface="Calibri" panose="020F0502020204030204" pitchFamily="34" charset="0"/>
                <a:ea typeface="Calibri" panose="020F0502020204030204" pitchFamily="34" charset="0"/>
                <a:cs typeface="Times New Roman" panose="02020603050405020304" pitchFamily="18" charset="0"/>
              </a:rPr>
              <a:t>318(5855), 1387- 1388.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9858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13347" y="348449"/>
            <a:ext cx="8293769" cy="4955203"/>
          </a:xfrm>
          <a:prstGeom prst="rect">
            <a:avLst/>
          </a:prstGeom>
          <a:noFill/>
        </p:spPr>
        <p:txBody>
          <a:bodyPr wrap="square" rtlCol="0">
            <a:spAutoFit/>
          </a:bodyPr>
          <a:lstStyle/>
          <a:p>
            <a:pPr algn="ctr"/>
            <a:r>
              <a:rPr lang="en-US" dirty="0"/>
              <a:t>References</a:t>
            </a:r>
          </a:p>
          <a:p>
            <a:endParaRPr lang="en-US" dirty="0"/>
          </a:p>
          <a:p>
            <a:pPr indent="-457200"/>
            <a:r>
              <a:rPr lang="en-US" sz="1600" dirty="0"/>
              <a:t>Jones, S., Bailey, R., Barnes, S., &amp; Partee, A. (2016). </a:t>
            </a:r>
            <a:r>
              <a:rPr lang="en-US" sz="1600" i="1" dirty="0"/>
              <a:t>Executive function</a:t>
            </a:r>
          </a:p>
          <a:p>
            <a:pPr indent="-457200"/>
            <a:r>
              <a:rPr lang="en-US" sz="1600" i="1" dirty="0"/>
              <a:t>	mapping project: Untangling the terms and skills related to executive function and 	self-	regulation in early childhood </a:t>
            </a:r>
            <a:r>
              <a:rPr lang="en-US" sz="1600" dirty="0"/>
              <a:t>(OPRE Report # 2016-88). Washington, DC: 	Office of Planning, Research and Evaluation, 	Administration for Children and 	Families, U.S. Department of Health and Human Services.</a:t>
            </a:r>
          </a:p>
          <a:p>
            <a:endParaRPr lang="en-US" sz="1600" dirty="0"/>
          </a:p>
          <a:p>
            <a:r>
              <a:rPr lang="en-US" sz="1600" dirty="0"/>
              <a:t>Kuhn, M., Boise, C., Marvin, C., &amp; Knoche, L. (2019). </a:t>
            </a:r>
            <a:r>
              <a:rPr lang="en-US" sz="1600" i="1" dirty="0"/>
              <a:t>Executive function and </a:t>
            </a:r>
          </a:p>
          <a:p>
            <a:r>
              <a:rPr lang="en-US" sz="1600" i="1" dirty="0"/>
              <a:t>	challenging behaviors in preschool-age children: Reports from parent-	professional 	partnerships. </a:t>
            </a:r>
            <a:r>
              <a:rPr lang="en-US" sz="1600" dirty="0"/>
              <a:t>Manuscript submitted for publication.</a:t>
            </a:r>
            <a:endParaRPr lang="en-US" sz="1600" i="1" dirty="0"/>
          </a:p>
          <a:p>
            <a:endParaRPr lang="en-US" sz="1600" dirty="0"/>
          </a:p>
          <a:p>
            <a:r>
              <a:rPr lang="en-US" sz="1600" dirty="0">
                <a:solidFill>
                  <a:srgbClr val="000000"/>
                </a:solidFill>
              </a:rPr>
              <a:t>Marvin, C. A., Moen, A. L., Knoche, L. L., &amp; Sheridan, S. M. (2019). </a:t>
            </a:r>
            <a:r>
              <a:rPr lang="en-US" sz="1600" i="1" dirty="0">
                <a:solidFill>
                  <a:srgbClr val="000000"/>
                </a:solidFill>
              </a:rPr>
              <a:t>Getting</a:t>
            </a:r>
          </a:p>
          <a:p>
            <a:r>
              <a:rPr lang="en-US" sz="1600" i="1" dirty="0">
                <a:solidFill>
                  <a:srgbClr val="000000"/>
                </a:solidFill>
              </a:rPr>
              <a:t> 	Ready</a:t>
            </a:r>
            <a:r>
              <a:rPr lang="en-US" sz="1600" dirty="0">
                <a:solidFill>
                  <a:srgbClr val="000000"/>
                </a:solidFill>
              </a:rPr>
              <a:t> strategies for promoting parent–professional relationships and parent–child</a:t>
            </a:r>
          </a:p>
          <a:p>
            <a:r>
              <a:rPr lang="en-US" sz="1600" dirty="0">
                <a:solidFill>
                  <a:srgbClr val="000000"/>
                </a:solidFill>
              </a:rPr>
              <a:t> 	interactions. </a:t>
            </a:r>
            <a:r>
              <a:rPr lang="en-US" sz="1600" i="1" dirty="0">
                <a:solidFill>
                  <a:srgbClr val="000000"/>
                </a:solidFill>
              </a:rPr>
              <a:t>Young Exceptional Children</a:t>
            </a:r>
            <a:r>
              <a:rPr lang="en-US" sz="1600" dirty="0">
                <a:solidFill>
                  <a:srgbClr val="000000"/>
                </a:solidFill>
              </a:rPr>
              <a:t>. </a:t>
            </a:r>
            <a:r>
              <a:rPr lang="en-US" sz="1600" dirty="0" err="1">
                <a:solidFill>
                  <a:srgbClr val="000000"/>
                </a:solidFill>
              </a:rPr>
              <a:t>doi</a:t>
            </a:r>
            <a:r>
              <a:rPr lang="en-US" sz="1600" dirty="0">
                <a:solidFill>
                  <a:srgbClr val="000000"/>
                </a:solidFill>
              </a:rPr>
              <a:t>: 1096250619829744.</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4"/>
          <a:stretch>
            <a:fillRect/>
          </a:stretch>
        </p:blipFill>
        <p:spPr>
          <a:xfrm>
            <a:off x="6591300" y="4427688"/>
            <a:ext cx="1923472" cy="1032107"/>
          </a:xfrm>
          <a:prstGeom prst="rect">
            <a:avLst/>
          </a:prstGeom>
        </p:spPr>
      </p:pic>
      <p:pic>
        <p:nvPicPr>
          <p:cNvPr id="5" name="Picture 4"/>
          <p:cNvPicPr>
            <a:picLocks noChangeAspect="1"/>
          </p:cNvPicPr>
          <p:nvPr/>
        </p:nvPicPr>
        <p:blipFill>
          <a:blip r:embed="rId5"/>
          <a:stretch>
            <a:fillRect/>
          </a:stretch>
        </p:blipFill>
        <p:spPr>
          <a:xfrm>
            <a:off x="661236" y="4610101"/>
            <a:ext cx="1802364" cy="731652"/>
          </a:xfrm>
          <a:prstGeom prst="rect">
            <a:avLst/>
          </a:prstGeom>
        </p:spPr>
      </p:pic>
    </p:spTree>
    <p:extLst>
      <p:ext uri="{BB962C8B-B14F-4D97-AF65-F5344CB8AC3E}">
        <p14:creationId xmlns:p14="http://schemas.microsoft.com/office/powerpoint/2010/main" val="281468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Arrow Connector 9">
            <a:extLst>
              <a:ext uri="{FF2B5EF4-FFF2-40B4-BE49-F238E27FC236}">
                <a16:creationId xmlns:a16="http://schemas.microsoft.com/office/drawing/2014/main" id="{D92ED724-00A1-43D4-B158-166F503490E5}"/>
              </a:ext>
            </a:extLst>
          </p:cNvPr>
          <p:cNvCxnSpPr>
            <a:cxnSpLocks/>
          </p:cNvCxnSpPr>
          <p:nvPr/>
        </p:nvCxnSpPr>
        <p:spPr>
          <a:xfrm flipH="1">
            <a:off x="1163549" y="2725219"/>
            <a:ext cx="1492322" cy="116416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a:extLst>
              <a:ext uri="{FF2B5EF4-FFF2-40B4-BE49-F238E27FC236}">
                <a16:creationId xmlns:a16="http://schemas.microsoft.com/office/drawing/2014/main" id="{4E4C4BB9-52D2-497D-AE6B-246A78866DA1}"/>
              </a:ext>
            </a:extLst>
          </p:cNvPr>
          <p:cNvCxnSpPr>
            <a:cxnSpLocks/>
          </p:cNvCxnSpPr>
          <p:nvPr/>
        </p:nvCxnSpPr>
        <p:spPr>
          <a:xfrm>
            <a:off x="4304869" y="1500026"/>
            <a:ext cx="1" cy="827147"/>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2" name="Rectangle 1">
            <a:extLst>
              <a:ext uri="{FF2B5EF4-FFF2-40B4-BE49-F238E27FC236}">
                <a16:creationId xmlns:a16="http://schemas.microsoft.com/office/drawing/2014/main" id="{3A817BAA-A735-449A-8895-06FCC4AE57EC}"/>
              </a:ext>
            </a:extLst>
          </p:cNvPr>
          <p:cNvSpPr/>
          <p:nvPr/>
        </p:nvSpPr>
        <p:spPr>
          <a:xfrm>
            <a:off x="2676416" y="1268858"/>
            <a:ext cx="3256908" cy="462337"/>
          </a:xfrm>
          <a:prstGeom prst="rect">
            <a:avLst/>
          </a:prstGeom>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Self-Regulation</a:t>
            </a:r>
          </a:p>
        </p:txBody>
      </p:sp>
      <p:sp>
        <p:nvSpPr>
          <p:cNvPr id="20" name="Rectangle 19">
            <a:extLst>
              <a:ext uri="{FF2B5EF4-FFF2-40B4-BE49-F238E27FC236}">
                <a16:creationId xmlns:a16="http://schemas.microsoft.com/office/drawing/2014/main" id="{21791A06-6D28-46D8-9F78-25C87D9B803D}"/>
              </a:ext>
            </a:extLst>
          </p:cNvPr>
          <p:cNvSpPr/>
          <p:nvPr/>
        </p:nvSpPr>
        <p:spPr>
          <a:xfrm>
            <a:off x="6992835" y="3889379"/>
            <a:ext cx="1916991" cy="994635"/>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accent2"/>
                </a:solidFill>
              </a:rPr>
              <a:t>Attentional Control</a:t>
            </a:r>
          </a:p>
        </p:txBody>
      </p:sp>
      <p:cxnSp>
        <p:nvCxnSpPr>
          <p:cNvPr id="21" name="Straight Arrow Connector 20">
            <a:extLst>
              <a:ext uri="{FF2B5EF4-FFF2-40B4-BE49-F238E27FC236}">
                <a16:creationId xmlns:a16="http://schemas.microsoft.com/office/drawing/2014/main" id="{7E7A3E24-F439-4FF5-9828-4D7CBD746F7D}"/>
              </a:ext>
            </a:extLst>
          </p:cNvPr>
          <p:cNvCxnSpPr>
            <a:cxnSpLocks/>
            <a:endCxn id="17" idx="0"/>
          </p:cNvCxnSpPr>
          <p:nvPr/>
        </p:nvCxnSpPr>
        <p:spPr>
          <a:xfrm flipH="1">
            <a:off x="3299716" y="2725219"/>
            <a:ext cx="384426" cy="1164159"/>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85ECB0CA-5367-43B2-B550-54DF076D3DAF}"/>
              </a:ext>
            </a:extLst>
          </p:cNvPr>
          <p:cNvCxnSpPr>
            <a:cxnSpLocks/>
            <a:endCxn id="18" idx="0"/>
          </p:cNvCxnSpPr>
          <p:nvPr/>
        </p:nvCxnSpPr>
        <p:spPr>
          <a:xfrm>
            <a:off x="4821572" y="2730511"/>
            <a:ext cx="769920" cy="1158868"/>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8B690DA3-4D0B-4E87-A7AD-0BCBDE95A1F7}"/>
              </a:ext>
            </a:extLst>
          </p:cNvPr>
          <p:cNvCxnSpPr>
            <a:cxnSpLocks/>
            <a:endCxn id="20" idx="0"/>
          </p:cNvCxnSpPr>
          <p:nvPr/>
        </p:nvCxnSpPr>
        <p:spPr>
          <a:xfrm>
            <a:off x="5783490" y="2725219"/>
            <a:ext cx="2167841" cy="116416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6" name="Rectangle 5">
            <a:extLst>
              <a:ext uri="{FF2B5EF4-FFF2-40B4-BE49-F238E27FC236}">
                <a16:creationId xmlns:a16="http://schemas.microsoft.com/office/drawing/2014/main" id="{800EDB04-6D8A-4468-A735-BEB6262E8130}"/>
              </a:ext>
            </a:extLst>
          </p:cNvPr>
          <p:cNvSpPr/>
          <p:nvPr/>
        </p:nvSpPr>
        <p:spPr>
          <a:xfrm>
            <a:off x="2435830" y="2290527"/>
            <a:ext cx="3539445" cy="516888"/>
          </a:xfrm>
          <a:prstGeom prst="rect">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a:t>Executive Function</a:t>
            </a:r>
          </a:p>
        </p:txBody>
      </p:sp>
      <p:sp>
        <p:nvSpPr>
          <p:cNvPr id="32" name="Rectangle 31">
            <a:extLst>
              <a:ext uri="{FF2B5EF4-FFF2-40B4-BE49-F238E27FC236}">
                <a16:creationId xmlns:a16="http://schemas.microsoft.com/office/drawing/2014/main" id="{469482EC-3257-40DD-BA7A-668992EE0EAE}"/>
              </a:ext>
            </a:extLst>
          </p:cNvPr>
          <p:cNvSpPr/>
          <p:nvPr/>
        </p:nvSpPr>
        <p:spPr>
          <a:xfrm>
            <a:off x="118152" y="5311739"/>
            <a:ext cx="2090794" cy="1387012"/>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182880" indent="-182880">
              <a:buFont typeface="Arial" panose="020B0604020202020204" pitchFamily="34" charset="0"/>
              <a:buChar char="•"/>
            </a:pPr>
            <a:r>
              <a:rPr lang="en-US" sz="2400" dirty="0">
                <a:solidFill>
                  <a:schemeClr val="bg1"/>
                </a:solidFill>
              </a:rPr>
              <a:t>Inhibiting</a:t>
            </a:r>
          </a:p>
          <a:p>
            <a:pPr marL="182880" indent="-182880">
              <a:buFont typeface="Arial" panose="020B0604020202020204" pitchFamily="34" charset="0"/>
              <a:buChar char="•"/>
            </a:pPr>
            <a:r>
              <a:rPr lang="en-US" sz="2400" dirty="0">
                <a:solidFill>
                  <a:schemeClr val="bg1"/>
                </a:solidFill>
              </a:rPr>
              <a:t>Emotional control</a:t>
            </a:r>
          </a:p>
        </p:txBody>
      </p:sp>
      <p:cxnSp>
        <p:nvCxnSpPr>
          <p:cNvPr id="33" name="Straight Arrow Connector 32">
            <a:extLst>
              <a:ext uri="{FF2B5EF4-FFF2-40B4-BE49-F238E27FC236}">
                <a16:creationId xmlns:a16="http://schemas.microsoft.com/office/drawing/2014/main" id="{83B41833-E0B5-44BE-A210-7962DDBBACC9}"/>
              </a:ext>
            </a:extLst>
          </p:cNvPr>
          <p:cNvCxnSpPr>
            <a:cxnSpLocks/>
          </p:cNvCxnSpPr>
          <p:nvPr/>
        </p:nvCxnSpPr>
        <p:spPr>
          <a:xfrm>
            <a:off x="1172108" y="4484592"/>
            <a:ext cx="1" cy="827147"/>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8" name="Rectangle 7">
            <a:extLst>
              <a:ext uri="{FF2B5EF4-FFF2-40B4-BE49-F238E27FC236}">
                <a16:creationId xmlns:a16="http://schemas.microsoft.com/office/drawing/2014/main" id="{1C16616D-E3A4-46E7-9A9D-DA009B156988}"/>
              </a:ext>
            </a:extLst>
          </p:cNvPr>
          <p:cNvSpPr/>
          <p:nvPr/>
        </p:nvSpPr>
        <p:spPr>
          <a:xfrm>
            <a:off x="118152" y="3889379"/>
            <a:ext cx="2090794" cy="994635"/>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accent2"/>
                </a:solidFill>
              </a:rPr>
              <a:t>Inhibitory Self-Control</a:t>
            </a:r>
          </a:p>
        </p:txBody>
      </p:sp>
      <p:cxnSp>
        <p:nvCxnSpPr>
          <p:cNvPr id="34" name="Straight Arrow Connector 33">
            <a:extLst>
              <a:ext uri="{FF2B5EF4-FFF2-40B4-BE49-F238E27FC236}">
                <a16:creationId xmlns:a16="http://schemas.microsoft.com/office/drawing/2014/main" id="{59A5926D-27B8-4CC7-A411-DB6E48A1C4E6}"/>
              </a:ext>
            </a:extLst>
          </p:cNvPr>
          <p:cNvCxnSpPr>
            <a:cxnSpLocks/>
          </p:cNvCxnSpPr>
          <p:nvPr/>
        </p:nvCxnSpPr>
        <p:spPr>
          <a:xfrm>
            <a:off x="3272209" y="4484592"/>
            <a:ext cx="1" cy="827147"/>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35" name="Rectangle 34">
            <a:extLst>
              <a:ext uri="{FF2B5EF4-FFF2-40B4-BE49-F238E27FC236}">
                <a16:creationId xmlns:a16="http://schemas.microsoft.com/office/drawing/2014/main" id="{24F033D9-7DAB-43BF-8884-21E502C1F357}"/>
              </a:ext>
            </a:extLst>
          </p:cNvPr>
          <p:cNvSpPr/>
          <p:nvPr/>
        </p:nvSpPr>
        <p:spPr>
          <a:xfrm>
            <a:off x="2434547" y="5311739"/>
            <a:ext cx="1727771" cy="1387012"/>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182880" indent="-182880">
              <a:buFont typeface="Arial" panose="020B0604020202020204" pitchFamily="34" charset="0"/>
              <a:buChar char="•"/>
            </a:pPr>
            <a:r>
              <a:rPr lang="en-US" sz="2400" dirty="0">
                <a:solidFill>
                  <a:schemeClr val="bg1"/>
                </a:solidFill>
              </a:rPr>
              <a:t>Shifting</a:t>
            </a:r>
          </a:p>
          <a:p>
            <a:pPr marL="182880" indent="-182880">
              <a:buFont typeface="Arial" panose="020B0604020202020204" pitchFamily="34" charset="0"/>
              <a:buChar char="•"/>
            </a:pPr>
            <a:r>
              <a:rPr lang="en-US" sz="2400" dirty="0">
                <a:solidFill>
                  <a:schemeClr val="bg1"/>
                </a:solidFill>
              </a:rPr>
              <a:t>Emotional control</a:t>
            </a:r>
          </a:p>
        </p:txBody>
      </p:sp>
      <p:sp>
        <p:nvSpPr>
          <p:cNvPr id="36" name="Rectangle 35">
            <a:extLst>
              <a:ext uri="{FF2B5EF4-FFF2-40B4-BE49-F238E27FC236}">
                <a16:creationId xmlns:a16="http://schemas.microsoft.com/office/drawing/2014/main" id="{11A158EB-243A-40BA-8B1C-76EC31B6AC9E}"/>
              </a:ext>
            </a:extLst>
          </p:cNvPr>
          <p:cNvSpPr/>
          <p:nvPr/>
        </p:nvSpPr>
        <p:spPr>
          <a:xfrm>
            <a:off x="4387919" y="5272470"/>
            <a:ext cx="2459590" cy="1387012"/>
          </a:xfrm>
          <a:prstGeom prst="rect">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182880" indent="-182880">
              <a:buFont typeface="Arial" panose="020B0604020202020204" pitchFamily="34" charset="0"/>
              <a:buChar char="•"/>
            </a:pPr>
            <a:r>
              <a:rPr lang="en-US" sz="2400" dirty="0">
                <a:solidFill>
                  <a:schemeClr val="bg1"/>
                </a:solidFill>
              </a:rPr>
              <a:t>Working memory</a:t>
            </a:r>
          </a:p>
          <a:p>
            <a:pPr marL="182880" indent="-182880">
              <a:buFont typeface="Arial" panose="020B0604020202020204" pitchFamily="34" charset="0"/>
              <a:buChar char="•"/>
            </a:pPr>
            <a:r>
              <a:rPr lang="en-US" sz="2400" dirty="0">
                <a:solidFill>
                  <a:schemeClr val="bg1"/>
                </a:solidFill>
              </a:rPr>
              <a:t>Plan/Organize</a:t>
            </a:r>
          </a:p>
        </p:txBody>
      </p:sp>
      <p:cxnSp>
        <p:nvCxnSpPr>
          <p:cNvPr id="37" name="Straight Arrow Connector 36">
            <a:extLst>
              <a:ext uri="{FF2B5EF4-FFF2-40B4-BE49-F238E27FC236}">
                <a16:creationId xmlns:a16="http://schemas.microsoft.com/office/drawing/2014/main" id="{E22E595F-E909-4F94-AB85-5C19B6E7DF8A}"/>
              </a:ext>
            </a:extLst>
          </p:cNvPr>
          <p:cNvCxnSpPr>
            <a:cxnSpLocks/>
          </p:cNvCxnSpPr>
          <p:nvPr/>
        </p:nvCxnSpPr>
        <p:spPr>
          <a:xfrm>
            <a:off x="5617714" y="4445323"/>
            <a:ext cx="1" cy="827147"/>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7" name="Rectangle 16">
            <a:extLst>
              <a:ext uri="{FF2B5EF4-FFF2-40B4-BE49-F238E27FC236}">
                <a16:creationId xmlns:a16="http://schemas.microsoft.com/office/drawing/2014/main" id="{14ACD2F6-782F-4346-B6D0-46AA41BDCABC}"/>
              </a:ext>
            </a:extLst>
          </p:cNvPr>
          <p:cNvSpPr/>
          <p:nvPr/>
        </p:nvSpPr>
        <p:spPr>
          <a:xfrm>
            <a:off x="2435830" y="3889378"/>
            <a:ext cx="1727771" cy="994635"/>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accent2"/>
                </a:solidFill>
              </a:rPr>
              <a:t>Flexibility</a:t>
            </a:r>
          </a:p>
        </p:txBody>
      </p:sp>
      <p:sp>
        <p:nvSpPr>
          <p:cNvPr id="18" name="Rectangle 17">
            <a:extLst>
              <a:ext uri="{FF2B5EF4-FFF2-40B4-BE49-F238E27FC236}">
                <a16:creationId xmlns:a16="http://schemas.microsoft.com/office/drawing/2014/main" id="{CEA24744-E202-4D36-ACD8-4B9DD6B5BA99}"/>
              </a:ext>
            </a:extLst>
          </p:cNvPr>
          <p:cNvSpPr/>
          <p:nvPr/>
        </p:nvSpPr>
        <p:spPr>
          <a:xfrm>
            <a:off x="4335474" y="3889379"/>
            <a:ext cx="2512035" cy="994633"/>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accent2"/>
                </a:solidFill>
              </a:rPr>
              <a:t>Emergent Metacognition</a:t>
            </a:r>
          </a:p>
        </p:txBody>
      </p:sp>
    </p:spTree>
    <p:extLst>
      <p:ext uri="{BB962C8B-B14F-4D97-AF65-F5344CB8AC3E}">
        <p14:creationId xmlns:p14="http://schemas.microsoft.com/office/powerpoint/2010/main" val="3474472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BCDC4E-BCDF-4C34-A033-9A78DDDE8B11}"/>
              </a:ext>
            </a:extLst>
          </p:cNvPr>
          <p:cNvSpPr txBox="1"/>
          <p:nvPr/>
        </p:nvSpPr>
        <p:spPr>
          <a:xfrm>
            <a:off x="4752875" y="359596"/>
            <a:ext cx="4084009" cy="2042889"/>
          </a:xfrm>
          <a:prstGeom prst="rect">
            <a:avLst/>
          </a:prstGeom>
        </p:spPr>
        <p:txBody>
          <a:bodyPr vert="horz" lIns="91440" tIns="45720" rIns="91440" bIns="45720" rtlCol="0" anchor="b">
            <a:normAutofit fontScale="92500" lnSpcReduction="20000"/>
          </a:bodyPr>
          <a:lstStyle/>
          <a:p>
            <a:pPr algn="ctr" defTabSz="914400">
              <a:lnSpc>
                <a:spcPct val="110000"/>
              </a:lnSpc>
              <a:spcBef>
                <a:spcPct val="0"/>
              </a:spcBef>
            </a:pPr>
            <a:r>
              <a:rPr lang="en-US" sz="3800" b="1" kern="1200" dirty="0">
                <a:solidFill>
                  <a:schemeClr val="bg1"/>
                </a:solidFill>
                <a:latin typeface="+mj-lt"/>
                <a:ea typeface="+mj-ea"/>
                <a:cs typeface="+mj-cs"/>
              </a:rPr>
              <a:t>Goal </a:t>
            </a:r>
          </a:p>
          <a:p>
            <a:pPr algn="ctr" defTabSz="914400">
              <a:lnSpc>
                <a:spcPct val="110000"/>
              </a:lnSpc>
              <a:spcBef>
                <a:spcPct val="0"/>
              </a:spcBef>
            </a:pPr>
            <a:r>
              <a:rPr lang="en-US" sz="3800" b="1" dirty="0">
                <a:solidFill>
                  <a:schemeClr val="bg1"/>
                </a:solidFill>
                <a:latin typeface="+mj-lt"/>
                <a:ea typeface="+mj-ea"/>
                <a:cs typeface="+mj-cs"/>
              </a:rPr>
              <a:t>o</a:t>
            </a:r>
            <a:r>
              <a:rPr lang="en-US" sz="3800" b="1" kern="1200" dirty="0">
                <a:solidFill>
                  <a:schemeClr val="bg1"/>
                </a:solidFill>
                <a:latin typeface="+mj-lt"/>
                <a:ea typeface="+mj-ea"/>
                <a:cs typeface="+mj-cs"/>
              </a:rPr>
              <a:t>f the  </a:t>
            </a:r>
          </a:p>
          <a:p>
            <a:pPr algn="ctr" defTabSz="914400">
              <a:lnSpc>
                <a:spcPct val="110000"/>
              </a:lnSpc>
              <a:spcBef>
                <a:spcPct val="0"/>
              </a:spcBef>
            </a:pPr>
            <a:r>
              <a:rPr lang="en-US" sz="3800" b="1" kern="1200" dirty="0">
                <a:solidFill>
                  <a:schemeClr val="bg1"/>
                </a:solidFill>
                <a:latin typeface="+mj-lt"/>
                <a:ea typeface="+mj-ea"/>
                <a:cs typeface="+mj-cs"/>
              </a:rPr>
              <a:t>Getting Ready Intervention</a:t>
            </a:r>
          </a:p>
        </p:txBody>
      </p:sp>
      <p:sp>
        <p:nvSpPr>
          <p:cNvPr id="8" name="Freeform: Shape 7">
            <a:extLst>
              <a:ext uri="{FF2B5EF4-FFF2-40B4-BE49-F238E27FC236}">
                <a16:creationId xmlns:a16="http://schemas.microsoft.com/office/drawing/2014/main" id="{1DB7C82F-AB7E-4F0C-B829-FA1B9C4151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sitting, person, table, indoor&#10;&#10;Description automatically generated">
            <a:extLst>
              <a:ext uri="{FF2B5EF4-FFF2-40B4-BE49-F238E27FC236}">
                <a16:creationId xmlns:a16="http://schemas.microsoft.com/office/drawing/2014/main" id="{BEE4ED1B-9395-4A8C-8E09-0D9AA91D4737}"/>
              </a:ext>
            </a:extLst>
          </p:cNvPr>
          <p:cNvPicPr>
            <a:picLocks noChangeAspect="1"/>
          </p:cNvPicPr>
          <p:nvPr/>
        </p:nvPicPr>
        <p:blipFill rotWithShape="1">
          <a:blip r:embed="rId3"/>
          <a:srcRect l="44388" r="11636" b="-1"/>
          <a:stretch/>
        </p:blipFill>
        <p:spPr>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43C44D19-54C4-4B7E-AE27-A6245A2C3A57}"/>
              </a:ext>
            </a:extLst>
          </p:cNvPr>
          <p:cNvSpPr txBox="1"/>
          <p:nvPr/>
        </p:nvSpPr>
        <p:spPr>
          <a:xfrm>
            <a:off x="4625887" y="2685801"/>
            <a:ext cx="4084009" cy="3539430"/>
          </a:xfrm>
          <a:prstGeom prst="rect">
            <a:avLst/>
          </a:prstGeom>
          <a:noFill/>
        </p:spPr>
        <p:txBody>
          <a:bodyPr wrap="square" rtlCol="0">
            <a:spAutoFit/>
          </a:bodyPr>
          <a:lstStyle/>
          <a:p>
            <a:pPr algn="ctr"/>
            <a:r>
              <a:rPr lang="en-US" sz="2800" dirty="0">
                <a:solidFill>
                  <a:schemeClr val="bg1"/>
                </a:solidFill>
              </a:rPr>
              <a:t>Promoting </a:t>
            </a:r>
            <a:r>
              <a:rPr lang="en-US" sz="2800" u="sng" dirty="0">
                <a:solidFill>
                  <a:schemeClr val="bg1"/>
                </a:solidFill>
              </a:rPr>
              <a:t>children’s learning and development</a:t>
            </a:r>
            <a:r>
              <a:rPr lang="en-US" sz="2800" dirty="0">
                <a:solidFill>
                  <a:schemeClr val="bg1"/>
                </a:solidFill>
              </a:rPr>
              <a:t> by </a:t>
            </a:r>
            <a:r>
              <a:rPr lang="en-US" sz="2800" i="1" dirty="0">
                <a:solidFill>
                  <a:schemeClr val="bg1"/>
                </a:solidFill>
              </a:rPr>
              <a:t>strengthening relationships</a:t>
            </a:r>
            <a:r>
              <a:rPr lang="en-US" sz="2800" dirty="0">
                <a:solidFill>
                  <a:schemeClr val="bg1"/>
                </a:solidFill>
              </a:rPr>
              <a:t> and </a:t>
            </a:r>
            <a:r>
              <a:rPr lang="en-US" sz="2800" i="1" dirty="0">
                <a:solidFill>
                  <a:schemeClr val="bg1"/>
                </a:solidFill>
              </a:rPr>
              <a:t>building competencies</a:t>
            </a:r>
            <a:r>
              <a:rPr lang="en-US" sz="2800" dirty="0">
                <a:solidFill>
                  <a:schemeClr val="bg1"/>
                </a:solidFill>
              </a:rPr>
              <a:t> among families and professionals. </a:t>
            </a:r>
          </a:p>
        </p:txBody>
      </p:sp>
      <p:pic>
        <p:nvPicPr>
          <p:cNvPr id="11" name="Picture 10">
            <a:extLst>
              <a:ext uri="{FF2B5EF4-FFF2-40B4-BE49-F238E27FC236}">
                <a16:creationId xmlns:a16="http://schemas.microsoft.com/office/drawing/2014/main" id="{67242011-BBD5-4E81-871E-06FFFF99C6DB}"/>
              </a:ext>
            </a:extLst>
          </p:cNvPr>
          <p:cNvPicPr>
            <a:picLocks noChangeAspect="1"/>
          </p:cNvPicPr>
          <p:nvPr/>
        </p:nvPicPr>
        <p:blipFill>
          <a:blip r:embed="rId4"/>
          <a:stretch>
            <a:fillRect/>
          </a:stretch>
        </p:blipFill>
        <p:spPr>
          <a:xfrm>
            <a:off x="2654427" y="6054572"/>
            <a:ext cx="1327700" cy="712343"/>
          </a:xfrm>
          <a:prstGeom prst="rect">
            <a:avLst/>
          </a:prstGeom>
        </p:spPr>
      </p:pic>
    </p:spTree>
    <p:extLst>
      <p:ext uri="{BB962C8B-B14F-4D97-AF65-F5344CB8AC3E}">
        <p14:creationId xmlns:p14="http://schemas.microsoft.com/office/powerpoint/2010/main" val="33767182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899462-FC16-43B0-966B-FCA2634507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490721" y="478232"/>
            <a:ext cx="527559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F50CA83-33B5-4242-952A-02902B2CF12F}"/>
              </a:ext>
            </a:extLst>
          </p:cNvPr>
          <p:cNvSpPr txBox="1"/>
          <p:nvPr/>
        </p:nvSpPr>
        <p:spPr>
          <a:xfrm>
            <a:off x="3973321" y="1260845"/>
            <a:ext cx="4229246" cy="142444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400" b="1" kern="1200" dirty="0">
                <a:solidFill>
                  <a:srgbClr val="578186"/>
                </a:solidFill>
                <a:latin typeface="+mj-lt"/>
                <a:ea typeface="+mj-ea"/>
                <a:cs typeface="+mj-cs"/>
              </a:rPr>
              <a:t>Key Outcomes of Getting Ready</a:t>
            </a:r>
          </a:p>
        </p:txBody>
      </p:sp>
      <p:pic>
        <p:nvPicPr>
          <p:cNvPr id="2" name="Picture 6" descr="Image result for home visit images">
            <a:extLst>
              <a:ext uri="{FF2B5EF4-FFF2-40B4-BE49-F238E27FC236}">
                <a16:creationId xmlns:a16="http://schemas.microsoft.com/office/drawing/2014/main" id="{DF3BE8DF-4F2D-4EF7-B65B-200950D9880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1268" y="956356"/>
            <a:ext cx="3046329" cy="2033424"/>
          </a:xfrm>
          <a:prstGeom prst="rect">
            <a:avLst/>
          </a:prstGeom>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AAFEA932-2DF1-410C-A00A-7A1E7DBF75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2573" y="2639023"/>
            <a:ext cx="342183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drawing&#10;&#10;Description automatically generated">
            <a:extLst>
              <a:ext uri="{FF2B5EF4-FFF2-40B4-BE49-F238E27FC236}">
                <a16:creationId xmlns:a16="http://schemas.microsoft.com/office/drawing/2014/main" id="{5D66E64A-789F-4319-8288-124A8101146D}"/>
              </a:ext>
            </a:extLst>
          </p:cNvPr>
          <p:cNvPicPr>
            <a:picLocks noChangeAspect="1"/>
          </p:cNvPicPr>
          <p:nvPr/>
        </p:nvPicPr>
        <p:blipFill>
          <a:blip r:embed="rId4"/>
          <a:stretch>
            <a:fillRect/>
          </a:stretch>
        </p:blipFill>
        <p:spPr>
          <a:xfrm>
            <a:off x="361414" y="4247398"/>
            <a:ext cx="2747048" cy="1473857"/>
          </a:xfrm>
          <a:prstGeom prst="rect">
            <a:avLst/>
          </a:prstGeom>
        </p:spPr>
      </p:pic>
      <p:sp>
        <p:nvSpPr>
          <p:cNvPr id="4" name="Content Placeholder 2">
            <a:extLst>
              <a:ext uri="{FF2B5EF4-FFF2-40B4-BE49-F238E27FC236}">
                <a16:creationId xmlns:a16="http://schemas.microsoft.com/office/drawing/2014/main" id="{887CF34E-6AD1-4E44-A636-9B1AF899C4B8}"/>
              </a:ext>
            </a:extLst>
          </p:cNvPr>
          <p:cNvSpPr txBox="1">
            <a:spLocks/>
          </p:cNvSpPr>
          <p:nvPr/>
        </p:nvSpPr>
        <p:spPr>
          <a:xfrm>
            <a:off x="3891342" y="2799889"/>
            <a:ext cx="4913825" cy="3579875"/>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228600" defTabSz="914400">
              <a:spcBef>
                <a:spcPts val="0"/>
              </a:spcBef>
              <a:buFont typeface="Arial" panose="020B0604020202020204" pitchFamily="34" charset="0"/>
              <a:buChar char="•"/>
            </a:pPr>
            <a:r>
              <a:rPr lang="en-US" sz="2400" kern="1200" dirty="0">
                <a:solidFill>
                  <a:srgbClr val="FFFFFF"/>
                </a:solidFill>
                <a:latin typeface="+mn-lt"/>
                <a:ea typeface="+mn-ea"/>
                <a:cs typeface="+mn-cs"/>
              </a:rPr>
              <a:t>Enhancement of children’s cognitive, language, behavioral, and social-emotional skills;</a:t>
            </a:r>
          </a:p>
          <a:p>
            <a:pPr marL="114300" indent="0" defTabSz="914400">
              <a:spcBef>
                <a:spcPts val="0"/>
              </a:spcBef>
              <a:buNone/>
            </a:pPr>
            <a:endParaRPr lang="en-US" sz="600" i="1" kern="1200" dirty="0">
              <a:solidFill>
                <a:srgbClr val="FFFFFF"/>
              </a:solidFill>
              <a:latin typeface="+mn-lt"/>
              <a:ea typeface="+mn-ea"/>
              <a:cs typeface="+mn-cs"/>
            </a:endParaRPr>
          </a:p>
          <a:p>
            <a:pPr indent="-228600" defTabSz="914400">
              <a:spcBef>
                <a:spcPts val="0"/>
              </a:spcBef>
              <a:buFont typeface="Arial" panose="020B0604020202020204" pitchFamily="34" charset="0"/>
              <a:buChar char="•"/>
            </a:pPr>
            <a:r>
              <a:rPr lang="en-US" sz="2400" kern="1200" dirty="0">
                <a:solidFill>
                  <a:srgbClr val="FFFFFF"/>
                </a:solidFill>
                <a:latin typeface="+mn-lt"/>
                <a:ea typeface="+mn-ea"/>
                <a:cs typeface="+mn-cs"/>
              </a:rPr>
              <a:t>Development of supportive parent-child relationships;</a:t>
            </a:r>
          </a:p>
          <a:p>
            <a:pPr marL="114300" indent="0" defTabSz="914400">
              <a:spcBef>
                <a:spcPts val="0"/>
              </a:spcBef>
              <a:buNone/>
            </a:pPr>
            <a:endParaRPr lang="en-US" sz="600" kern="1200" dirty="0">
              <a:solidFill>
                <a:srgbClr val="FFFFFF"/>
              </a:solidFill>
              <a:latin typeface="+mn-lt"/>
              <a:ea typeface="+mn-ea"/>
              <a:cs typeface="+mn-cs"/>
            </a:endParaRPr>
          </a:p>
          <a:p>
            <a:pPr indent="-228600" defTabSz="914400">
              <a:spcBef>
                <a:spcPts val="0"/>
              </a:spcBef>
              <a:buFont typeface="Arial" panose="020B0604020202020204" pitchFamily="34" charset="0"/>
              <a:buChar char="•"/>
            </a:pPr>
            <a:r>
              <a:rPr lang="en-US" sz="2400" kern="1200" dirty="0">
                <a:solidFill>
                  <a:srgbClr val="FFFFFF"/>
                </a:solidFill>
                <a:latin typeface="+mn-lt"/>
                <a:ea typeface="+mn-ea"/>
                <a:cs typeface="+mn-cs"/>
              </a:rPr>
              <a:t>Promotion of positive, constructive parent-professional partnerships.</a:t>
            </a:r>
          </a:p>
        </p:txBody>
      </p:sp>
    </p:spTree>
    <p:extLst>
      <p:ext uri="{BB962C8B-B14F-4D97-AF65-F5344CB8AC3E}">
        <p14:creationId xmlns:p14="http://schemas.microsoft.com/office/powerpoint/2010/main" val="1097767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4882442" y="2714171"/>
            <a:ext cx="4261558" cy="415011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3" name="TextBox 2">
            <a:extLst>
              <a:ext uri="{FF2B5EF4-FFF2-40B4-BE49-F238E27FC236}">
                <a16:creationId xmlns:a16="http://schemas.microsoft.com/office/drawing/2014/main" id="{7073826B-FFB8-423B-9EE5-5045E9190CCD}"/>
              </a:ext>
            </a:extLst>
          </p:cNvPr>
          <p:cNvSpPr txBox="1"/>
          <p:nvPr/>
        </p:nvSpPr>
        <p:spPr>
          <a:xfrm>
            <a:off x="1678163" y="744092"/>
            <a:ext cx="5166791" cy="2259163"/>
          </a:xfrm>
          <a:prstGeom prst="rect">
            <a:avLst/>
          </a:prstGeom>
        </p:spPr>
        <p:txBody>
          <a:bodyPr vert="horz" lIns="91440" tIns="45720" rIns="91440" bIns="45720" rtlCol="0" anchor="b">
            <a:normAutofit/>
          </a:bodyPr>
          <a:lstStyle/>
          <a:p>
            <a:pPr algn="ctr" defTabSz="914400">
              <a:spcBef>
                <a:spcPct val="0"/>
              </a:spcBef>
            </a:pPr>
            <a:r>
              <a:rPr lang="en-US" sz="2800" dirty="0">
                <a:solidFill>
                  <a:schemeClr val="accent2"/>
                </a:solidFill>
                <a:latin typeface="+mj-lt"/>
                <a:ea typeface="+mj-ea"/>
                <a:cs typeface="+mj-cs"/>
              </a:rPr>
              <a:t>W</a:t>
            </a:r>
            <a:r>
              <a:rPr lang="en-US" sz="2800" kern="1200" dirty="0">
                <a:solidFill>
                  <a:schemeClr val="accent2"/>
                </a:solidFill>
                <a:latin typeface="+mj-lt"/>
                <a:ea typeface="+mj-ea"/>
                <a:cs typeface="+mj-cs"/>
              </a:rPr>
              <a:t>e focused </a:t>
            </a:r>
          </a:p>
          <a:p>
            <a:pPr algn="ctr" defTabSz="914400">
              <a:spcBef>
                <a:spcPct val="0"/>
              </a:spcBef>
            </a:pPr>
            <a:r>
              <a:rPr lang="en-US" sz="2800" kern="1200" dirty="0">
                <a:solidFill>
                  <a:schemeClr val="accent2"/>
                </a:solidFill>
                <a:latin typeface="+mj-lt"/>
                <a:ea typeface="+mj-ea"/>
                <a:cs typeface="+mj-cs"/>
              </a:rPr>
              <a:t>on children in Getting Ready who were identified as displaying challenging behaviors </a:t>
            </a:r>
          </a:p>
        </p:txBody>
      </p:sp>
      <p:cxnSp>
        <p:nvCxnSpPr>
          <p:cNvPr id="10" name="Straight Connector 9">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10703" y="5154215"/>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9FF7ABE7-A00F-482F-B228-F8CD3E73163F}"/>
              </a:ext>
            </a:extLst>
          </p:cNvPr>
          <p:cNvPicPr>
            <a:picLocks noChangeAspect="1"/>
          </p:cNvPicPr>
          <p:nvPr/>
        </p:nvPicPr>
        <p:blipFill>
          <a:blip r:embed="rId3"/>
          <a:stretch>
            <a:fillRect/>
          </a:stretch>
        </p:blipFill>
        <p:spPr>
          <a:xfrm>
            <a:off x="3306208" y="4640051"/>
            <a:ext cx="2747048" cy="1473857"/>
          </a:xfrm>
          <a:prstGeom prst="rect">
            <a:avLst/>
          </a:prstGeom>
        </p:spPr>
      </p:pic>
    </p:spTree>
    <p:extLst>
      <p:ext uri="{BB962C8B-B14F-4D97-AF65-F5344CB8AC3E}">
        <p14:creationId xmlns:p14="http://schemas.microsoft.com/office/powerpoint/2010/main" val="2607581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49306755"/>
              </p:ext>
            </p:extLst>
          </p:nvPr>
        </p:nvGraphicFramePr>
        <p:xfrm>
          <a:off x="531340" y="1143134"/>
          <a:ext cx="8081320" cy="2732263"/>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4040660">
                  <a:extLst>
                    <a:ext uri="{9D8B030D-6E8A-4147-A177-3AD203B41FA5}">
                      <a16:colId xmlns:a16="http://schemas.microsoft.com/office/drawing/2014/main" val="4161341269"/>
                    </a:ext>
                  </a:extLst>
                </a:gridCol>
                <a:gridCol w="4040660">
                  <a:extLst>
                    <a:ext uri="{9D8B030D-6E8A-4147-A177-3AD203B41FA5}">
                      <a16:colId xmlns:a16="http://schemas.microsoft.com/office/drawing/2014/main" val="1413385690"/>
                    </a:ext>
                  </a:extLst>
                </a:gridCol>
              </a:tblGrid>
              <a:tr h="476467">
                <a:tc gridSpan="2">
                  <a:txBody>
                    <a:bodyPr/>
                    <a:lstStyle/>
                    <a:p>
                      <a:pPr algn="ctr"/>
                      <a:r>
                        <a:rPr lang="en-US" sz="2800" dirty="0"/>
                        <a:t>EF Competency</a:t>
                      </a:r>
                      <a:r>
                        <a:rPr lang="en-US" sz="2800" baseline="0" dirty="0"/>
                        <a:t>– W</a:t>
                      </a:r>
                      <a:r>
                        <a:rPr lang="en-US" sz="2800" dirty="0"/>
                        <a:t>orking Memory</a:t>
                      </a:r>
                    </a:p>
                  </a:txBody>
                  <a:tcPr anchor="ctr"/>
                </a:tc>
                <a:tc hMerge="1">
                  <a:txBody>
                    <a:bodyPr/>
                    <a:lstStyle/>
                    <a:p>
                      <a:endParaRPr lang="en-US" dirty="0"/>
                    </a:p>
                  </a:txBody>
                  <a:tcPr/>
                </a:tc>
                <a:extLst>
                  <a:ext uri="{0D108BD9-81ED-4DB2-BD59-A6C34878D82A}">
                    <a16:rowId xmlns:a16="http://schemas.microsoft.com/office/drawing/2014/main" val="787376087"/>
                  </a:ext>
                </a:extLst>
              </a:tr>
              <a:tr h="475619">
                <a:tc>
                  <a:txBody>
                    <a:bodyPr/>
                    <a:lstStyle/>
                    <a:p>
                      <a:pPr algn="ctr"/>
                      <a:r>
                        <a:rPr lang="en-US" sz="2800" dirty="0"/>
                        <a:t>Definition</a:t>
                      </a:r>
                    </a:p>
                  </a:txBody>
                  <a:tcPr/>
                </a:tc>
                <a:tc>
                  <a:txBody>
                    <a:bodyPr/>
                    <a:lstStyle/>
                    <a:p>
                      <a:pPr algn="ctr"/>
                      <a:r>
                        <a:rPr lang="en-US" sz="2800" dirty="0"/>
                        <a:t>Participant Quote</a:t>
                      </a:r>
                    </a:p>
                  </a:txBody>
                  <a:tcPr/>
                </a:tc>
                <a:extLst>
                  <a:ext uri="{0D108BD9-81ED-4DB2-BD59-A6C34878D82A}">
                    <a16:rowId xmlns:a16="http://schemas.microsoft.com/office/drawing/2014/main" val="3789017697"/>
                  </a:ext>
                </a:extLst>
              </a:tr>
              <a:tr h="1695943">
                <a:tc>
                  <a:txBody>
                    <a:bodyPr/>
                    <a:lstStyle/>
                    <a:p>
                      <a:r>
                        <a:rPr lang="en-US" sz="2600" dirty="0"/>
                        <a:t>Ability to hold information</a:t>
                      </a:r>
                      <a:r>
                        <a:rPr lang="en-US" sz="2600" baseline="0" dirty="0"/>
                        <a:t> in the mind to complete a task and stay with an activity</a:t>
                      </a:r>
                      <a:endParaRPr lang="en-US" sz="2600" dirty="0"/>
                    </a:p>
                  </a:txBody>
                  <a:tcPr/>
                </a:tc>
                <a:tc>
                  <a:txBody>
                    <a:bodyPr/>
                    <a:lstStyle/>
                    <a:p>
                      <a:r>
                        <a:rPr lang="en-US" sz="2600" dirty="0">
                          <a:solidFill>
                            <a:srgbClr val="D51B23"/>
                          </a:solidFill>
                        </a:rPr>
                        <a:t>No examples in the</a:t>
                      </a:r>
                      <a:r>
                        <a:rPr lang="en-US" sz="2600" baseline="0" dirty="0">
                          <a:solidFill>
                            <a:srgbClr val="D51B23"/>
                          </a:solidFill>
                        </a:rPr>
                        <a:t> data.</a:t>
                      </a:r>
                      <a:endParaRPr lang="en-US" sz="2600" dirty="0">
                        <a:solidFill>
                          <a:srgbClr val="D51B23"/>
                        </a:solidFill>
                      </a:endParaRPr>
                    </a:p>
                  </a:txBody>
                  <a:tcPr/>
                </a:tc>
                <a:extLst>
                  <a:ext uri="{0D108BD9-81ED-4DB2-BD59-A6C34878D82A}">
                    <a16:rowId xmlns:a16="http://schemas.microsoft.com/office/drawing/2014/main" val="3759217287"/>
                  </a:ext>
                </a:extLst>
              </a:tr>
            </a:tbl>
          </a:graphicData>
        </a:graphic>
      </p:graphicFrame>
      <p:pic>
        <p:nvPicPr>
          <p:cNvPr id="1030" name="Picture 6">
            <a:extLst>
              <a:ext uri="{FF2B5EF4-FFF2-40B4-BE49-F238E27FC236}">
                <a16:creationId xmlns:a16="http://schemas.microsoft.com/office/drawing/2014/main" id="{CDC25386-6FC8-4299-B828-53E10D1E56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08" t="5036"/>
          <a:stretch/>
        </p:blipFill>
        <p:spPr bwMode="auto">
          <a:xfrm>
            <a:off x="1215190" y="4147224"/>
            <a:ext cx="2716404" cy="2494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Image result for working memory clip art">
            <a:extLst>
              <a:ext uri="{FF2B5EF4-FFF2-40B4-BE49-F238E27FC236}">
                <a16:creationId xmlns:a16="http://schemas.microsoft.com/office/drawing/2014/main" id="{B1DBDA9D-14F7-4470-B55A-C8877E90C559}"/>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rcRect t="4689" b="7667"/>
          <a:stretch/>
        </p:blipFill>
        <p:spPr bwMode="auto">
          <a:xfrm flipH="1">
            <a:off x="4684029" y="4250514"/>
            <a:ext cx="3244781" cy="2228060"/>
          </a:xfrm>
          <a:prstGeom prst="rect">
            <a:avLst/>
          </a:prstGeom>
          <a:ln w="38100" cap="sq">
            <a:solidFill>
              <a:srgbClr val="000000"/>
            </a:solidFill>
            <a:prstDash val="solid"/>
            <a:miter lim="800000"/>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53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99079195"/>
              </p:ext>
            </p:extLst>
          </p:nvPr>
        </p:nvGraphicFramePr>
        <p:xfrm>
          <a:off x="321275" y="1113608"/>
          <a:ext cx="8649730" cy="3156364"/>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4324865">
                  <a:extLst>
                    <a:ext uri="{9D8B030D-6E8A-4147-A177-3AD203B41FA5}">
                      <a16:colId xmlns:a16="http://schemas.microsoft.com/office/drawing/2014/main" val="4161341269"/>
                    </a:ext>
                  </a:extLst>
                </a:gridCol>
                <a:gridCol w="4324865">
                  <a:extLst>
                    <a:ext uri="{9D8B030D-6E8A-4147-A177-3AD203B41FA5}">
                      <a16:colId xmlns:a16="http://schemas.microsoft.com/office/drawing/2014/main" val="1413385690"/>
                    </a:ext>
                  </a:extLst>
                </a:gridCol>
              </a:tblGrid>
              <a:tr h="565564">
                <a:tc gridSpan="2">
                  <a:txBody>
                    <a:bodyPr/>
                    <a:lstStyle/>
                    <a:p>
                      <a:pPr algn="ctr"/>
                      <a:r>
                        <a:rPr lang="en-US" sz="2800" dirty="0"/>
                        <a:t>EF Competency</a:t>
                      </a:r>
                      <a:r>
                        <a:rPr lang="en-US" sz="2800" baseline="0" dirty="0"/>
                        <a:t>– Plan/Organize</a:t>
                      </a:r>
                      <a:endParaRPr lang="en-US" sz="2800" dirty="0"/>
                    </a:p>
                  </a:txBody>
                  <a:tcPr anchor="ctr"/>
                </a:tc>
                <a:tc hMerge="1">
                  <a:txBody>
                    <a:bodyPr/>
                    <a:lstStyle/>
                    <a:p>
                      <a:endParaRPr lang="en-US" dirty="0"/>
                    </a:p>
                  </a:txBody>
                  <a:tcPr/>
                </a:tc>
                <a:extLst>
                  <a:ext uri="{0D108BD9-81ED-4DB2-BD59-A6C34878D82A}">
                    <a16:rowId xmlns:a16="http://schemas.microsoft.com/office/drawing/2014/main" val="787376087"/>
                  </a:ext>
                </a:extLst>
              </a:tr>
              <a:tr h="499336">
                <a:tc>
                  <a:txBody>
                    <a:bodyPr/>
                    <a:lstStyle/>
                    <a:p>
                      <a:pPr algn="ctr"/>
                      <a:r>
                        <a:rPr lang="en-US" sz="2800" dirty="0"/>
                        <a:t>Definition</a:t>
                      </a:r>
                    </a:p>
                  </a:txBody>
                  <a:tcPr/>
                </a:tc>
                <a:tc>
                  <a:txBody>
                    <a:bodyPr/>
                    <a:lstStyle/>
                    <a:p>
                      <a:pPr algn="ctr"/>
                      <a:r>
                        <a:rPr lang="en-US" sz="2800" dirty="0"/>
                        <a:t>Participant Quote</a:t>
                      </a:r>
                    </a:p>
                  </a:txBody>
                  <a:tcPr/>
                </a:tc>
                <a:extLst>
                  <a:ext uri="{0D108BD9-81ED-4DB2-BD59-A6C34878D82A}">
                    <a16:rowId xmlns:a16="http://schemas.microsoft.com/office/drawing/2014/main" val="3789017697"/>
                  </a:ext>
                </a:extLst>
              </a:tr>
              <a:tr h="2069976">
                <a:tc>
                  <a:txBody>
                    <a:bodyPr/>
                    <a:lstStyle/>
                    <a:p>
                      <a:r>
                        <a:rPr lang="en-US" sz="2600" dirty="0"/>
                        <a:t>Ability to anticipate future events or consequences, use goals to guide behavior, develop/implement</a:t>
                      </a:r>
                      <a:r>
                        <a:rPr lang="en-US" sz="2600" baseline="0" dirty="0"/>
                        <a:t> steps to carry out an action</a:t>
                      </a:r>
                      <a:endParaRPr lang="en-US" sz="2600" dirty="0"/>
                    </a:p>
                  </a:txBody>
                  <a:tcPr/>
                </a:tc>
                <a:tc>
                  <a:txBody>
                    <a:bodyPr/>
                    <a:lstStyle/>
                    <a:p>
                      <a:r>
                        <a:rPr lang="en-US" sz="2600" dirty="0">
                          <a:solidFill>
                            <a:srgbClr val="D51B23"/>
                          </a:solidFill>
                        </a:rPr>
                        <a:t>No examples in the</a:t>
                      </a:r>
                      <a:r>
                        <a:rPr lang="en-US" sz="2600" baseline="0" dirty="0">
                          <a:solidFill>
                            <a:srgbClr val="D51B23"/>
                          </a:solidFill>
                        </a:rPr>
                        <a:t> data.</a:t>
                      </a:r>
                      <a:endParaRPr lang="en-US" sz="2600" dirty="0">
                        <a:solidFill>
                          <a:srgbClr val="D51B23"/>
                        </a:solidFill>
                      </a:endParaRPr>
                    </a:p>
                  </a:txBody>
                  <a:tcPr/>
                </a:tc>
                <a:extLst>
                  <a:ext uri="{0D108BD9-81ED-4DB2-BD59-A6C34878D82A}">
                    <a16:rowId xmlns:a16="http://schemas.microsoft.com/office/drawing/2014/main" val="3759217287"/>
                  </a:ext>
                </a:extLst>
              </a:tr>
            </a:tbl>
          </a:graphicData>
        </a:graphic>
      </p:graphicFrame>
      <p:pic>
        <p:nvPicPr>
          <p:cNvPr id="2052" name="Picture 4" descr="Image result for children plan">
            <a:extLst>
              <a:ext uri="{FF2B5EF4-FFF2-40B4-BE49-F238E27FC236}">
                <a16:creationId xmlns:a16="http://schemas.microsoft.com/office/drawing/2014/main" id="{DF7FB351-EB21-4FB1-BA87-72009B47B1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037" y="4485026"/>
            <a:ext cx="3937926" cy="2205239"/>
          </a:xfrm>
          <a:prstGeom prst="snip2DiagRect">
            <a:avLst>
              <a:gd name="adj1" fmla="val 0"/>
              <a:gd name="adj2" fmla="val 16667"/>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2056" name="Picture 8">
            <a:extLst>
              <a:ext uri="{FF2B5EF4-FFF2-40B4-BE49-F238E27FC236}">
                <a16:creationId xmlns:a16="http://schemas.microsoft.com/office/drawing/2014/main" id="{50A9AED4-7C51-4BD5-98A8-8D893CDD6D1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Photocopy trans="62000"/>
                    </a14:imgEffect>
                  </a14:imgLayer>
                </a14:imgProps>
              </a:ext>
              <a:ext uri="{28A0092B-C50C-407E-A947-70E740481C1C}">
                <a14:useLocalDpi xmlns:a14="http://schemas.microsoft.com/office/drawing/2010/main" val="0"/>
              </a:ext>
            </a:extLst>
          </a:blip>
          <a:srcRect t="8626" r="4637" b="6074"/>
          <a:stretch/>
        </p:blipFill>
        <p:spPr bwMode="auto">
          <a:xfrm>
            <a:off x="297959" y="4538545"/>
            <a:ext cx="2037918" cy="1459760"/>
          </a:xfrm>
          <a:prstGeom prst="rect">
            <a:avLst/>
          </a:prstGeom>
          <a:ln w="38100" cap="sq">
            <a:solidFill>
              <a:srgbClr val="000000"/>
            </a:solidFill>
            <a:prstDash val="solid"/>
            <a:miter lim="800000"/>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DD2506EE-AD14-4892-9CC3-FDBC1B3788C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Photocopy trans="64000"/>
                    </a14:imgEffect>
                  </a14:imgLayer>
                </a14:imgProps>
              </a:ext>
              <a:ext uri="{28A0092B-C50C-407E-A947-70E740481C1C}">
                <a14:useLocalDpi xmlns:a14="http://schemas.microsoft.com/office/drawing/2010/main" val="0"/>
              </a:ext>
            </a:extLst>
          </a:blip>
          <a:srcRect l="6561" t="11719" b="9451"/>
          <a:stretch/>
        </p:blipFill>
        <p:spPr bwMode="auto">
          <a:xfrm>
            <a:off x="6783730" y="5050465"/>
            <a:ext cx="2187276" cy="1634649"/>
          </a:xfrm>
          <a:prstGeom prst="rect">
            <a:avLst/>
          </a:prstGeom>
          <a:ln w="38100" cap="sq">
            <a:solidFill>
              <a:srgbClr val="000000"/>
            </a:solidFill>
            <a:prstDash val="solid"/>
            <a:miter lim="800000"/>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286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23531149"/>
              </p:ext>
            </p:extLst>
          </p:nvPr>
        </p:nvGraphicFramePr>
        <p:xfrm>
          <a:off x="321276" y="1109008"/>
          <a:ext cx="8625016" cy="350520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4312508">
                  <a:extLst>
                    <a:ext uri="{9D8B030D-6E8A-4147-A177-3AD203B41FA5}">
                      <a16:colId xmlns:a16="http://schemas.microsoft.com/office/drawing/2014/main" val="4161341269"/>
                    </a:ext>
                  </a:extLst>
                </a:gridCol>
                <a:gridCol w="4312508">
                  <a:extLst>
                    <a:ext uri="{9D8B030D-6E8A-4147-A177-3AD203B41FA5}">
                      <a16:colId xmlns:a16="http://schemas.microsoft.com/office/drawing/2014/main" val="1413385690"/>
                    </a:ext>
                  </a:extLst>
                </a:gridCol>
              </a:tblGrid>
              <a:tr h="496733">
                <a:tc gridSpan="2">
                  <a:txBody>
                    <a:bodyPr/>
                    <a:lstStyle/>
                    <a:p>
                      <a:pPr algn="ctr"/>
                      <a:r>
                        <a:rPr lang="en-US" sz="2800" dirty="0"/>
                        <a:t>EF Competency</a:t>
                      </a:r>
                      <a:r>
                        <a:rPr lang="en-US" sz="2800" baseline="0" dirty="0"/>
                        <a:t>– Inhibitory Self-Control</a:t>
                      </a:r>
                      <a:endParaRPr lang="en-US" sz="2800" dirty="0"/>
                    </a:p>
                  </a:txBody>
                  <a:tcPr anchor="ctr"/>
                </a:tc>
                <a:tc hMerge="1">
                  <a:txBody>
                    <a:bodyPr/>
                    <a:lstStyle/>
                    <a:p>
                      <a:endParaRPr lang="en-US" dirty="0"/>
                    </a:p>
                  </a:txBody>
                  <a:tcPr/>
                </a:tc>
                <a:extLst>
                  <a:ext uri="{0D108BD9-81ED-4DB2-BD59-A6C34878D82A}">
                    <a16:rowId xmlns:a16="http://schemas.microsoft.com/office/drawing/2014/main" val="787376087"/>
                  </a:ext>
                </a:extLst>
              </a:tr>
              <a:tr h="496733">
                <a:tc>
                  <a:txBody>
                    <a:bodyPr/>
                    <a:lstStyle/>
                    <a:p>
                      <a:pPr algn="ctr"/>
                      <a:r>
                        <a:rPr lang="en-US" sz="2800" dirty="0"/>
                        <a:t>Definition</a:t>
                      </a:r>
                    </a:p>
                  </a:txBody>
                  <a:tcPr/>
                </a:tc>
                <a:tc>
                  <a:txBody>
                    <a:bodyPr/>
                    <a:lstStyle/>
                    <a:p>
                      <a:pPr algn="ctr"/>
                      <a:r>
                        <a:rPr lang="en-US" sz="2800" dirty="0"/>
                        <a:t>Participant Quote</a:t>
                      </a:r>
                    </a:p>
                  </a:txBody>
                  <a:tcPr/>
                </a:tc>
                <a:extLst>
                  <a:ext uri="{0D108BD9-81ED-4DB2-BD59-A6C34878D82A}">
                    <a16:rowId xmlns:a16="http://schemas.microsoft.com/office/drawing/2014/main" val="3789017697"/>
                  </a:ext>
                </a:extLst>
              </a:tr>
              <a:tr h="2366785">
                <a:tc>
                  <a:txBody>
                    <a:bodyPr/>
                    <a:lstStyle/>
                    <a:p>
                      <a:r>
                        <a:rPr lang="en-US" sz="2600" dirty="0"/>
                        <a:t>Ability to appropriately stop and modulate behavior, impulses, or</a:t>
                      </a:r>
                      <a:r>
                        <a:rPr lang="en-US" sz="2600" baseline="0" dirty="0"/>
                        <a:t> emotional responses</a:t>
                      </a:r>
                      <a:endParaRPr lang="en-US" sz="2600" dirty="0"/>
                    </a:p>
                  </a:txBody>
                  <a:tcPr/>
                </a:tc>
                <a:tc>
                  <a:txBody>
                    <a:bodyPr/>
                    <a:lstStyle/>
                    <a:p>
                      <a:r>
                        <a:rPr lang="en-US" sz="2600" kern="1200" dirty="0">
                          <a:solidFill>
                            <a:schemeClr val="dk1"/>
                          </a:solidFill>
                          <a:effectLst/>
                          <a:latin typeface="+mn-lt"/>
                          <a:ea typeface="+mn-ea"/>
                          <a:cs typeface="+mn-cs"/>
                        </a:rPr>
                        <a:t>“He doesn’t do so well in the lines…he’ll get antsy…like the first time he ran into one of his friends and knocked him down and hurt him.”</a:t>
                      </a:r>
                    </a:p>
                  </a:txBody>
                  <a:tcPr/>
                </a:tc>
                <a:extLst>
                  <a:ext uri="{0D108BD9-81ED-4DB2-BD59-A6C34878D82A}">
                    <a16:rowId xmlns:a16="http://schemas.microsoft.com/office/drawing/2014/main" val="3759217287"/>
                  </a:ext>
                </a:extLst>
              </a:tr>
            </a:tbl>
          </a:graphicData>
        </a:graphic>
      </p:graphicFrame>
      <p:pic>
        <p:nvPicPr>
          <p:cNvPr id="3076" name="Picture 4">
            <a:extLst>
              <a:ext uri="{FF2B5EF4-FFF2-40B4-BE49-F238E27FC236}">
                <a16:creationId xmlns:a16="http://schemas.microsoft.com/office/drawing/2014/main" id="{457347B4-A2AE-488E-A80C-AC039383D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2271" y="4780458"/>
            <a:ext cx="2923320" cy="1939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a:extLst>
              <a:ext uri="{FF2B5EF4-FFF2-40B4-BE49-F238E27FC236}">
                <a16:creationId xmlns:a16="http://schemas.microsoft.com/office/drawing/2014/main" id="{8FF494AE-9951-4D9E-980A-4A0A5CFF1B1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rcRect t="4575" b="4145"/>
          <a:stretch/>
        </p:blipFill>
        <p:spPr bwMode="auto">
          <a:xfrm>
            <a:off x="966968" y="5134023"/>
            <a:ext cx="1539926" cy="1229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7ADD5C2E-8721-4E99-B6A1-FE364B2E4D3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rcRect l="4264" t="14424" r="2534" b="15729"/>
          <a:stretch/>
        </p:blipFill>
        <p:spPr bwMode="auto">
          <a:xfrm>
            <a:off x="6750121" y="4780458"/>
            <a:ext cx="1952090" cy="1901055"/>
          </a:xfrm>
          <a:prstGeom prst="ellipse">
            <a:avLst/>
          </a:prstGeom>
          <a:ln w="63500" cap="rnd">
            <a:solidFill>
              <a:srgbClr val="333333"/>
            </a:solidFill>
          </a:ln>
          <a:effectLst>
            <a:outerShdw blurRad="63500" sx="102000" sy="102000" algn="c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398707"/>
      </p:ext>
    </p:extLst>
  </p:cSld>
  <p:clrMapOvr>
    <a:masterClrMapping/>
  </p:clrMapOvr>
</p:sld>
</file>

<file path=ppt/theme/theme1.xml><?xml version="1.0" encoding="utf-8"?>
<a:theme xmlns:a="http://schemas.openxmlformats.org/drawingml/2006/main" name="Office Theme">
  <a:themeElements>
    <a:clrScheme name="UNO-PPT-GREY">
      <a:dk1>
        <a:srgbClr val="090909"/>
      </a:dk1>
      <a:lt1>
        <a:srgbClr val="090909"/>
      </a:lt1>
      <a:dk2>
        <a:srgbClr val="BCBAB9"/>
      </a:dk2>
      <a:lt2>
        <a:srgbClr val="BCBAB9"/>
      </a:lt2>
      <a:accent1>
        <a:srgbClr val="D61920"/>
      </a:accent1>
      <a:accent2>
        <a:srgbClr val="FFFFFF"/>
      </a:accent2>
      <a:accent3>
        <a:srgbClr val="090909"/>
      </a:accent3>
      <a:accent4>
        <a:srgbClr val="626568"/>
      </a:accent4>
      <a:accent5>
        <a:srgbClr val="D61920"/>
      </a:accent5>
      <a:accent6>
        <a:srgbClr val="FFFFFF"/>
      </a:accent6>
      <a:hlink>
        <a:srgbClr val="090909"/>
      </a:hlink>
      <a:folHlink>
        <a:srgbClr val="D6192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1741</TotalTime>
  <Words>1645</Words>
  <Application>Microsoft Office PowerPoint</Application>
  <PresentationFormat>On-screen Show (4:3)</PresentationFormat>
  <Paragraphs>191</Paragraphs>
  <Slides>25</Slides>
  <Notes>24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Arial Black</vt:lpstr>
      <vt:lpstr>Calibri</vt:lpstr>
      <vt:lpstr>Times New Roman</vt:lpstr>
      <vt:lpstr>Office Theme</vt:lpstr>
      <vt:lpstr>Executive Function and Challenging Behaviors in Preschool-age Children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Function and Challenging Behaviors in Preschool-age Children</dc:title>
  <dc:creator>Courtney Boise</dc:creator>
  <cp:lastModifiedBy>Duane Retzlaff</cp:lastModifiedBy>
  <cp:revision>15</cp:revision>
  <dcterms:created xsi:type="dcterms:W3CDTF">2019-10-30T15:57:24Z</dcterms:created>
  <dcterms:modified xsi:type="dcterms:W3CDTF">2019-11-07T16:48:04Z</dcterms:modified>
</cp:coreProperties>
</file>