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34"/>
  </p:notesMasterIdLst>
  <p:sldIdLst>
    <p:sldId id="436" r:id="rId2"/>
    <p:sldId id="416" r:id="rId3"/>
    <p:sldId id="418" r:id="rId4"/>
    <p:sldId id="322" r:id="rId5"/>
    <p:sldId id="384" r:id="rId6"/>
    <p:sldId id="382" r:id="rId7"/>
    <p:sldId id="338" r:id="rId8"/>
    <p:sldId id="385" r:id="rId9"/>
    <p:sldId id="373" r:id="rId10"/>
    <p:sldId id="356" r:id="rId11"/>
    <p:sldId id="389" r:id="rId12"/>
    <p:sldId id="390" r:id="rId13"/>
    <p:sldId id="391" r:id="rId14"/>
    <p:sldId id="392" r:id="rId15"/>
    <p:sldId id="393" r:id="rId16"/>
    <p:sldId id="395" r:id="rId17"/>
    <p:sldId id="429" r:id="rId18"/>
    <p:sldId id="399" r:id="rId19"/>
    <p:sldId id="430" r:id="rId20"/>
    <p:sldId id="401" r:id="rId21"/>
    <p:sldId id="431" r:id="rId22"/>
    <p:sldId id="403" r:id="rId23"/>
    <p:sldId id="432" r:id="rId24"/>
    <p:sldId id="405" r:id="rId25"/>
    <p:sldId id="433" r:id="rId26"/>
    <p:sldId id="407" r:id="rId27"/>
    <p:sldId id="434" r:id="rId28"/>
    <p:sldId id="409" r:id="rId29"/>
    <p:sldId id="435" r:id="rId30"/>
    <p:sldId id="443" r:id="rId31"/>
    <p:sldId id="336" r:id="rId32"/>
    <p:sldId id="413" r:id="rId3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7EA8BA"/>
    <a:srgbClr val="EAEDF8"/>
    <a:srgbClr val="F4F6FD"/>
    <a:srgbClr val="A7CA55"/>
    <a:srgbClr val="FCFFA6"/>
    <a:srgbClr val="F86330"/>
    <a:srgbClr val="EA7133"/>
    <a:srgbClr val="94A91D"/>
    <a:srgbClr val="FAC8B3"/>
    <a:srgbClr val="E3F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08" autoAdjust="0"/>
    <p:restoredTop sz="50127" autoAdjust="0"/>
  </p:normalViewPr>
  <p:slideViewPr>
    <p:cSldViewPr snapToGrid="0" snapToObjects="1">
      <p:cViewPr varScale="1">
        <p:scale>
          <a:sx n="63" d="100"/>
          <a:sy n="63" d="100"/>
        </p:scale>
        <p:origin x="1062" y="60"/>
      </p:cViewPr>
      <p:guideLst>
        <p:guide orient="horz"/>
        <p:guide pos="5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EC5B0-C603-3D4C-AB7B-439BF86187BD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A44DB-5B56-044D-9765-914727A6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24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Mindfulness improves children’s EF because it strengthens their ability to guide their attention, regulate the emotions, and be</a:t>
            </a:r>
            <a:r>
              <a:rPr lang="en-US" sz="1200" baseline="0" dirty="0"/>
              <a:t> less impulsive, all of which are needed to plan and direct behaviors to achieve goals.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What happens in your brain when you are practice mindfulness?</a:t>
            </a:r>
          </a:p>
          <a:p>
            <a:endParaRPr lang="en-US" b="1" baseline="0" dirty="0"/>
          </a:p>
          <a:p>
            <a:r>
              <a:rPr lang="en-US" b="0" baseline="0" dirty="0"/>
              <a:t>In a nutshell, In the process of responding to stimulation, the brain’s activity gets shifted away from the amygdala, where the stimulation can be perceived as a threat, resulting in a fight, flight or freeze reaction,</a:t>
            </a:r>
          </a:p>
          <a:p>
            <a:endParaRPr lang="en-US" b="0" baseline="0" dirty="0"/>
          </a:p>
          <a:p>
            <a:r>
              <a:rPr lang="en-US" b="0" baseline="0" dirty="0"/>
              <a:t> to the prefrontal cortex, where the ability to think more reflectively and with more flexibility is located. </a:t>
            </a:r>
          </a:p>
          <a:p>
            <a:r>
              <a:rPr lang="en-US" b="0" baseline="0" dirty="0"/>
              <a:t>This results in less impulsiveness and reactivity and more self-regulated behavior and thinking. </a:t>
            </a:r>
          </a:p>
          <a:p>
            <a:endParaRPr lang="en-US" b="0" baseline="0" dirty="0"/>
          </a:p>
          <a:p>
            <a:r>
              <a:rPr lang="en-US" b="0" baseline="0" dirty="0"/>
              <a:t>Again, the more mindfulness is practice, the easier it is for the brain to shift the processing of information from the amygdala to the prefrontal cortex.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So, what is mindfulness for Children?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young children, mindfulness begins as an embodied experience.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help them practice directing their attention to their breathing and what it feels like to have a calm body. </a:t>
            </a: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what today’s activities you will be learning are about.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spent a lot of time helping you understand mindfulness, so that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you will really understand the underpinnings of what we are teaching children to do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So you can think about what mindfulness means to you, and how you might model it to your students. </a:t>
            </a:r>
          </a:p>
          <a:p>
            <a:endParaRPr lang="en-US" baseline="0"/>
          </a:p>
          <a:p>
            <a:r>
              <a:rPr lang="en-US" baseline="0"/>
              <a:t>For the overlay we aren’t using the word mindfulness. Instead we are telling the children they are building their Inner Power. </a:t>
            </a:r>
          </a:p>
          <a:p>
            <a:r>
              <a:rPr lang="en-US" baseline="0"/>
              <a:t>This corresponds to other Super Powers you will be learning about during the Brain Game training. </a:t>
            </a:r>
          </a:p>
          <a:p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overall, remember that our objective with children is to help them learn to guide their </a:t>
            </a:r>
            <a:r>
              <a:rPr lang="en-US" baseline="0"/>
              <a:t>attention.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We start with sensations in the body, and calming the body.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And that practice is key. </a:t>
            </a:r>
          </a:p>
          <a:p>
            <a:r>
              <a:rPr lang="en-US" baseline="0"/>
              <a:t>1</a:t>
            </a:r>
            <a:r>
              <a:rPr lang="en-US" baseline="0">
                <a:sym typeface="Wingdings"/>
              </a:rPr>
              <a:t>:00</a:t>
            </a:r>
          </a:p>
          <a:p>
            <a:endParaRPr lang="en-US" baseline="0">
              <a:sym typeface="Wingdings"/>
            </a:endParaRPr>
          </a:p>
          <a:p>
            <a:endParaRPr lang="en-US" baseline="0">
              <a:sym typeface="Wingdings"/>
            </a:endParaRPr>
          </a:p>
          <a:p>
            <a:r>
              <a:rPr lang="en-US" baseline="0"/>
              <a:t>NO: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toddlers can come aware of the sensations that go along with happiness and frustration, and that blowing on a pinwheel, for instance, helps them feel better.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around age 4 children are able to use the strategies on their own.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Brain Bags </a:t>
            </a:r>
            <a:r>
              <a:rPr lang="mr-IN" dirty="0"/>
              <a:t>–</a:t>
            </a:r>
            <a:r>
              <a:rPr lang="en-US" dirty="0"/>
              <a:t> Materials we will be using in today’s activities. These are yours to take</a:t>
            </a:r>
            <a:r>
              <a:rPr lang="en-US" baseline="0" dirty="0"/>
              <a:t> back to your site and use in your classrooms/training. </a:t>
            </a:r>
          </a:p>
          <a:p>
            <a:r>
              <a:rPr lang="en-US" dirty="0"/>
              <a:t>Activity Cards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we’ll be demonstrating 8 of these activities today. </a:t>
            </a:r>
          </a:p>
          <a:p>
            <a:r>
              <a:rPr lang="en-US" baseline="0" dirty="0"/>
              <a:t>The cards are color coded; Blue for PreK, Orange for Toddler and Green for Infant. </a:t>
            </a:r>
          </a:p>
          <a:p>
            <a:endParaRPr lang="en-US" baseline="0" dirty="0"/>
          </a:p>
          <a:p>
            <a:r>
              <a:rPr lang="en-US" baseline="0" dirty="0"/>
              <a:t>Let’s get started with the training. </a:t>
            </a:r>
          </a:p>
          <a:p>
            <a:r>
              <a:rPr lang="en-US" baseline="0" dirty="0"/>
              <a:t>We will go through 8 activities. </a:t>
            </a:r>
          </a:p>
          <a:p>
            <a:r>
              <a:rPr lang="en-US" baseline="0" dirty="0"/>
              <a:t>First, I will model the activity as if I am the teacher and you are the kiddos, and we will do the activity together. </a:t>
            </a:r>
          </a:p>
          <a:p>
            <a:r>
              <a:rPr lang="en-US" baseline="0" dirty="0"/>
              <a:t>We’ll then watch a video of the activity being implemented in a Educare classroom. You will have access to these and other videos for your site training. </a:t>
            </a:r>
          </a:p>
          <a:p>
            <a:r>
              <a:rPr lang="en-US" baseline="0" dirty="0"/>
              <a:t>Then, we’ll take a couple of minutes for your to discuss the activity within your site group. </a:t>
            </a:r>
          </a:p>
          <a:p>
            <a:endParaRPr lang="en-US" baseline="0" dirty="0"/>
          </a:p>
          <a:p>
            <a:r>
              <a:rPr lang="en-US" dirty="0"/>
              <a:t>1:00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13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first activity we are going to do is the breathing ball. You can get the ball out if you want, or you can just watch and participate. 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want to get the PreK card out, that is what I will be modeling.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each card there is a script you can follow, but it is just a guide to get you started. As you will see in the videos, the teachers adapted the script to fit their need.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objective of this activity is to help children become aware of their breath, and to experience the calming effect of deep breathing.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pro tip, before introducing this activity, familiarize the children about the concepts of breathing and breath, so the children have background knowledge.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AFTER:  A couple of other tips: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-Use the hand motions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-Connect to science, by talking about our lungs and how our lungs function.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19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next activity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called Breathing Hands, and we field tested this in the PreK classrooms.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objective of this activity is to offer children a strategy they can use independently, anytime, anywhere, to calm themselves.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you need for this activity is Your Hands.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let’s begin.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7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Everyone loves pinwheels, right? </a:t>
            </a:r>
          </a:p>
          <a:p>
            <a:r>
              <a:rPr lang="en-US" baseline="0" dirty="0"/>
              <a:t>This next activity is Pinwheel breathing and we field tested versions of this activity in PreK, Toddler, and Infant classrooms. </a:t>
            </a:r>
          </a:p>
          <a:p>
            <a:r>
              <a:rPr lang="en-US" baseline="0" dirty="0"/>
              <a:t>This activity helps children explore their breathing and how different types of breathing affects our bodies. </a:t>
            </a:r>
          </a:p>
          <a:p>
            <a:endParaRPr lang="en-US" baseline="0" dirty="0"/>
          </a:p>
          <a:p>
            <a:r>
              <a:rPr lang="en-US" baseline="0" dirty="0"/>
              <a:t>For this activity you will need a pinwheel for each child. So, get your pinwheel from your Brain Bag. </a:t>
            </a:r>
          </a:p>
          <a:p>
            <a:r>
              <a:rPr lang="en-US" baseline="0" dirty="0"/>
              <a:t>The teachers in the field testing modeled the activity first and then gave each child their pinwheel.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13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all know,</a:t>
            </a:r>
            <a:r>
              <a:rPr lang="en-US" baseline="0" dirty="0"/>
              <a:t> stories are a good way to communicate a lesson or teach a strategy, and can be used to anchor a concept. </a:t>
            </a:r>
          </a:p>
          <a:p>
            <a:r>
              <a:rPr lang="en-US" baseline="0" dirty="0"/>
              <a:t>This next activity uses a puppet show to reinforce the mindfulness activities. </a:t>
            </a:r>
          </a:p>
          <a:p>
            <a:endParaRPr lang="en-US" baseline="0" dirty="0"/>
          </a:p>
          <a:p>
            <a:r>
              <a:rPr lang="en-US" baseline="0" dirty="0"/>
              <a:t>Christina Nelson, a Toddler Lead Teacher at the Lincoln Educare, wrote a puppet show to reinforce the different calming strategies she is teaching. </a:t>
            </a:r>
          </a:p>
          <a:p>
            <a:r>
              <a:rPr lang="en-US" baseline="0" dirty="0"/>
              <a:t>The script of her puppet show is on your activity card, and this script can be a template for any strategy you would like to emphasize. </a:t>
            </a:r>
          </a:p>
          <a:p>
            <a:endParaRPr lang="en-US" baseline="0" dirty="0"/>
          </a:p>
          <a:p>
            <a:r>
              <a:rPr lang="en-US" baseline="0" dirty="0"/>
              <a:t>So, we won’t do a puppet show now, but let’s watch Christina’s puppet show with her older toddlers.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puppet show is about using the pinwheel to help children calm down when they are upset.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AFTER:  Another variation on this is to have the children interact directly with the children. Perhaps the puppet can ask the child a question, such as “How can Piggy calm her body?”.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39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next activity is a favorite for children. It is called Breathing Buddy.</a:t>
            </a:r>
            <a:r>
              <a:rPr lang="en-US" baseline="0"/>
              <a:t> </a:t>
            </a:r>
          </a:p>
          <a:p>
            <a:r>
              <a:rPr lang="en-US" baseline="0"/>
              <a:t>Everyone has a stuffed animal in your brain bag. Let’s pull it out now. </a:t>
            </a:r>
          </a:p>
          <a:p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The goal for the child is to put his animal on his belly and rock it to sleep by breathing deeply. </a:t>
            </a:r>
          </a:p>
          <a:p>
            <a:r>
              <a:rPr lang="en-US" baseline="0"/>
              <a:t>This activity helps children practice their deep breathing and relax their body through pretend play. </a:t>
            </a:r>
          </a:p>
          <a:p>
            <a:endParaRPr lang="en-US" baseline="0"/>
          </a:p>
          <a:p>
            <a:r>
              <a:rPr lang="en-US" baseline="0">
                <a:solidFill>
                  <a:schemeClr val="tx1"/>
                </a:solidFill>
              </a:rPr>
              <a:t>Let’s listen to what Dr. Daniel </a:t>
            </a:r>
            <a:r>
              <a:rPr lang="en-US" baseline="0" err="1">
                <a:solidFill>
                  <a:schemeClr val="tx1"/>
                </a:solidFill>
              </a:rPr>
              <a:t>Goleman</a:t>
            </a:r>
            <a:r>
              <a:rPr lang="en-US" baseline="0">
                <a:solidFill>
                  <a:schemeClr val="tx1"/>
                </a:solidFill>
              </a:rPr>
              <a:t> says about this activity. Daniel </a:t>
            </a:r>
            <a:r>
              <a:rPr lang="en-US" baseline="0" err="1">
                <a:solidFill>
                  <a:schemeClr val="tx1"/>
                </a:solidFill>
              </a:rPr>
              <a:t>Goleman</a:t>
            </a:r>
            <a:r>
              <a:rPr lang="en-US" baseline="0">
                <a:solidFill>
                  <a:schemeClr val="tx1"/>
                </a:solidFill>
              </a:rPr>
              <a:t> is the author of Emotional </a:t>
            </a:r>
            <a:r>
              <a:rPr lang="en-US" baseline="0" err="1">
                <a:solidFill>
                  <a:schemeClr val="tx1"/>
                </a:solidFill>
              </a:rPr>
              <a:t>Intellegence</a:t>
            </a:r>
            <a:r>
              <a:rPr lang="en-US" baseline="0">
                <a:solidFill>
                  <a:schemeClr val="tx1"/>
                </a:solidFill>
              </a:rPr>
              <a:t>, was a co-founder of the Collaborative for Academic, Social and Emotional Learning, and currently co-directs the Consortium for Research on Emotional Intelligence in Organizations at Rutgers. </a:t>
            </a:r>
          </a:p>
          <a:p>
            <a:endParaRPr lang="en-US" baseline="0">
              <a:solidFill>
                <a:schemeClr val="tx1"/>
              </a:solidFill>
            </a:endParaRPr>
          </a:p>
          <a:p>
            <a:r>
              <a:rPr lang="en-US" baseline="0">
                <a:solidFill>
                  <a:schemeClr val="tx1"/>
                </a:solidFill>
              </a:rPr>
              <a:t>Children lie down on the ground for this, and you are welcomed to do that, or you can just get comfortable in your chair.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1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</a:t>
            </a:r>
            <a:r>
              <a:rPr lang="en-US" baseline="0"/>
              <a:t> next activity, the Tone Bar Focus, helps children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their attention through listening. 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Mindfulness?</a:t>
            </a:r>
            <a:r>
              <a:rPr lang="en-US" baseline="0" dirty="0"/>
              <a:t> </a:t>
            </a:r>
          </a:p>
          <a:p>
            <a:r>
              <a:rPr lang="en-US" baseline="0" dirty="0"/>
              <a:t>It is the buzzword of the day. </a:t>
            </a:r>
          </a:p>
          <a:p>
            <a:r>
              <a:rPr lang="en-US" baseline="0" dirty="0"/>
              <a:t>It is becoming mainstream, in part, because of the strong science behind it, as we talked earlier. It is showing positive results. </a:t>
            </a:r>
          </a:p>
          <a:p>
            <a:r>
              <a:rPr lang="en-US" baseline="0" dirty="0"/>
              <a:t>But WHAT IS IT? </a:t>
            </a:r>
            <a:r>
              <a:rPr lang="en-US" dirty="0"/>
              <a:t> </a:t>
            </a: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Here’s the very classic definition:  Mindfulness is paying attention, on purpose, in the present moment, non-judgmentally.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Let’s dig into that a little more.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0" dirty="0"/>
              <a:t>Maybe it would help to ask this question.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What are we doing when we are being mindful?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We are intentionally directing our attention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To what?  To the present moment, to what is happening here and now.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In what way?  In a non-judgmental, curious, and compassionate way.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Attention is the essence of mindfulness.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Let’s think about attention for a moment.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:40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NO: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When we are being mindful, we are retraining our habits of attention.</a:t>
            </a:r>
            <a:endParaRPr lang="en-US" baseline="0" dirty="0"/>
          </a:p>
          <a:p>
            <a:r>
              <a:rPr lang="en-US" baseline="0" dirty="0"/>
              <a:t>Today, we will take a short, but hopefully helpful, tour of what it means to be mindful.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How many have a regular mindfulness practice? </a:t>
            </a:r>
          </a:p>
          <a:p>
            <a:r>
              <a:rPr lang="en-US" sz="1200" baseline="0" dirty="0"/>
              <a:t>How many people in this room have had some exposure to mindfulness?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12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for</a:t>
            </a:r>
            <a:r>
              <a:rPr lang="en-US" baseline="0" dirty="0"/>
              <a:t> children to practice</a:t>
            </a:r>
            <a:r>
              <a:rPr lang="en-US" dirty="0"/>
              <a:t> focusing their attention </a:t>
            </a:r>
            <a:r>
              <a:rPr lang="en-US" baseline="0" dirty="0"/>
              <a:t>is through yoga, which is a mindfulness activity too.  </a:t>
            </a:r>
          </a:p>
          <a:p>
            <a:r>
              <a:rPr lang="en-US" baseline="0" dirty="0"/>
              <a:t>And building a story around yoga makes it fun.</a:t>
            </a:r>
          </a:p>
          <a:p>
            <a:r>
              <a:rPr lang="en-US" baseline="0" dirty="0"/>
              <a:t>To write a yoga story, you write a 5 </a:t>
            </a:r>
            <a:r>
              <a:rPr lang="mr-IN" baseline="0" dirty="0"/>
              <a:t>–</a:t>
            </a:r>
            <a:r>
              <a:rPr lang="en-US" baseline="0" dirty="0"/>
              <a:t> 9 line story and you match a yoga pose for each line. </a:t>
            </a:r>
          </a:p>
          <a:p>
            <a:r>
              <a:rPr lang="en-US" baseline="0" dirty="0"/>
              <a:t>You write these lines on a card along with an illustration of the story and a picture of the pose and you have a yoga story. As you can see here. </a:t>
            </a:r>
          </a:p>
          <a:p>
            <a:r>
              <a:rPr lang="en-US" baseline="0" dirty="0"/>
              <a:t>This yoga story is by Christine Nelson of Lincoln Educare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44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16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2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So, hopefully, this short tour of mindfulness</a:t>
            </a:r>
            <a:r>
              <a:rPr lang="en-US" baseline="0"/>
              <a:t> was helpful, as you take these mindfulness activities back to your sites.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Please feel free to ask me any questions over lunch.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Going forward I hope that we all can take even a couple of minutes each day to breathe deeply and be compassionately aware of what is happening in our inner worlds, and in the inner worlds of those around us.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Thank you for your attention.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2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aramond"/>
                <a:cs typeface="Garamond"/>
              </a:rPr>
              <a:t>Because in the last decade or so, convincing</a:t>
            </a:r>
            <a:r>
              <a:rPr lang="en-US" sz="1200" baseline="0" dirty="0">
                <a:latin typeface="Garamond"/>
                <a:cs typeface="Garamond"/>
              </a:rPr>
              <a:t> evidence has accumulated that show that young children who do mindfulness activities have better EF, attention, memory, focus, emotional control, and less problematic behaviors, </a:t>
            </a:r>
            <a:r>
              <a:rPr lang="en-US" sz="1200" baseline="0" dirty="0">
                <a:solidFill>
                  <a:srgbClr val="000000"/>
                </a:solidFill>
              </a:rPr>
              <a:t>mental flexibility, empathy and cognitive abilities.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7643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These positive effects appeared in preschoolers</a:t>
            </a:r>
            <a:r>
              <a:rPr lang="en-US" sz="1200" baseline="0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after</a:t>
            </a:r>
            <a:r>
              <a:rPr lang="en-US" sz="1200" baseline="0" dirty="0">
                <a:solidFill>
                  <a:srgbClr val="000000"/>
                </a:solidFill>
              </a:rPr>
              <a:t> 8 </a:t>
            </a:r>
            <a:r>
              <a:rPr lang="mr-IN" sz="1200" baseline="0" dirty="0">
                <a:solidFill>
                  <a:srgbClr val="000000"/>
                </a:solidFill>
              </a:rPr>
              <a:t>–</a:t>
            </a:r>
            <a:r>
              <a:rPr lang="en-US" sz="1200" baseline="0" dirty="0">
                <a:solidFill>
                  <a:srgbClr val="000000"/>
                </a:solidFill>
              </a:rPr>
              <a:t> 12 weeks of mindfulness curriculum, 2 or more times a week.</a:t>
            </a:r>
          </a:p>
          <a:p>
            <a:pPr>
              <a:spcBef>
                <a:spcPts val="600"/>
              </a:spcBef>
            </a:pPr>
            <a:r>
              <a:rPr lang="en-US" sz="1200" baseline="0" dirty="0">
                <a:solidFill>
                  <a:srgbClr val="000000"/>
                </a:solidFill>
              </a:rPr>
              <a:t>Since mindfulness has been show to support EF development in children, and since we know that EF is a strong predictor of later academic and social outcomes, we thought it would make sense to include it in our analyses.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rgbClr val="00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0000"/>
                </a:solidFill>
              </a:rPr>
              <a:t>So what did we find?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rgbClr val="00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0000"/>
                </a:solidFill>
              </a:rPr>
              <a:t>NO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Garamond"/>
                <a:cs typeface="Garamond"/>
              </a:rPr>
              <a:t>reduced stress and anxiety. Adults are less likely to experience depression, are less stressed and anxious, have stronger immune systems, </a:t>
            </a:r>
            <a:endParaRPr lang="en-US" sz="1200" dirty="0">
              <a:latin typeface="Garamond"/>
              <a:cs typeface="Garamond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4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If you are following in the booklet of slides, a couple of slides got switched after the booklet was printed. Just want you to know, The information is the same, just in a different place. Thanks for your flexibility on this. 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rgbClr val="F7643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I’m going to quickly walk you through the process of</a:t>
            </a:r>
            <a:r>
              <a:rPr lang="en-US" sz="1200" baseline="0" dirty="0">
                <a:solidFill>
                  <a:srgbClr val="000000"/>
                </a:solidFill>
              </a:rPr>
              <a:t> creating the overlay. 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The sites that are currently participating in this</a:t>
            </a:r>
            <a:r>
              <a:rPr lang="en-US" sz="1200" baseline="0" dirty="0">
                <a:solidFill>
                  <a:srgbClr val="000000"/>
                </a:solidFill>
              </a:rPr>
              <a:t> Acceleration Grant are using one of the four SEL curricula. </a:t>
            </a:r>
          </a:p>
          <a:p>
            <a:pPr marL="171450" indent="-171450">
              <a:spcBef>
                <a:spcPts val="600"/>
              </a:spcBef>
              <a:buFontTx/>
              <a:buChar char="•"/>
            </a:pPr>
            <a:r>
              <a:rPr lang="en-US" sz="1200" b="0" dirty="0">
                <a:solidFill>
                  <a:srgbClr val="000000"/>
                </a:solidFill>
              </a:rPr>
              <a:t>Conscious Discipline  PATHS  Pyramid Model   Second Step 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1200" baseline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When I talk about the Overlay, I am referring to activities</a:t>
            </a:r>
            <a:r>
              <a:rPr lang="en-US" sz="1200" baseline="0" dirty="0">
                <a:solidFill>
                  <a:srgbClr val="000000"/>
                </a:solidFill>
              </a:rPr>
              <a:t> and </a:t>
            </a:r>
            <a:r>
              <a:rPr lang="en-US" sz="1200" dirty="0">
                <a:solidFill>
                  <a:srgbClr val="000000"/>
                </a:solidFill>
              </a:rPr>
              <a:t>curriculum that were created or obtained to supplement</a:t>
            </a:r>
            <a:r>
              <a:rPr lang="en-US" sz="1200" baseline="0" dirty="0">
                <a:solidFill>
                  <a:srgbClr val="000000"/>
                </a:solidFill>
              </a:rPr>
              <a:t> these SEL programs.</a:t>
            </a:r>
          </a:p>
          <a:p>
            <a:endParaRPr lang="en-US" sz="1200" dirty="0"/>
          </a:p>
          <a:p>
            <a:r>
              <a:rPr lang="en-US" sz="1200" dirty="0"/>
              <a:t>First we looked</a:t>
            </a:r>
            <a:r>
              <a:rPr lang="en-US" sz="1200" baseline="0" dirty="0"/>
              <a:t> at the SEL programs to see if we could identify any gaps in the curriculum, specifically in the domains of self-regulation and executive function. </a:t>
            </a:r>
          </a:p>
          <a:p>
            <a:r>
              <a:rPr lang="en-US" sz="1200" baseline="0" dirty="0"/>
              <a:t>Then we interviewed teachers in focus groups and asked where they saw gaps and where they needed supports. </a:t>
            </a:r>
          </a:p>
          <a:p>
            <a:r>
              <a:rPr lang="en-US" sz="1200" baseline="0" dirty="0"/>
              <a:t>And from that we assembled content and created the overlay. 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Let’s talk about the first two steps.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4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</a:t>
            </a:r>
            <a:r>
              <a:rPr lang="en-US" baseline="0" dirty="0"/>
              <a:t> is the color coded gap analysis. Dark means we found a high representation of that domain, and white means very low. </a:t>
            </a:r>
          </a:p>
          <a:p>
            <a:endParaRPr lang="en-US" baseline="0" dirty="0"/>
          </a:p>
          <a:p>
            <a:r>
              <a:rPr lang="en-US" baseline="0" dirty="0"/>
              <a:t>So, for instance PATHS is higher in Emotional processes, and prosocial learning skills, and lower in cognitive regulation, and mindfulness.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71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We identified</a:t>
            </a:r>
            <a:r>
              <a:rPr lang="en-US" sz="1200" baseline="0" dirty="0">
                <a:solidFill>
                  <a:srgbClr val="000000"/>
                </a:solidFill>
              </a:rPr>
              <a:t> the domains that needed overlay activities. </a:t>
            </a:r>
          </a:p>
          <a:p>
            <a:r>
              <a:rPr lang="en-US" sz="1200" baseline="0" dirty="0">
                <a:solidFill>
                  <a:srgbClr val="000000"/>
                </a:solidFill>
              </a:rPr>
              <a:t>Next we interviewed teachers to see where they needed support. </a:t>
            </a:r>
          </a:p>
          <a:p>
            <a:r>
              <a:rPr lang="en-US" sz="1200" baseline="0" dirty="0">
                <a:solidFill>
                  <a:srgbClr val="000000"/>
                </a:solidFill>
              </a:rPr>
              <a:t>The teachers said that they needed</a:t>
            </a:r>
            <a:endParaRPr lang="en-US" sz="12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Go-to, concrete strategies to help children self-regulate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In-the-moment activities to refocus attention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Short in duration for Transitions, routines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From this came</a:t>
            </a:r>
            <a:r>
              <a:rPr lang="en-US" sz="1200" baseline="0" dirty="0">
                <a:solidFill>
                  <a:srgbClr val="000000"/>
                </a:solidFill>
              </a:rPr>
              <a:t> the Mindfulness Activities</a:t>
            </a:r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/>
          </a:p>
          <a:p>
            <a:r>
              <a:rPr lang="en-US" sz="1200" dirty="0"/>
              <a:t>For the Cognitive</a:t>
            </a:r>
            <a:r>
              <a:rPr lang="en-US" sz="1200" baseline="0" dirty="0"/>
              <a:t> Regulation Overlay piece, we are using the Brain Games, which you will be trained on this afternoon.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3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 how did we create the activities?</a:t>
            </a:r>
            <a:endParaRPr lang="en-US" sz="1200" baseline="0" dirty="0"/>
          </a:p>
          <a:p>
            <a:r>
              <a:rPr lang="en-US" sz="1200" dirty="0"/>
              <a:t>I am going to quickly explain</a:t>
            </a:r>
            <a:r>
              <a:rPr lang="en-US" sz="1200" baseline="0" dirty="0"/>
              <a:t> </a:t>
            </a:r>
            <a:r>
              <a:rPr lang="en-US" sz="1200" dirty="0"/>
              <a:t>how we co-constructed</a:t>
            </a:r>
            <a:r>
              <a:rPr lang="en-US" sz="1200" baseline="0" dirty="0"/>
              <a:t> the activities. </a:t>
            </a:r>
          </a:p>
          <a:p>
            <a:r>
              <a:rPr lang="en-US" sz="1200" baseline="0" dirty="0"/>
              <a:t>First off, a pool of mindfulness activities that already had been written, that fit our criteria, were selected. Also, some of the teachers created their own activities, or suggested adapted activities. </a:t>
            </a:r>
          </a:p>
          <a:p>
            <a:endParaRPr lang="en-US" sz="1200" baseline="0" dirty="0"/>
          </a:p>
          <a:p>
            <a:r>
              <a:rPr lang="en-US" sz="1200" baseline="0" dirty="0"/>
              <a:t>Then I worked with 6 lead teachers from infant, toddler and Prek classrooms in Omaha and Lincoln and we field tested these activities over a couple of months. </a:t>
            </a:r>
          </a:p>
          <a:p>
            <a:r>
              <a:rPr lang="en-US" sz="1200" baseline="0" dirty="0"/>
              <a:t>each week of the field testing, each teacher had 3 different activities that they tried and experimented with during that week. </a:t>
            </a:r>
            <a:endParaRPr lang="en-US" sz="1200" dirty="0"/>
          </a:p>
          <a:p>
            <a:r>
              <a:rPr lang="en-US" sz="1200" b="0" dirty="0"/>
              <a:t>Once a week I would visit and watch, sometimes video record the activities being taught.</a:t>
            </a:r>
            <a:r>
              <a:rPr lang="en-US" sz="1200" b="0" baseline="0" dirty="0"/>
              <a:t> Then the teacher and I had a feedback session and the teacher talked about what she saw, what worked, what didn’t, what she would change. </a:t>
            </a:r>
          </a:p>
          <a:p>
            <a:r>
              <a:rPr lang="en-US" sz="1200" b="0" baseline="0" dirty="0"/>
              <a:t>Some of the activities worked great, some didn’t work at all, and some needed refinement.  </a:t>
            </a:r>
          </a:p>
          <a:p>
            <a:endParaRPr lang="en-US" sz="1200" b="0" baseline="0" dirty="0"/>
          </a:p>
          <a:p>
            <a:r>
              <a:rPr lang="en-US" sz="1200" b="0" baseline="0" dirty="0"/>
              <a:t>When an activity needed refinement, we brainstormed for ways that would work, and the teacher then tried that activity again for the next week. </a:t>
            </a:r>
          </a:p>
          <a:p>
            <a:r>
              <a:rPr lang="en-US" sz="1200" b="0" baseline="0" dirty="0"/>
              <a:t>It was a circle of inquiry and refinement. 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70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started with</a:t>
            </a:r>
            <a:r>
              <a:rPr lang="en-US" baseline="0" dirty="0"/>
              <a:t> around 15 activities, we ended up with these 8. </a:t>
            </a:r>
          </a:p>
          <a:p>
            <a:r>
              <a:rPr lang="en-US" baseline="0" dirty="0"/>
              <a:t>Some activities are for all three age groups</a:t>
            </a:r>
          </a:p>
          <a:p>
            <a:r>
              <a:rPr lang="en-US" baseline="0" dirty="0"/>
              <a:t>Some are only for specific ages. </a:t>
            </a:r>
          </a:p>
          <a:p>
            <a:r>
              <a:rPr lang="en-US" baseline="0" dirty="0"/>
              <a:t>6 of these activities can be used in-the-moment, on the fly. </a:t>
            </a:r>
          </a:p>
          <a:p>
            <a:r>
              <a:rPr lang="en-US" baseline="0" dirty="0"/>
              <a:t>We also included 2 activities that are a little more planned, but are good ways to anchor the mindfulness concepts you are teaching.  </a:t>
            </a:r>
          </a:p>
          <a:p>
            <a:r>
              <a:rPr lang="en-US" baseline="0" dirty="0"/>
              <a:t>We’ll talk more about these activities in a moment.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3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Mindfulness</a:t>
            </a:r>
            <a:r>
              <a:rPr lang="en-US" sz="11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Practices or training can involve mindful breathing, focusing on sensations in the body, or meditations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Meditations can</a:t>
            </a:r>
            <a:r>
              <a:rPr lang="en-US" sz="11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done anytime; while walking, eating, sitting, listening, etc. </a:t>
            </a:r>
          </a:p>
          <a:p>
            <a:endParaRPr lang="en-US" sz="11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**Also, sometimes people think that they have to sit down and meditate to practice mindfulness. This isn’t true. You can choose to practice mindfulness at any time. In your classrooms, taking a deep inhale and exhale and noticing the feelings in your body, for 5 seconds is being mindful. </a:t>
            </a:r>
          </a:p>
          <a:p>
            <a:endParaRPr lang="en-US" sz="11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taking one minute each day, only one minute, and practicing mindfulness counts. </a:t>
            </a:r>
          </a:p>
          <a:p>
            <a:endParaRPr lang="en-US" sz="11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44DB-5B56-044D-9765-914727A600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1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M12926_PPT_Standard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" y="0"/>
            <a:ext cx="9142571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2234" y="1277988"/>
            <a:ext cx="6012202" cy="1225021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2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0818" y="2818938"/>
            <a:ext cx="6012203" cy="573759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baseline="0">
                <a:solidFill>
                  <a:srgbClr val="D9E8F1"/>
                </a:solidFill>
                <a:latin typeface="Arial-BoldM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9" y="335813"/>
            <a:ext cx="7665284" cy="15737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52" y="2354493"/>
            <a:ext cx="3198891" cy="2466501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1416049" y="1908158"/>
            <a:ext cx="6708023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927229" y="2360443"/>
            <a:ext cx="3196844" cy="2460549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416049" y="4952908"/>
            <a:ext cx="1293548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9597" y="4952908"/>
            <a:ext cx="4152288" cy="3042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1890" y="4952908"/>
            <a:ext cx="1262187" cy="30427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329861"/>
            <a:ext cx="7594867" cy="1573709"/>
          </a:xfrm>
        </p:spPr>
        <p:txBody>
          <a:bodyPr t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050" y="2346160"/>
            <a:ext cx="6636016" cy="313045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93C2D7"/>
                </a:solidFill>
              </a:defRPr>
            </a:lvl1pPr>
            <a:lvl2pPr>
              <a:lnSpc>
                <a:spcPct val="90000"/>
              </a:lnSpc>
              <a:defRPr sz="2000">
                <a:solidFill>
                  <a:srgbClr val="93C2D7"/>
                </a:solidFill>
                <a:latin typeface="Garamond"/>
                <a:cs typeface="Garamond"/>
              </a:defRPr>
            </a:lvl2pPr>
            <a:lvl3pPr>
              <a:lnSpc>
                <a:spcPct val="90000"/>
              </a:lnSpc>
              <a:defRPr>
                <a:solidFill>
                  <a:srgbClr val="93C2D7"/>
                </a:solidFill>
              </a:defRPr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416054" y="1902206"/>
            <a:ext cx="6636017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27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42" y="280934"/>
            <a:ext cx="7514754" cy="1621274"/>
          </a:xfrm>
        </p:spPr>
        <p:txBody>
          <a:bodyPr tIns="0" bIns="0" anchor="b"/>
          <a:lstStyle>
            <a:lvl1pPr algn="l">
              <a:defRPr sz="5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48" y="2348540"/>
            <a:ext cx="6559148" cy="2598417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16048" y="4946957"/>
            <a:ext cx="1293548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9601" y="4946957"/>
            <a:ext cx="4003413" cy="3042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3014" y="4946957"/>
            <a:ext cx="1262187" cy="30427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1416054" y="1902206"/>
            <a:ext cx="6559147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90" y="329861"/>
            <a:ext cx="7606427" cy="1573709"/>
          </a:xfrm>
        </p:spPr>
        <p:txBody>
          <a:bodyPr t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53" y="2348540"/>
            <a:ext cx="3198889" cy="2598417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1416050" y="1902206"/>
            <a:ext cx="6240890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871716" y="2354490"/>
            <a:ext cx="3202901" cy="2598417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9" y="329861"/>
            <a:ext cx="7665284" cy="15737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51" y="2348541"/>
            <a:ext cx="3198890" cy="2466501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1416050" y="1902206"/>
            <a:ext cx="6708022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927233" y="2354491"/>
            <a:ext cx="3196843" cy="2460549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416050" y="4946957"/>
            <a:ext cx="1293548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9598" y="4946957"/>
            <a:ext cx="4152286" cy="3042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1889" y="4946957"/>
            <a:ext cx="1262187" cy="30427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M12926_PPT_Standard_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" y="0"/>
            <a:ext cx="91425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93" y="328499"/>
            <a:ext cx="7623339" cy="1573709"/>
          </a:xfrm>
        </p:spPr>
        <p:txBody>
          <a:bodyPr tIns="0" bIns="0"/>
          <a:lstStyle>
            <a:lvl1pPr>
              <a:defRPr>
                <a:solidFill>
                  <a:srgbClr val="129DB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054" y="2344797"/>
            <a:ext cx="6666077" cy="313045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93C2D7"/>
                </a:solidFill>
              </a:defRPr>
            </a:lvl1pPr>
            <a:lvl2pPr>
              <a:lnSpc>
                <a:spcPct val="90000"/>
              </a:lnSpc>
              <a:defRPr sz="2000">
                <a:latin typeface="Garamond"/>
                <a:cs typeface="Garamond"/>
              </a:defRPr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416055" y="1900842"/>
            <a:ext cx="6666077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27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93" y="280934"/>
            <a:ext cx="7553983" cy="1621274"/>
          </a:xfrm>
        </p:spPr>
        <p:txBody>
          <a:bodyPr tIns="0" bIns="0" anchor="b"/>
          <a:lstStyle>
            <a:lvl1pPr algn="l">
              <a:defRPr sz="5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54" y="2348540"/>
            <a:ext cx="6596721" cy="2598417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16049" y="4946957"/>
            <a:ext cx="1293548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9601" y="4946957"/>
            <a:ext cx="4040987" cy="3042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0589" y="4946957"/>
            <a:ext cx="1262187" cy="30427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1416054" y="1902206"/>
            <a:ext cx="6596721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29861"/>
            <a:ext cx="7600794" cy="1573709"/>
          </a:xfrm>
        </p:spPr>
        <p:txBody>
          <a:bodyPr t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51" y="2348540"/>
            <a:ext cx="3198890" cy="2598417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1416050" y="1902206"/>
            <a:ext cx="6643532" cy="381000"/>
          </a:xfrm>
        </p:spPr>
        <p:txBody>
          <a:bodyPr tIns="0" bIns="0" anchor="t"/>
          <a:lstStyle>
            <a:lvl1pPr>
              <a:defRPr b="1">
                <a:solidFill>
                  <a:srgbClr val="FCB61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864771" y="2354490"/>
            <a:ext cx="3194810" cy="2598417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rgbClr val="93C2D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M12926_PPT_Standard_3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2571" cy="571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29861"/>
            <a:ext cx="7617986" cy="1573709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6055" y="2346160"/>
            <a:ext cx="6659135" cy="313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22" r:id="rId7"/>
    <p:sldLayoutId id="2147483723" r:id="rId8"/>
    <p:sldLayoutId id="2147483728" r:id="rId9"/>
    <p:sldLayoutId id="2147483729" r:id="rId10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5400" b="1" i="0" kern="1200" baseline="0">
          <a:solidFill>
            <a:srgbClr val="129DBF"/>
          </a:solidFill>
          <a:latin typeface="Garamond"/>
          <a:ea typeface="+mj-ea"/>
          <a:cs typeface="Garamond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000" kern="1200">
          <a:solidFill>
            <a:srgbClr val="FCB614"/>
          </a:solidFill>
          <a:latin typeface="Garamond"/>
          <a:ea typeface="+mn-ea"/>
          <a:cs typeface="Garamon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93C2D7"/>
          </a:solidFill>
          <a:latin typeface="Garamond"/>
          <a:ea typeface="+mn-ea"/>
          <a:cs typeface="Garamond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000" kern="1200">
          <a:solidFill>
            <a:srgbClr val="93C2D7"/>
          </a:solidFill>
          <a:latin typeface="Garamond"/>
          <a:ea typeface="+mn-ea"/>
          <a:cs typeface="Garamond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000" kern="1200">
          <a:solidFill>
            <a:srgbClr val="93C2D7"/>
          </a:solidFill>
          <a:latin typeface="Garamond"/>
          <a:ea typeface="+mn-ea"/>
          <a:cs typeface="Garamond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000" kern="1200">
          <a:solidFill>
            <a:srgbClr val="93C2D7"/>
          </a:solidFill>
          <a:latin typeface="Garamond"/>
          <a:ea typeface="+mn-ea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\\Users\janesteraich\Educare%20Acceleration%20Post%20Doc\Video\FINAL%20videos\PreK_BreathingHANDS_v2.mov" TargetMode="Externa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CE8B-70D0-7A4C-8F69-05757C68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234" y="1277988"/>
            <a:ext cx="7173106" cy="2872144"/>
          </a:xfrm>
        </p:spPr>
        <p:txBody>
          <a:bodyPr/>
          <a:lstStyle/>
          <a:p>
            <a:r>
              <a:rPr lang="en-US" sz="4800" dirty="0" err="1"/>
              <a:t>MindfulnessTechniques</a:t>
            </a:r>
            <a:r>
              <a:rPr lang="en-US" sz="4800" dirty="0"/>
              <a:t> that Support Improved Execution Function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4C803-F0FD-6649-AC48-EEB6812BA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9398" y="4150132"/>
            <a:ext cx="6012203" cy="57375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Dr. Jolene Johnson</a:t>
            </a:r>
          </a:p>
        </p:txBody>
      </p:sp>
    </p:spTree>
    <p:extLst>
      <p:ext uri="{BB962C8B-B14F-4D97-AF65-F5344CB8AC3E}">
        <p14:creationId xmlns:p14="http://schemas.microsoft.com/office/powerpoint/2010/main" val="352895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3270"/>
            <a:ext cx="7594867" cy="628463"/>
          </a:xfrm>
        </p:spPr>
        <p:txBody>
          <a:bodyPr/>
          <a:lstStyle/>
          <a:p>
            <a:r>
              <a:rPr lang="en-US" sz="4400" dirty="0"/>
              <a:t>Activities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27110" y="2256612"/>
            <a:ext cx="7818730" cy="2179280"/>
          </a:xfrm>
        </p:spPr>
        <p:txBody>
          <a:bodyPr numCol="2">
            <a:noAutofit/>
          </a:bodyPr>
          <a:lstStyle/>
          <a:p>
            <a:r>
              <a:rPr lang="en-US" sz="2800" dirty="0"/>
              <a:t>Breathing Ball</a:t>
            </a:r>
          </a:p>
          <a:p>
            <a:r>
              <a:rPr lang="en-US" sz="2800" dirty="0"/>
              <a:t>Pinwheel Breathing</a:t>
            </a:r>
          </a:p>
          <a:p>
            <a:r>
              <a:rPr lang="en-US" sz="2800" dirty="0"/>
              <a:t>Breathing Hands</a:t>
            </a:r>
          </a:p>
          <a:p>
            <a:r>
              <a:rPr lang="en-US" sz="2800" dirty="0"/>
              <a:t>Breathing Buddy</a:t>
            </a:r>
          </a:p>
          <a:p>
            <a:r>
              <a:rPr lang="en-US" sz="2800" dirty="0"/>
              <a:t>Puppet Show</a:t>
            </a:r>
          </a:p>
          <a:p>
            <a:r>
              <a:rPr lang="en-US" sz="2800" dirty="0"/>
              <a:t>Tone Bar</a:t>
            </a:r>
          </a:p>
          <a:p>
            <a:r>
              <a:rPr lang="en-US" sz="2800" dirty="0"/>
              <a:t>Yoga Story</a:t>
            </a:r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10559" y="1810426"/>
            <a:ext cx="5388502" cy="135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F10DF6-A189-3F4A-B39E-F96ACC6CF8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00955"/>
            <a:ext cx="7594867" cy="861145"/>
          </a:xfrm>
        </p:spPr>
        <p:txBody>
          <a:bodyPr/>
          <a:lstStyle/>
          <a:p>
            <a:r>
              <a:rPr lang="en-US" sz="4400"/>
              <a:t>Mindfulness Practice &amp; 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9916" y="2002367"/>
            <a:ext cx="64043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>
                <a:solidFill>
                  <a:srgbClr val="7F7F7F"/>
                </a:solidFill>
                <a:latin typeface="Garamond"/>
                <a:cs typeface="Garamond"/>
              </a:rPr>
              <a:t>Mindful breathing</a:t>
            </a:r>
          </a:p>
          <a:p>
            <a:pPr marL="285750" indent="-285750">
              <a:buFont typeface="Arial"/>
              <a:buChar char="•"/>
            </a:pPr>
            <a:r>
              <a:rPr lang="en-US" sz="2800" b="1">
                <a:solidFill>
                  <a:srgbClr val="7F7F7F"/>
                </a:solidFill>
                <a:latin typeface="Garamond"/>
                <a:cs typeface="Garamond"/>
              </a:rPr>
              <a:t>Focusing on the sensations in the body</a:t>
            </a:r>
          </a:p>
          <a:p>
            <a:pPr marL="285750" indent="-285750">
              <a:buFont typeface="Arial"/>
              <a:buChar char="•"/>
            </a:pPr>
            <a:r>
              <a:rPr lang="en-US" sz="2800" b="1">
                <a:solidFill>
                  <a:srgbClr val="7F7F7F"/>
                </a:solidFill>
                <a:latin typeface="Garamond"/>
                <a:cs typeface="Garamond"/>
              </a:rPr>
              <a:t>Meditations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3745"/>
            <a:ext cx="7594867" cy="861145"/>
          </a:xfrm>
        </p:spPr>
        <p:txBody>
          <a:bodyPr/>
          <a:lstStyle/>
          <a:p>
            <a:r>
              <a:rPr lang="en-US" sz="4400"/>
              <a:t>Mindfulness </a:t>
            </a:r>
            <a:r>
              <a:rPr lang="mr-IN" sz="4400"/>
              <a:t>–</a:t>
            </a:r>
            <a:r>
              <a:rPr lang="en-US" sz="4400"/>
              <a:t> EF connection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0567" y="1364734"/>
            <a:ext cx="72771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rPr>
              <a:t>Practicing mindfulness requires attention to the present moment.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rPr>
              <a:t>Attending to the present moment requires you to notice and guide your attention. 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rPr>
              <a:t>Guiding your attention underpins executive functioning. </a:t>
            </a:r>
          </a:p>
          <a:p>
            <a:endParaRPr lang="en-US" sz="2400">
              <a:solidFill>
                <a:schemeClr val="tx1">
                  <a:lumMod val="50000"/>
                  <a:lumOff val="50000"/>
                </a:schemeClr>
              </a:solidFill>
              <a:latin typeface="Garamond"/>
              <a:cs typeface="Garamond"/>
            </a:endParaRPr>
          </a:p>
          <a:p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rPr>
              <a:t>Practice strengthens this ability.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4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76560"/>
            <a:ext cx="7594867" cy="748253"/>
          </a:xfrm>
        </p:spPr>
        <p:txBody>
          <a:bodyPr/>
          <a:lstStyle/>
          <a:p>
            <a:r>
              <a:rPr lang="en-US" sz="4800"/>
              <a:t/>
            </a:r>
            <a:br>
              <a:rPr lang="en-US" sz="4800"/>
            </a:br>
            <a:r>
              <a:rPr lang="en-US" sz="3600"/>
              <a:t>The Mindfulness EF connection </a:t>
            </a:r>
            <a:br>
              <a:rPr lang="en-US" sz="3600"/>
            </a:br>
            <a:r>
              <a:rPr lang="en-US" sz="3600"/>
              <a:t>in the Brain</a:t>
            </a:r>
          </a:p>
        </p:txBody>
      </p:sp>
      <p:pic>
        <p:nvPicPr>
          <p:cNvPr id="26" name="Picture 25" descr="Brai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19414"/>
            <a:ext cx="4406900" cy="4241049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2806700" y="2578100"/>
            <a:ext cx="1333500" cy="952500"/>
          </a:xfrm>
          <a:custGeom>
            <a:avLst/>
            <a:gdLst>
              <a:gd name="connsiteX0" fmla="*/ 0 w 1244600"/>
              <a:gd name="connsiteY0" fmla="*/ 0 h 952500"/>
              <a:gd name="connsiteX1" fmla="*/ 927100 w 1244600"/>
              <a:gd name="connsiteY1" fmla="*/ 393700 h 952500"/>
              <a:gd name="connsiteX2" fmla="*/ 1244600 w 12446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600" h="952500">
                <a:moveTo>
                  <a:pt x="0" y="0"/>
                </a:moveTo>
                <a:cubicBezTo>
                  <a:pt x="359833" y="117475"/>
                  <a:pt x="719667" y="234950"/>
                  <a:pt x="927100" y="393700"/>
                </a:cubicBezTo>
                <a:cubicBezTo>
                  <a:pt x="1134533" y="552450"/>
                  <a:pt x="1244600" y="952500"/>
                  <a:pt x="1244600" y="952500"/>
                </a:cubicBezTo>
              </a:path>
            </a:pathLst>
          </a:custGeom>
          <a:ln w="76200" cmpd="tri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83100" y="3948668"/>
            <a:ext cx="2441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Emotions and Reactions</a:t>
            </a:r>
          </a:p>
        </p:txBody>
      </p:sp>
      <p:sp>
        <p:nvSpPr>
          <p:cNvPr id="6" name="Oval 5"/>
          <p:cNvSpPr/>
          <p:nvPr/>
        </p:nvSpPr>
        <p:spPr>
          <a:xfrm>
            <a:off x="1295400" y="1124813"/>
            <a:ext cx="2579300" cy="240578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3A91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47450" y="3268977"/>
            <a:ext cx="1315050" cy="89662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3A91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3006" y="1903968"/>
            <a:ext cx="2354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Self Regulation and EFs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4781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1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3" y="329861"/>
            <a:ext cx="7594867" cy="1573709"/>
          </a:xfrm>
        </p:spPr>
        <p:txBody>
          <a:bodyPr/>
          <a:lstStyle/>
          <a:p>
            <a:r>
              <a:rPr lang="en-US"/>
              <a:t>Mindfulness</a:t>
            </a:r>
            <a:br>
              <a:rPr lang="en-US"/>
            </a:b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823913" y="1322093"/>
            <a:ext cx="6636017" cy="381000"/>
          </a:xfrm>
        </p:spPr>
        <p:txBody>
          <a:bodyPr>
            <a:noAutofit/>
          </a:bodyPr>
          <a:lstStyle/>
          <a:p>
            <a:r>
              <a:rPr lang="en-US" sz="2800"/>
              <a:t>What is Mindfulness for </a:t>
            </a:r>
            <a:r>
              <a:rPr lang="en-US" sz="2800" u="sng"/>
              <a:t>children</a:t>
            </a:r>
            <a:r>
              <a:rPr lang="en-US" sz="2800"/>
              <a:t>?</a:t>
            </a:r>
          </a:p>
        </p:txBody>
      </p:sp>
      <p:pic>
        <p:nvPicPr>
          <p:cNvPr id="6" name="Picture 5" descr="Kel Sarah kid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2" b="99863" l="9485" r="50914">
                        <a14:foregroundMark x1="32493" y1="16420" x2="21254" y2="15214"/>
                        <a14:foregroundMark x1="48045" y1="55894" x2="47716" y2="91557"/>
                        <a14:foregroundMark x1="16484" y1="55400" x2="15223" y2="91776"/>
                        <a14:foregroundMark x1="32493" y1="76096" x2="32182" y2="99863"/>
                        <a14:foregroundMark x1="20760" y1="91557" x2="41064" y2="85855"/>
                        <a14:foregroundMark x1="29167" y1="93448" x2="31396" y2="92516"/>
                        <a14:backgroundMark x1="36623" y1="21409" x2="40899" y2="17352"/>
                        <a14:backgroundMark x1="38999" y1="46848" x2="48355" y2="40433"/>
                        <a14:backgroundMark x1="40753" y1="33991" x2="45340" y2="25219"/>
                        <a14:backgroundMark x1="41849" y1="42791" x2="45651" y2="32813"/>
                        <a14:backgroundMark x1="38834" y1="24973" x2="40588" y2="30428"/>
                        <a14:backgroundMark x1="14748" y1="61595" x2="16338" y2="5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3" r="43873"/>
          <a:stretch/>
        </p:blipFill>
        <p:spPr>
          <a:xfrm>
            <a:off x="5576976" y="2185047"/>
            <a:ext cx="2767196" cy="356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3"/>
          <p:cNvSpPr>
            <a:spLocks noGrp="1"/>
          </p:cNvSpPr>
          <p:nvPr>
            <p:ph sz="quarter" idx="10"/>
          </p:nvPr>
        </p:nvSpPr>
        <p:spPr>
          <a:xfrm>
            <a:off x="2343769" y="2171122"/>
            <a:ext cx="5983813" cy="1741254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rgbClr val="F76431"/>
                </a:solidFill>
              </a:rPr>
              <a:t>Breathing</a:t>
            </a:r>
          </a:p>
          <a:p>
            <a:r>
              <a:rPr lang="en-US" sz="2400">
                <a:solidFill>
                  <a:srgbClr val="F76431"/>
                </a:solidFill>
              </a:rPr>
              <a:t>Calming the Body and Mind</a:t>
            </a:r>
          </a:p>
          <a:p>
            <a:r>
              <a:rPr lang="en-US" sz="2400">
                <a:solidFill>
                  <a:srgbClr val="F76431"/>
                </a:solidFill>
              </a:rPr>
              <a:t>Noticing Sensations </a:t>
            </a:r>
          </a:p>
          <a:p>
            <a:r>
              <a:rPr lang="en-US" sz="2400">
                <a:solidFill>
                  <a:srgbClr val="F76431"/>
                </a:solidFill>
              </a:rPr>
              <a:t>Noticing Inner Experiences</a:t>
            </a:r>
          </a:p>
          <a:p>
            <a:r>
              <a:rPr lang="en-US" sz="2400">
                <a:solidFill>
                  <a:srgbClr val="F76431"/>
                </a:solidFill>
              </a:rPr>
              <a:t>Reflecting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98703" y="2372021"/>
            <a:ext cx="745066" cy="8466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98703" y="2714921"/>
            <a:ext cx="745066" cy="8466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43769" y="4641237"/>
            <a:ext cx="241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76431"/>
                </a:solidFill>
                <a:latin typeface="Garamond"/>
                <a:cs typeface="Garamond"/>
              </a:rPr>
              <a:t>“Inner Power”</a:t>
            </a:r>
            <a:endParaRPr lang="en-US">
              <a:solidFill>
                <a:srgbClr val="F7643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98703" y="3155188"/>
            <a:ext cx="745066" cy="8466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22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541" y="437950"/>
            <a:ext cx="7594867" cy="534820"/>
          </a:xfrm>
        </p:spPr>
        <p:txBody>
          <a:bodyPr/>
          <a:lstStyle/>
          <a:p>
            <a:r>
              <a:rPr lang="en-US" sz="4400"/>
              <a:t>Let’s get started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41549" y="1368806"/>
            <a:ext cx="4730751" cy="288569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76431"/>
                </a:solidFill>
              </a:rPr>
              <a:t>Materials &amp;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rgbClr val="F76431"/>
                </a:solidFill>
              </a:rPr>
              <a:t>Activity Cards</a:t>
            </a:r>
          </a:p>
          <a:p>
            <a:r>
              <a:rPr lang="en-US" sz="3200" dirty="0">
                <a:solidFill>
                  <a:srgbClr val="93A91E"/>
                </a:solidFill>
              </a:rPr>
              <a:t>Next: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93A91E"/>
                </a:solidFill>
              </a:rPr>
              <a:t>Modeling the activity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93A91E"/>
                </a:solidFill>
              </a:rPr>
              <a:t>Watch a Video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93A91E"/>
                </a:solidFill>
              </a:rPr>
              <a:t>Discuss </a:t>
            </a:r>
          </a:p>
          <a:p>
            <a:endParaRPr lang="en-US" sz="2400" dirty="0"/>
          </a:p>
        </p:txBody>
      </p:sp>
      <p:pic>
        <p:nvPicPr>
          <p:cNvPr id="5" name="Picture 4" descr="Beanie Baby blue fur b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59" y="232460"/>
            <a:ext cx="1734438" cy="15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9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berman Sphere clo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51" y="86968"/>
            <a:ext cx="1260516" cy="10647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2028" y="252055"/>
            <a:ext cx="7594867" cy="825456"/>
          </a:xfrm>
        </p:spPr>
        <p:txBody>
          <a:bodyPr/>
          <a:lstStyle/>
          <a:p>
            <a:r>
              <a:rPr lang="en-US" sz="4800"/>
              <a:t>Breathing Ball</a:t>
            </a:r>
          </a:p>
        </p:txBody>
      </p:sp>
      <p:pic>
        <p:nvPicPr>
          <p:cNvPr id="8" name="Picture 7" descr="Hoberman Sphere Ope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6835"/>
          <a:stretch/>
        </p:blipFill>
        <p:spPr>
          <a:xfrm rot="10800000">
            <a:off x="6354024" y="692227"/>
            <a:ext cx="2402312" cy="1916388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5405704" cy="381000"/>
          </a:xfrm>
        </p:spPr>
        <p:txBody>
          <a:bodyPr>
            <a:noAutofit/>
          </a:bodyPr>
          <a:lstStyle/>
          <a:p>
            <a:r>
              <a:rPr lang="en-US" sz="2800"/>
              <a:t>Pro Tips</a:t>
            </a:r>
          </a:p>
          <a:p>
            <a:pPr marL="228600" indent="-228600">
              <a:buFont typeface="Arial"/>
              <a:buChar char="•"/>
            </a:pPr>
            <a:r>
              <a:rPr lang="en-US" sz="2400"/>
              <a:t>First build background knowledge </a:t>
            </a:r>
          </a:p>
          <a:p>
            <a:pPr marL="228600" indent="-228600">
              <a:buFont typeface="Arial"/>
              <a:buChar char="•"/>
            </a:pPr>
            <a:r>
              <a:rPr lang="en-US" sz="2400"/>
              <a:t>Use the hand motions </a:t>
            </a:r>
          </a:p>
          <a:p>
            <a:pPr marL="228600" indent="-228600">
              <a:buFont typeface="Arial"/>
              <a:buChar char="•"/>
            </a:pPr>
            <a:r>
              <a:rPr lang="en-US" sz="2400"/>
              <a:t>Individual use</a:t>
            </a:r>
            <a:endParaRPr lang="en-US" sz="3200"/>
          </a:p>
        </p:txBody>
      </p:sp>
      <p:pic>
        <p:nvPicPr>
          <p:cNvPr id="2" name="Picture 1" descr="Toddler Breathing Ball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6172" r="10556" b="4691"/>
          <a:stretch/>
        </p:blipFill>
        <p:spPr>
          <a:xfrm>
            <a:off x="2832100" y="3133859"/>
            <a:ext cx="4025900" cy="2329086"/>
          </a:xfrm>
          <a:prstGeom prst="rect">
            <a:avLst/>
          </a:prstGeom>
          <a:ln w="38100" cap="sq">
            <a:solidFill>
              <a:srgbClr val="7F7F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60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Other thoughts: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65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H Ashley Breathing Hand 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18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6" t="13646" r="58214" b="59462"/>
          <a:stretch/>
        </p:blipFill>
        <p:spPr>
          <a:xfrm>
            <a:off x="4824255" y="1269420"/>
            <a:ext cx="3766357" cy="3112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2028" y="252055"/>
            <a:ext cx="7594867" cy="825456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29DBF"/>
                </a:solidFill>
                <a:latin typeface="Garamond"/>
                <a:ea typeface="+mj-ea"/>
                <a:cs typeface="Garamond"/>
              </a:defRPr>
            </a:lvl1pPr>
          </a:lstStyle>
          <a:p>
            <a:r>
              <a:rPr lang="en-US" sz="4800"/>
              <a:t>Breathing Hands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1377955" y="3909469"/>
            <a:ext cx="2330446" cy="381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2C9AE5"/>
                </a:solidFill>
                <a:hlinkClick r:id="rId5" action="ppaction://hlinkfile"/>
              </a:rPr>
              <a:t>PreK Video</a:t>
            </a:r>
            <a:r>
              <a:rPr lang="en-US" sz="3200" dirty="0"/>
              <a:t>	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3297237" cy="381000"/>
          </a:xfrm>
        </p:spPr>
        <p:txBody>
          <a:bodyPr>
            <a:noAutofit/>
          </a:bodyPr>
          <a:lstStyle/>
          <a:p>
            <a:r>
              <a:rPr lang="en-US" sz="2800"/>
              <a:t>Pro Tips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Eyes open or closed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Individual</a:t>
            </a:r>
            <a:r>
              <a:rPr lang="en-US" sz="2400"/>
              <a:t> use</a:t>
            </a:r>
          </a:p>
          <a:p>
            <a:pPr marL="228600" indent="-228600">
              <a:buFont typeface="Arial"/>
              <a:buChar char="•"/>
            </a:pPr>
            <a:r>
              <a:rPr lang="en-US" sz="2400"/>
              <a:t>Anytime, anywhere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08352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Other thoughts: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8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13" y="2414416"/>
            <a:ext cx="3933208" cy="21229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Mindfulness  Strategies for the Classroom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16054" y="1902206"/>
            <a:ext cx="3511067" cy="381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4" y="1116715"/>
            <a:ext cx="3124951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7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nwhee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21" y="2936447"/>
            <a:ext cx="2833315" cy="25358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2028" y="225033"/>
            <a:ext cx="5447371" cy="825456"/>
          </a:xfrm>
        </p:spPr>
        <p:txBody>
          <a:bodyPr/>
          <a:lstStyle/>
          <a:p>
            <a:r>
              <a:rPr lang="en-US" sz="4800"/>
              <a:t>Pinwheel Breathing</a:t>
            </a:r>
          </a:p>
        </p:txBody>
      </p:sp>
      <p:pic>
        <p:nvPicPr>
          <p:cNvPr id="11" name="Picture 10" descr="Kellom Jackie Pinwheel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3112" r="46457" b="2444"/>
          <a:stretch/>
        </p:blipFill>
        <p:spPr>
          <a:xfrm>
            <a:off x="6231703" y="124175"/>
            <a:ext cx="2480498" cy="2596449"/>
          </a:xfrm>
          <a:prstGeom prst="rect">
            <a:avLst/>
          </a:prstGeom>
          <a:ln w="38100" cap="sq">
            <a:solidFill>
              <a:srgbClr val="7F7F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5405704" cy="381000"/>
          </a:xfrm>
        </p:spPr>
        <p:txBody>
          <a:bodyPr>
            <a:noAutofit/>
          </a:bodyPr>
          <a:lstStyle/>
          <a:p>
            <a:r>
              <a:rPr lang="en-US" sz="2800"/>
              <a:t>Pro Tips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Model first and then hand out pinwheels</a:t>
            </a:r>
          </a:p>
          <a:p>
            <a:pPr marL="228600" indent="-228600"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Science integration (fast, slow;      cause and effect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09874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How could you use this with individual students?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0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2028" y="252055"/>
            <a:ext cx="7594867" cy="825456"/>
          </a:xfrm>
        </p:spPr>
        <p:txBody>
          <a:bodyPr/>
          <a:lstStyle/>
          <a:p>
            <a:r>
              <a:rPr lang="en-US" sz="4800"/>
              <a:t>Puppet Show</a:t>
            </a:r>
          </a:p>
        </p:txBody>
      </p:sp>
      <p:pic>
        <p:nvPicPr>
          <p:cNvPr id="2" name="Picture 1" descr="Christina puppet show watch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r="10222"/>
          <a:stretch/>
        </p:blipFill>
        <p:spPr>
          <a:xfrm>
            <a:off x="4626610" y="117763"/>
            <a:ext cx="4047490" cy="3679537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3144837" cy="381000"/>
          </a:xfrm>
        </p:spPr>
        <p:txBody>
          <a:bodyPr>
            <a:noAutofit/>
          </a:bodyPr>
          <a:lstStyle/>
          <a:p>
            <a:r>
              <a:rPr lang="en-US" sz="2800"/>
              <a:t>Pro Tips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Can be short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Any strategy works</a:t>
            </a:r>
            <a:endParaRPr lang="en-US" sz="2800"/>
          </a:p>
          <a:p>
            <a:pPr marL="228600" indent="-228600"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Have children interact with the puppets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ECE02-C291-A949-9FCE-A7A9BC1B002C}"/>
              </a:ext>
            </a:extLst>
          </p:cNvPr>
          <p:cNvSpPr txBox="1"/>
          <p:nvPr/>
        </p:nvSpPr>
        <p:spPr>
          <a:xfrm>
            <a:off x="1440180" y="4126230"/>
            <a:ext cx="608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could older students take the lead on this? </a:t>
            </a:r>
          </a:p>
        </p:txBody>
      </p:sp>
    </p:spTree>
    <p:extLst>
      <p:ext uri="{BB962C8B-B14F-4D97-AF65-F5344CB8AC3E}">
        <p14:creationId xmlns:p14="http://schemas.microsoft.com/office/powerpoint/2010/main" val="218133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How could you adapt this for older/younger students?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5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2028" y="99655"/>
            <a:ext cx="7594867" cy="825456"/>
          </a:xfrm>
        </p:spPr>
        <p:txBody>
          <a:bodyPr/>
          <a:lstStyle/>
          <a:p>
            <a:r>
              <a:rPr lang="en-US" sz="4800">
                <a:solidFill>
                  <a:srgbClr val="259DC0"/>
                </a:solidFill>
              </a:rPr>
              <a:t>Breathing Buddy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4745037" cy="381000"/>
          </a:xfrm>
        </p:spPr>
        <p:txBody>
          <a:bodyPr>
            <a:noAutofit/>
          </a:bodyPr>
          <a:lstStyle/>
          <a:p>
            <a:r>
              <a:rPr lang="en-US" sz="2800" dirty="0"/>
              <a:t>Pro Tips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BB613"/>
                </a:solidFill>
              </a:rPr>
              <a:t>A small stuffed animal               for each child</a:t>
            </a:r>
          </a:p>
          <a:p>
            <a:pPr marL="228600" indent="-228600">
              <a:buFont typeface="Arial"/>
              <a:buChar char="•"/>
            </a:pPr>
            <a:r>
              <a:rPr lang="en-US" sz="2400" dirty="0">
                <a:solidFill>
                  <a:srgbClr val="FBB613"/>
                </a:solidFill>
              </a:rPr>
              <a:t>The child can silently say the words “up” and “down” to help focus</a:t>
            </a:r>
          </a:p>
          <a:p>
            <a:pPr marL="228600" indent="-228600">
              <a:buFont typeface="Arial"/>
              <a:buChar char="•"/>
            </a:pPr>
            <a:endParaRPr lang="en-US" sz="2400" dirty="0">
              <a:solidFill>
                <a:srgbClr val="FBB613"/>
              </a:solidFill>
            </a:endParaRPr>
          </a:p>
          <a:p>
            <a:pPr marL="228600" indent="-228600">
              <a:buFont typeface="Arial"/>
              <a:buChar char="•"/>
            </a:pPr>
            <a:endParaRPr lang="en-US" sz="2800" dirty="0"/>
          </a:p>
        </p:txBody>
      </p:sp>
      <p:pic>
        <p:nvPicPr>
          <p:cNvPr id="2" name="Picture 1" descr="Toddler Beanie BabyIMG_134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9880" r="39408" b="23110"/>
          <a:stretch/>
        </p:blipFill>
        <p:spPr>
          <a:xfrm>
            <a:off x="4785360" y="3453320"/>
            <a:ext cx="3289300" cy="1984518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316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Other thoughts: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55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ne Bar on 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27" y="2747269"/>
            <a:ext cx="3800765" cy="263462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2028" y="252055"/>
            <a:ext cx="7594867" cy="825456"/>
          </a:xfrm>
        </p:spPr>
        <p:txBody>
          <a:bodyPr/>
          <a:lstStyle/>
          <a:p>
            <a:r>
              <a:rPr lang="en-US" sz="4800"/>
              <a:t>Tone Bar Focus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4478337" cy="381000"/>
          </a:xfrm>
        </p:spPr>
        <p:txBody>
          <a:bodyPr>
            <a:noAutofit/>
          </a:bodyPr>
          <a:lstStyle/>
          <a:p>
            <a:r>
              <a:rPr lang="en-US" sz="2800" dirty="0"/>
              <a:t>Pro Tips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BB613"/>
                </a:solidFill>
              </a:rPr>
              <a:t>Vary the lengths of ringing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FBB613"/>
                </a:solidFill>
              </a:rPr>
              <a:t>If a child does not want to close their eyes, have the children turn around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984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Other thoughts: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06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ristina balance one fo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3" t="42401" r="8827" b="14019"/>
          <a:stretch/>
        </p:blipFill>
        <p:spPr>
          <a:xfrm>
            <a:off x="6426467" y="81066"/>
            <a:ext cx="2194320" cy="460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22028" y="252055"/>
            <a:ext cx="7594867" cy="825456"/>
          </a:xfrm>
        </p:spPr>
        <p:txBody>
          <a:bodyPr/>
          <a:lstStyle/>
          <a:p>
            <a:r>
              <a:rPr lang="en-US" sz="4800"/>
              <a:t>Yoga Story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1020763" y="1269421"/>
            <a:ext cx="5405704" cy="381000"/>
          </a:xfrm>
        </p:spPr>
        <p:txBody>
          <a:bodyPr>
            <a:noAutofit/>
          </a:bodyPr>
          <a:lstStyle/>
          <a:p>
            <a:r>
              <a:rPr lang="en-US" sz="2800"/>
              <a:t>Pro Tips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A visual is helpful, but not necessary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Choose poses that work for your children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FBB613"/>
                </a:solidFill>
              </a:rPr>
              <a:t> Incorporate breathing into the poses</a:t>
            </a:r>
          </a:p>
        </p:txBody>
      </p:sp>
      <p:pic>
        <p:nvPicPr>
          <p:cNvPr id="3" name="Picture 2" descr="Yoga book sh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396" y="3697646"/>
            <a:ext cx="3355543" cy="1765299"/>
          </a:xfrm>
          <a:prstGeom prst="rect">
            <a:avLst/>
          </a:prstGeom>
          <a:ln w="38100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914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5420357" cy="723969"/>
          </a:xfrm>
        </p:spPr>
        <p:txBody>
          <a:bodyPr/>
          <a:lstStyle/>
          <a:p>
            <a:r>
              <a:rPr lang="en-US" sz="4800" dirty="0"/>
              <a:t>Reflect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46200"/>
            <a:ext cx="76780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Where do you see this activity fitting into your current curriculum?</a:t>
            </a: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What are the challenges you see with activity?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endParaRPr lang="en-US" sz="2000" b="1" dirty="0">
              <a:solidFill>
                <a:srgbClr val="93A91E"/>
              </a:solidFill>
              <a:latin typeface="Garamond"/>
              <a:cs typeface="Garamond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93A91E"/>
                </a:solidFill>
                <a:latin typeface="Garamond"/>
                <a:cs typeface="Garamond"/>
              </a:rPr>
              <a:t>Other thoughts: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3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Mindful Moment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279" y="2374900"/>
            <a:ext cx="4755292" cy="27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9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DD3F-D7FF-8F45-83C2-F2355D13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28499"/>
            <a:ext cx="7533492" cy="1157401"/>
          </a:xfrm>
        </p:spPr>
        <p:txBody>
          <a:bodyPr/>
          <a:lstStyle/>
          <a:p>
            <a:r>
              <a:rPr lang="en-US" dirty="0"/>
              <a:t>Teacher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CD464-7F8F-BA47-9D5C-F80E10EBE3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9910E51-3803-3340-A852-B0A8A4A247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607419"/>
              </p:ext>
            </p:extLst>
          </p:nvPr>
        </p:nvGraphicFramePr>
        <p:xfrm>
          <a:off x="1314450" y="1485900"/>
          <a:ext cx="6767514" cy="4094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838">
                  <a:extLst>
                    <a:ext uri="{9D8B030D-6E8A-4147-A177-3AD203B41FA5}">
                      <a16:colId xmlns:a16="http://schemas.microsoft.com/office/drawing/2014/main" val="1850840215"/>
                    </a:ext>
                  </a:extLst>
                </a:gridCol>
                <a:gridCol w="2255838">
                  <a:extLst>
                    <a:ext uri="{9D8B030D-6E8A-4147-A177-3AD203B41FA5}">
                      <a16:colId xmlns:a16="http://schemas.microsoft.com/office/drawing/2014/main" val="4263848199"/>
                    </a:ext>
                  </a:extLst>
                </a:gridCol>
                <a:gridCol w="2255838">
                  <a:extLst>
                    <a:ext uri="{9D8B030D-6E8A-4147-A177-3AD203B41FA5}">
                      <a16:colId xmlns:a16="http://schemas.microsoft.com/office/drawing/2014/main" val="4200605306"/>
                    </a:ext>
                  </a:extLst>
                </a:gridCol>
              </a:tblGrid>
              <a:tr h="809961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Ease of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744219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Breathing 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87058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Breathing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822686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Breathing Buddy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38509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Pinwheels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309054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Puppets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21613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Tone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837611"/>
                  </a:ext>
                </a:extLst>
              </a:tr>
              <a:tr h="469262">
                <a:tc>
                  <a:txBody>
                    <a:bodyPr/>
                    <a:lstStyle/>
                    <a:p>
                      <a:r>
                        <a:rPr lang="en-US" dirty="0"/>
                        <a:t>Yoga 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93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713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228311"/>
            <a:ext cx="7594867" cy="620059"/>
          </a:xfrm>
        </p:spPr>
        <p:txBody>
          <a:bodyPr/>
          <a:lstStyle/>
          <a:p>
            <a:r>
              <a:rPr lang="en-US" sz="4000"/>
              <a:t>To learn more about Mindfulness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044" y="884207"/>
            <a:ext cx="8231264" cy="4830793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>
                <a:solidFill>
                  <a:srgbClr val="259DC0"/>
                </a:solidFill>
              </a:rPr>
              <a:t>YouTube videos:</a:t>
            </a:r>
          </a:p>
          <a:p>
            <a:r>
              <a:rPr lang="en-US" sz="2900">
                <a:solidFill>
                  <a:srgbClr val="259DC0"/>
                </a:solidFill>
              </a:rPr>
              <a:t>Daniel </a:t>
            </a:r>
            <a:r>
              <a:rPr lang="en-US" sz="2900" err="1">
                <a:solidFill>
                  <a:srgbClr val="259DC0"/>
                </a:solidFill>
              </a:rPr>
              <a:t>Goleman</a:t>
            </a:r>
            <a:r>
              <a:rPr lang="en-US" sz="2900">
                <a:solidFill>
                  <a:srgbClr val="259DC0"/>
                </a:solidFill>
              </a:rPr>
              <a:t> and Richard Davidson:</a:t>
            </a:r>
          </a:p>
          <a:p>
            <a:r>
              <a:rPr lang="en-US" sz="2900">
                <a:solidFill>
                  <a:srgbClr val="259DC0"/>
                </a:solidFill>
              </a:rPr>
              <a:t>	Does Mindfulness Really Work: What Science Tells Us</a:t>
            </a:r>
          </a:p>
          <a:p>
            <a:endParaRPr lang="en-US" sz="2900">
              <a:solidFill>
                <a:srgbClr val="259DC0"/>
              </a:solidFill>
            </a:endParaRPr>
          </a:p>
          <a:p>
            <a:r>
              <a:rPr lang="en-US" sz="2900">
                <a:solidFill>
                  <a:srgbClr val="259DC0"/>
                </a:solidFill>
              </a:rPr>
              <a:t>Daniel </a:t>
            </a:r>
            <a:r>
              <a:rPr lang="en-US" sz="2900" err="1">
                <a:solidFill>
                  <a:srgbClr val="259DC0"/>
                </a:solidFill>
              </a:rPr>
              <a:t>Goleman</a:t>
            </a:r>
            <a:r>
              <a:rPr lang="en-US" sz="2900">
                <a:solidFill>
                  <a:srgbClr val="259DC0"/>
                </a:solidFill>
              </a:rPr>
              <a:t>:</a:t>
            </a:r>
          </a:p>
          <a:p>
            <a:r>
              <a:rPr lang="en-US" sz="2900">
                <a:solidFill>
                  <a:srgbClr val="259DC0"/>
                </a:solidFill>
              </a:rPr>
              <a:t>	How Attention Helps Us Succeed</a:t>
            </a:r>
          </a:p>
          <a:p>
            <a:r>
              <a:rPr lang="en-US" sz="2900">
                <a:solidFill>
                  <a:srgbClr val="259DC0"/>
                </a:solidFill>
              </a:rPr>
              <a:t>	Flow, Focus and Frazzle</a:t>
            </a:r>
          </a:p>
          <a:p>
            <a:endParaRPr lang="en-US" sz="3400">
              <a:solidFill>
                <a:srgbClr val="259DC0"/>
              </a:solidFill>
            </a:endParaRPr>
          </a:p>
          <a:p>
            <a:r>
              <a:rPr lang="en-US" sz="3600" b="1">
                <a:solidFill>
                  <a:srgbClr val="259DC0"/>
                </a:solidFill>
              </a:rPr>
              <a:t>Websites:</a:t>
            </a:r>
          </a:p>
          <a:p>
            <a:r>
              <a:rPr lang="en-US" sz="2900">
                <a:solidFill>
                  <a:srgbClr val="259DC0"/>
                </a:solidFill>
              </a:rPr>
              <a:t>Center for Healthy Minds - University of Wisconsin</a:t>
            </a:r>
          </a:p>
          <a:p>
            <a:r>
              <a:rPr lang="en-US" sz="2900">
                <a:solidFill>
                  <a:srgbClr val="259DC0"/>
                </a:solidFill>
              </a:rPr>
              <a:t>https://</a:t>
            </a:r>
            <a:r>
              <a:rPr lang="en-US" sz="2900" err="1">
                <a:solidFill>
                  <a:srgbClr val="259DC0"/>
                </a:solidFill>
              </a:rPr>
              <a:t>centerhealthyminds.org</a:t>
            </a:r>
            <a:endParaRPr lang="en-US" sz="2900">
              <a:solidFill>
                <a:srgbClr val="259DC0"/>
              </a:solidFill>
            </a:endParaRPr>
          </a:p>
          <a:p>
            <a:r>
              <a:rPr lang="en-US" sz="2900">
                <a:solidFill>
                  <a:srgbClr val="259DC0"/>
                </a:solidFill>
              </a:rPr>
              <a:t> </a:t>
            </a:r>
          </a:p>
          <a:p>
            <a:r>
              <a:rPr lang="en-US" sz="2900">
                <a:solidFill>
                  <a:srgbClr val="259DC0"/>
                </a:solidFill>
              </a:rPr>
              <a:t>Center for Mindfulness </a:t>
            </a:r>
            <a:r>
              <a:rPr lang="mr-IN" sz="2900">
                <a:solidFill>
                  <a:srgbClr val="259DC0"/>
                </a:solidFill>
              </a:rPr>
              <a:t>–</a:t>
            </a:r>
            <a:r>
              <a:rPr lang="en-US" sz="2900">
                <a:solidFill>
                  <a:srgbClr val="259DC0"/>
                </a:solidFill>
              </a:rPr>
              <a:t> University of Massachusetts Medical School</a:t>
            </a:r>
          </a:p>
          <a:p>
            <a:r>
              <a:rPr lang="en-US" sz="2900">
                <a:solidFill>
                  <a:srgbClr val="259DC0"/>
                </a:solidFill>
              </a:rPr>
              <a:t>https://www.umassmed.edu/cfm</a:t>
            </a:r>
          </a:p>
          <a:p>
            <a:endParaRPr lang="en-US" sz="2900">
              <a:solidFill>
                <a:srgbClr val="259DC0"/>
              </a:solidFill>
            </a:endParaRPr>
          </a:p>
          <a:p>
            <a:r>
              <a:rPr lang="en-US" sz="2900">
                <a:solidFill>
                  <a:srgbClr val="259DC0"/>
                </a:solidFill>
              </a:rPr>
              <a:t>Center for Mindfulness </a:t>
            </a:r>
            <a:r>
              <a:rPr lang="mr-IN" sz="2900">
                <a:solidFill>
                  <a:srgbClr val="259DC0"/>
                </a:solidFill>
              </a:rPr>
              <a:t>–</a:t>
            </a:r>
            <a:r>
              <a:rPr lang="en-US" sz="2900">
                <a:solidFill>
                  <a:srgbClr val="259DC0"/>
                </a:solidFill>
              </a:rPr>
              <a:t> UC San Diego Health</a:t>
            </a:r>
          </a:p>
          <a:p>
            <a:r>
              <a:rPr lang="en-US" sz="2900">
                <a:solidFill>
                  <a:srgbClr val="259DC0"/>
                </a:solidFill>
              </a:rPr>
              <a:t>https://health.ucsd.edu/specialties/mindfulness/introductory-programs/what-is</a:t>
            </a:r>
          </a:p>
          <a:p>
            <a:endParaRPr lang="en-US" sz="2900">
              <a:solidFill>
                <a:srgbClr val="259DC0"/>
              </a:solidFill>
            </a:endParaRPr>
          </a:p>
          <a:p>
            <a:r>
              <a:rPr lang="en-US" sz="2900">
                <a:solidFill>
                  <a:srgbClr val="259DC0"/>
                </a:solidFill>
              </a:rPr>
              <a:t>American Mindfulness Research Association</a:t>
            </a:r>
          </a:p>
          <a:p>
            <a:r>
              <a:rPr lang="en-US" sz="2900">
                <a:solidFill>
                  <a:srgbClr val="259DC0"/>
                </a:solidFill>
              </a:rPr>
              <a:t>https://</a:t>
            </a:r>
            <a:r>
              <a:rPr lang="en-US" sz="2900" err="1">
                <a:solidFill>
                  <a:srgbClr val="259DC0"/>
                </a:solidFill>
              </a:rPr>
              <a:t>goamra.org</a:t>
            </a:r>
            <a:r>
              <a:rPr lang="en-US" sz="2900">
                <a:solidFill>
                  <a:srgbClr val="259DC0"/>
                </a:solidFill>
              </a:rPr>
              <a:t>/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94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nd full or Mindfu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698500"/>
            <a:ext cx="6337300" cy="41042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10100" y="2832100"/>
            <a:ext cx="228600" cy="330200"/>
          </a:xfrm>
          <a:prstGeom prst="ellipse">
            <a:avLst/>
          </a:prstGeom>
          <a:solidFill>
            <a:srgbClr val="83AEAD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4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3" y="328497"/>
            <a:ext cx="7594867" cy="1573709"/>
          </a:xfrm>
        </p:spPr>
        <p:txBody>
          <a:bodyPr/>
          <a:lstStyle/>
          <a:p>
            <a:r>
              <a:rPr lang="en-US" dirty="0"/>
              <a:t>Mindfulness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23913" y="1252919"/>
            <a:ext cx="6636017" cy="381000"/>
          </a:xfrm>
        </p:spPr>
        <p:txBody>
          <a:bodyPr>
            <a:noAutofit/>
          </a:bodyPr>
          <a:lstStyle/>
          <a:p>
            <a:r>
              <a:rPr lang="en-US" sz="2800" dirty="0"/>
              <a:t>What is Mindfulness?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1365" y="2149038"/>
            <a:ext cx="332434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94A91D"/>
                </a:solidFill>
                <a:latin typeface="Garamond"/>
                <a:cs typeface="Garamond"/>
              </a:rPr>
              <a:t>Paying attention, 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94A91D"/>
                </a:solidFill>
                <a:latin typeface="Garamond"/>
                <a:cs typeface="Garamond"/>
              </a:rPr>
              <a:t>on purpose, 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94A91D"/>
                </a:solidFill>
                <a:latin typeface="Garamond"/>
                <a:cs typeface="Garamond"/>
              </a:rPr>
              <a:t>in the present moment, 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94A91D"/>
                </a:solidFill>
                <a:latin typeface="Garamond"/>
                <a:cs typeface="Garamond"/>
              </a:rPr>
              <a:t>non-judgmentally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94A91D"/>
                </a:solidFill>
                <a:latin typeface="Garamond"/>
                <a:cs typeface="Garamond"/>
              </a:rPr>
              <a:t>				</a:t>
            </a:r>
            <a:r>
              <a:rPr lang="en-US" b="1" dirty="0">
                <a:solidFill>
                  <a:srgbClr val="94A91D"/>
                </a:solidFill>
                <a:latin typeface="Garamond"/>
                <a:cs typeface="Garamond"/>
              </a:rPr>
              <a:t>(Kabat-Zinn)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2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04863" y="371967"/>
            <a:ext cx="6838224" cy="636994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259DC0"/>
                </a:solidFill>
              </a:rPr>
              <a:t>Why Mindfulness?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05210" y="1297021"/>
            <a:ext cx="5105960" cy="4078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76431"/>
                </a:solidFill>
                <a:latin typeface="Garamond"/>
                <a:cs typeface="Garamond"/>
              </a:rPr>
              <a:t>Research on children ages 4 </a:t>
            </a:r>
            <a:r>
              <a:rPr lang="mr-IN" sz="2800" b="1" dirty="0">
                <a:solidFill>
                  <a:srgbClr val="F76431"/>
                </a:solidFill>
                <a:latin typeface="Garamond"/>
                <a:cs typeface="Garamond"/>
              </a:rPr>
              <a:t>–</a:t>
            </a:r>
            <a:r>
              <a:rPr lang="en-US" sz="2800" b="1" dirty="0">
                <a:solidFill>
                  <a:srgbClr val="F76431"/>
                </a:solidFill>
                <a:latin typeface="Garamond"/>
                <a:cs typeface="Garamond"/>
              </a:rPr>
              <a:t> 18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Executive Functioning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Attention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Memory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Focus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Depression 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Anxiety/Stress </a:t>
            </a:r>
          </a:p>
          <a:p>
            <a:pPr marL="798513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F76431"/>
                </a:solidFill>
                <a:latin typeface="Garamond"/>
                <a:cs typeface="Garamond"/>
              </a:rPr>
              <a:t>Negative Behaviors</a:t>
            </a:r>
          </a:p>
        </p:txBody>
      </p:sp>
      <p:pic>
        <p:nvPicPr>
          <p:cNvPr id="5" name="Picture 4" descr="Ston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836739"/>
            <a:ext cx="2958962" cy="1938462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035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33548"/>
            <a:ext cx="8271316" cy="683389"/>
          </a:xfrm>
        </p:spPr>
        <p:txBody>
          <a:bodyPr/>
          <a:lstStyle/>
          <a:p>
            <a:r>
              <a:rPr lang="en-US" dirty="0">
                <a:solidFill>
                  <a:srgbClr val="F76431"/>
                </a:solidFill>
              </a:rPr>
              <a:t/>
            </a:r>
            <a:br>
              <a:rPr lang="en-US" dirty="0">
                <a:solidFill>
                  <a:srgbClr val="F76431"/>
                </a:solidFill>
              </a:rPr>
            </a:br>
            <a:r>
              <a:rPr lang="en-US" sz="4000" dirty="0">
                <a:solidFill>
                  <a:srgbClr val="259DC0"/>
                </a:solidFill>
              </a:rPr>
              <a:t>Process of creating the Overlay</a:t>
            </a: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5753799" y="1403062"/>
            <a:ext cx="2623392" cy="1822379"/>
          </a:xfrm>
          <a:custGeom>
            <a:avLst/>
            <a:gdLst>
              <a:gd name="T0" fmla="*/ 1846 w 3566"/>
              <a:gd name="T1" fmla="*/ 0 h 2513"/>
              <a:gd name="T2" fmla="*/ 1867 w 3566"/>
              <a:gd name="T3" fmla="*/ 5 h 2513"/>
              <a:gd name="T4" fmla="*/ 1889 w 3566"/>
              <a:gd name="T5" fmla="*/ 17 h 2513"/>
              <a:gd name="T6" fmla="*/ 3528 w 3566"/>
              <a:gd name="T7" fmla="*/ 1183 h 2513"/>
              <a:gd name="T8" fmla="*/ 3545 w 3566"/>
              <a:gd name="T9" fmla="*/ 1198 h 2513"/>
              <a:gd name="T10" fmla="*/ 3557 w 3566"/>
              <a:gd name="T11" fmla="*/ 1215 h 2513"/>
              <a:gd name="T12" fmla="*/ 3564 w 3566"/>
              <a:gd name="T13" fmla="*/ 1236 h 2513"/>
              <a:gd name="T14" fmla="*/ 3566 w 3566"/>
              <a:gd name="T15" fmla="*/ 1256 h 2513"/>
              <a:gd name="T16" fmla="*/ 3566 w 3566"/>
              <a:gd name="T17" fmla="*/ 1256 h 2513"/>
              <a:gd name="T18" fmla="*/ 3564 w 3566"/>
              <a:gd name="T19" fmla="*/ 1278 h 2513"/>
              <a:gd name="T20" fmla="*/ 3557 w 3566"/>
              <a:gd name="T21" fmla="*/ 1298 h 2513"/>
              <a:gd name="T22" fmla="*/ 3545 w 3566"/>
              <a:gd name="T23" fmla="*/ 1316 h 2513"/>
              <a:gd name="T24" fmla="*/ 3528 w 3566"/>
              <a:gd name="T25" fmla="*/ 1331 h 2513"/>
              <a:gd name="T26" fmla="*/ 1889 w 3566"/>
              <a:gd name="T27" fmla="*/ 2497 h 2513"/>
              <a:gd name="T28" fmla="*/ 1867 w 3566"/>
              <a:gd name="T29" fmla="*/ 2508 h 2513"/>
              <a:gd name="T30" fmla="*/ 1846 w 3566"/>
              <a:gd name="T31" fmla="*/ 2513 h 2513"/>
              <a:gd name="T32" fmla="*/ 1824 w 3566"/>
              <a:gd name="T33" fmla="*/ 2513 h 2513"/>
              <a:gd name="T34" fmla="*/ 1803 w 3566"/>
              <a:gd name="T35" fmla="*/ 2508 h 2513"/>
              <a:gd name="T36" fmla="*/ 1784 w 3566"/>
              <a:gd name="T37" fmla="*/ 2498 h 2513"/>
              <a:gd name="T38" fmla="*/ 1769 w 3566"/>
              <a:gd name="T39" fmla="*/ 2484 h 2513"/>
              <a:gd name="T40" fmla="*/ 1756 w 3566"/>
              <a:gd name="T41" fmla="*/ 2466 h 2513"/>
              <a:gd name="T42" fmla="*/ 1747 w 3566"/>
              <a:gd name="T43" fmla="*/ 2446 h 2513"/>
              <a:gd name="T44" fmla="*/ 1745 w 3566"/>
              <a:gd name="T45" fmla="*/ 2422 h 2513"/>
              <a:gd name="T46" fmla="*/ 1745 w 3566"/>
              <a:gd name="T47" fmla="*/ 2064 h 2513"/>
              <a:gd name="T48" fmla="*/ 1742 w 3566"/>
              <a:gd name="T49" fmla="*/ 2055 h 2513"/>
              <a:gd name="T50" fmla="*/ 1735 w 3566"/>
              <a:gd name="T51" fmla="*/ 2049 h 2513"/>
              <a:gd name="T52" fmla="*/ 1727 w 3566"/>
              <a:gd name="T53" fmla="*/ 2045 h 2513"/>
              <a:gd name="T54" fmla="*/ 91 w 3566"/>
              <a:gd name="T55" fmla="*/ 2045 h 2513"/>
              <a:gd name="T56" fmla="*/ 67 w 3566"/>
              <a:gd name="T57" fmla="*/ 2042 h 2513"/>
              <a:gd name="T58" fmla="*/ 45 w 3566"/>
              <a:gd name="T59" fmla="*/ 2033 h 2513"/>
              <a:gd name="T60" fmla="*/ 27 w 3566"/>
              <a:gd name="T61" fmla="*/ 2019 h 2513"/>
              <a:gd name="T62" fmla="*/ 13 w 3566"/>
              <a:gd name="T63" fmla="*/ 2001 h 2513"/>
              <a:gd name="T64" fmla="*/ 3 w 3566"/>
              <a:gd name="T65" fmla="*/ 1979 h 2513"/>
              <a:gd name="T66" fmla="*/ 0 w 3566"/>
              <a:gd name="T67" fmla="*/ 1954 h 2513"/>
              <a:gd name="T68" fmla="*/ 0 w 3566"/>
              <a:gd name="T69" fmla="*/ 558 h 2513"/>
              <a:gd name="T70" fmla="*/ 3 w 3566"/>
              <a:gd name="T71" fmla="*/ 535 h 2513"/>
              <a:gd name="T72" fmla="*/ 13 w 3566"/>
              <a:gd name="T73" fmla="*/ 513 h 2513"/>
              <a:gd name="T74" fmla="*/ 27 w 3566"/>
              <a:gd name="T75" fmla="*/ 495 h 2513"/>
              <a:gd name="T76" fmla="*/ 45 w 3566"/>
              <a:gd name="T77" fmla="*/ 481 h 2513"/>
              <a:gd name="T78" fmla="*/ 67 w 3566"/>
              <a:gd name="T79" fmla="*/ 471 h 2513"/>
              <a:gd name="T80" fmla="*/ 91 w 3566"/>
              <a:gd name="T81" fmla="*/ 468 h 2513"/>
              <a:gd name="T82" fmla="*/ 1727 w 3566"/>
              <a:gd name="T83" fmla="*/ 468 h 2513"/>
              <a:gd name="T84" fmla="*/ 1735 w 3566"/>
              <a:gd name="T85" fmla="*/ 465 h 2513"/>
              <a:gd name="T86" fmla="*/ 1742 w 3566"/>
              <a:gd name="T87" fmla="*/ 459 h 2513"/>
              <a:gd name="T88" fmla="*/ 1745 w 3566"/>
              <a:gd name="T89" fmla="*/ 449 h 2513"/>
              <a:gd name="T90" fmla="*/ 1745 w 3566"/>
              <a:gd name="T91" fmla="*/ 91 h 2513"/>
              <a:gd name="T92" fmla="*/ 1747 w 3566"/>
              <a:gd name="T93" fmla="*/ 67 h 2513"/>
              <a:gd name="T94" fmla="*/ 1756 w 3566"/>
              <a:gd name="T95" fmla="*/ 47 h 2513"/>
              <a:gd name="T96" fmla="*/ 1769 w 3566"/>
              <a:gd name="T97" fmla="*/ 29 h 2513"/>
              <a:gd name="T98" fmla="*/ 1784 w 3566"/>
              <a:gd name="T99" fmla="*/ 15 h 2513"/>
              <a:gd name="T100" fmla="*/ 1803 w 3566"/>
              <a:gd name="T101" fmla="*/ 5 h 2513"/>
              <a:gd name="T102" fmla="*/ 1824 w 3566"/>
              <a:gd name="T103" fmla="*/ 0 h 2513"/>
              <a:gd name="T104" fmla="*/ 1846 w 3566"/>
              <a:gd name="T105" fmla="*/ 0 h 2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66" h="2513">
                <a:moveTo>
                  <a:pt x="1846" y="0"/>
                </a:moveTo>
                <a:lnTo>
                  <a:pt x="1867" y="5"/>
                </a:lnTo>
                <a:lnTo>
                  <a:pt x="1889" y="17"/>
                </a:lnTo>
                <a:lnTo>
                  <a:pt x="3528" y="1183"/>
                </a:lnTo>
                <a:lnTo>
                  <a:pt x="3545" y="1198"/>
                </a:lnTo>
                <a:lnTo>
                  <a:pt x="3557" y="1215"/>
                </a:lnTo>
                <a:lnTo>
                  <a:pt x="3564" y="1236"/>
                </a:lnTo>
                <a:lnTo>
                  <a:pt x="3566" y="1256"/>
                </a:lnTo>
                <a:lnTo>
                  <a:pt x="3566" y="1256"/>
                </a:lnTo>
                <a:lnTo>
                  <a:pt x="3564" y="1278"/>
                </a:lnTo>
                <a:lnTo>
                  <a:pt x="3557" y="1298"/>
                </a:lnTo>
                <a:lnTo>
                  <a:pt x="3545" y="1316"/>
                </a:lnTo>
                <a:lnTo>
                  <a:pt x="3528" y="1331"/>
                </a:lnTo>
                <a:lnTo>
                  <a:pt x="1889" y="2497"/>
                </a:lnTo>
                <a:lnTo>
                  <a:pt x="1867" y="2508"/>
                </a:lnTo>
                <a:lnTo>
                  <a:pt x="1846" y="2513"/>
                </a:lnTo>
                <a:lnTo>
                  <a:pt x="1824" y="2513"/>
                </a:lnTo>
                <a:lnTo>
                  <a:pt x="1803" y="2508"/>
                </a:lnTo>
                <a:lnTo>
                  <a:pt x="1784" y="2498"/>
                </a:lnTo>
                <a:lnTo>
                  <a:pt x="1769" y="2484"/>
                </a:lnTo>
                <a:lnTo>
                  <a:pt x="1756" y="2466"/>
                </a:lnTo>
                <a:lnTo>
                  <a:pt x="1747" y="2446"/>
                </a:lnTo>
                <a:lnTo>
                  <a:pt x="1745" y="2422"/>
                </a:lnTo>
                <a:lnTo>
                  <a:pt x="1745" y="2064"/>
                </a:lnTo>
                <a:lnTo>
                  <a:pt x="1742" y="2055"/>
                </a:lnTo>
                <a:lnTo>
                  <a:pt x="1735" y="2049"/>
                </a:lnTo>
                <a:lnTo>
                  <a:pt x="1727" y="2045"/>
                </a:lnTo>
                <a:lnTo>
                  <a:pt x="91" y="2045"/>
                </a:lnTo>
                <a:lnTo>
                  <a:pt x="67" y="2042"/>
                </a:lnTo>
                <a:lnTo>
                  <a:pt x="45" y="2033"/>
                </a:lnTo>
                <a:lnTo>
                  <a:pt x="27" y="2019"/>
                </a:lnTo>
                <a:lnTo>
                  <a:pt x="13" y="2001"/>
                </a:lnTo>
                <a:lnTo>
                  <a:pt x="3" y="1979"/>
                </a:lnTo>
                <a:lnTo>
                  <a:pt x="0" y="1954"/>
                </a:lnTo>
                <a:lnTo>
                  <a:pt x="0" y="558"/>
                </a:lnTo>
                <a:lnTo>
                  <a:pt x="3" y="535"/>
                </a:lnTo>
                <a:lnTo>
                  <a:pt x="13" y="513"/>
                </a:lnTo>
                <a:lnTo>
                  <a:pt x="27" y="495"/>
                </a:lnTo>
                <a:lnTo>
                  <a:pt x="45" y="481"/>
                </a:lnTo>
                <a:lnTo>
                  <a:pt x="67" y="471"/>
                </a:lnTo>
                <a:lnTo>
                  <a:pt x="91" y="468"/>
                </a:lnTo>
                <a:lnTo>
                  <a:pt x="1727" y="468"/>
                </a:lnTo>
                <a:lnTo>
                  <a:pt x="1735" y="465"/>
                </a:lnTo>
                <a:lnTo>
                  <a:pt x="1742" y="459"/>
                </a:lnTo>
                <a:lnTo>
                  <a:pt x="1745" y="449"/>
                </a:lnTo>
                <a:lnTo>
                  <a:pt x="1745" y="91"/>
                </a:lnTo>
                <a:lnTo>
                  <a:pt x="1747" y="67"/>
                </a:lnTo>
                <a:lnTo>
                  <a:pt x="1756" y="47"/>
                </a:lnTo>
                <a:lnTo>
                  <a:pt x="1769" y="29"/>
                </a:lnTo>
                <a:lnTo>
                  <a:pt x="1784" y="15"/>
                </a:lnTo>
                <a:lnTo>
                  <a:pt x="1803" y="5"/>
                </a:lnTo>
                <a:lnTo>
                  <a:pt x="1824" y="0"/>
                </a:lnTo>
                <a:lnTo>
                  <a:pt x="184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  <a:effectLst>
            <a:glow rad="165100">
              <a:schemeClr val="tx1">
                <a:lumMod val="65000"/>
                <a:lumOff val="35000"/>
                <a:alpha val="31000"/>
              </a:schemeClr>
            </a:glo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003147" y="1381094"/>
            <a:ext cx="2359714" cy="959416"/>
          </a:xfrm>
          <a:custGeom>
            <a:avLst/>
            <a:gdLst>
              <a:gd name="T0" fmla="*/ 1846 w 3566"/>
              <a:gd name="T1" fmla="*/ 0 h 2513"/>
              <a:gd name="T2" fmla="*/ 1867 w 3566"/>
              <a:gd name="T3" fmla="*/ 5 h 2513"/>
              <a:gd name="T4" fmla="*/ 1889 w 3566"/>
              <a:gd name="T5" fmla="*/ 17 h 2513"/>
              <a:gd name="T6" fmla="*/ 3528 w 3566"/>
              <a:gd name="T7" fmla="*/ 1183 h 2513"/>
              <a:gd name="T8" fmla="*/ 3545 w 3566"/>
              <a:gd name="T9" fmla="*/ 1198 h 2513"/>
              <a:gd name="T10" fmla="*/ 3557 w 3566"/>
              <a:gd name="T11" fmla="*/ 1215 h 2513"/>
              <a:gd name="T12" fmla="*/ 3564 w 3566"/>
              <a:gd name="T13" fmla="*/ 1236 h 2513"/>
              <a:gd name="T14" fmla="*/ 3566 w 3566"/>
              <a:gd name="T15" fmla="*/ 1256 h 2513"/>
              <a:gd name="T16" fmla="*/ 3566 w 3566"/>
              <a:gd name="T17" fmla="*/ 1256 h 2513"/>
              <a:gd name="T18" fmla="*/ 3564 w 3566"/>
              <a:gd name="T19" fmla="*/ 1278 h 2513"/>
              <a:gd name="T20" fmla="*/ 3557 w 3566"/>
              <a:gd name="T21" fmla="*/ 1298 h 2513"/>
              <a:gd name="T22" fmla="*/ 3545 w 3566"/>
              <a:gd name="T23" fmla="*/ 1316 h 2513"/>
              <a:gd name="T24" fmla="*/ 3528 w 3566"/>
              <a:gd name="T25" fmla="*/ 1331 h 2513"/>
              <a:gd name="T26" fmla="*/ 1889 w 3566"/>
              <a:gd name="T27" fmla="*/ 2497 h 2513"/>
              <a:gd name="T28" fmla="*/ 1867 w 3566"/>
              <a:gd name="T29" fmla="*/ 2508 h 2513"/>
              <a:gd name="T30" fmla="*/ 1846 w 3566"/>
              <a:gd name="T31" fmla="*/ 2513 h 2513"/>
              <a:gd name="T32" fmla="*/ 1824 w 3566"/>
              <a:gd name="T33" fmla="*/ 2513 h 2513"/>
              <a:gd name="T34" fmla="*/ 1803 w 3566"/>
              <a:gd name="T35" fmla="*/ 2508 h 2513"/>
              <a:gd name="T36" fmla="*/ 1784 w 3566"/>
              <a:gd name="T37" fmla="*/ 2498 h 2513"/>
              <a:gd name="T38" fmla="*/ 1769 w 3566"/>
              <a:gd name="T39" fmla="*/ 2484 h 2513"/>
              <a:gd name="T40" fmla="*/ 1756 w 3566"/>
              <a:gd name="T41" fmla="*/ 2466 h 2513"/>
              <a:gd name="T42" fmla="*/ 1747 w 3566"/>
              <a:gd name="T43" fmla="*/ 2446 h 2513"/>
              <a:gd name="T44" fmla="*/ 1745 w 3566"/>
              <a:gd name="T45" fmla="*/ 2422 h 2513"/>
              <a:gd name="T46" fmla="*/ 1745 w 3566"/>
              <a:gd name="T47" fmla="*/ 2064 h 2513"/>
              <a:gd name="T48" fmla="*/ 1742 w 3566"/>
              <a:gd name="T49" fmla="*/ 2055 h 2513"/>
              <a:gd name="T50" fmla="*/ 1735 w 3566"/>
              <a:gd name="T51" fmla="*/ 2049 h 2513"/>
              <a:gd name="T52" fmla="*/ 1727 w 3566"/>
              <a:gd name="T53" fmla="*/ 2045 h 2513"/>
              <a:gd name="T54" fmla="*/ 91 w 3566"/>
              <a:gd name="T55" fmla="*/ 2045 h 2513"/>
              <a:gd name="T56" fmla="*/ 67 w 3566"/>
              <a:gd name="T57" fmla="*/ 2042 h 2513"/>
              <a:gd name="T58" fmla="*/ 45 w 3566"/>
              <a:gd name="T59" fmla="*/ 2033 h 2513"/>
              <a:gd name="T60" fmla="*/ 27 w 3566"/>
              <a:gd name="T61" fmla="*/ 2019 h 2513"/>
              <a:gd name="T62" fmla="*/ 13 w 3566"/>
              <a:gd name="T63" fmla="*/ 2001 h 2513"/>
              <a:gd name="T64" fmla="*/ 3 w 3566"/>
              <a:gd name="T65" fmla="*/ 1979 h 2513"/>
              <a:gd name="T66" fmla="*/ 0 w 3566"/>
              <a:gd name="T67" fmla="*/ 1954 h 2513"/>
              <a:gd name="T68" fmla="*/ 0 w 3566"/>
              <a:gd name="T69" fmla="*/ 558 h 2513"/>
              <a:gd name="T70" fmla="*/ 3 w 3566"/>
              <a:gd name="T71" fmla="*/ 535 h 2513"/>
              <a:gd name="T72" fmla="*/ 13 w 3566"/>
              <a:gd name="T73" fmla="*/ 513 h 2513"/>
              <a:gd name="T74" fmla="*/ 27 w 3566"/>
              <a:gd name="T75" fmla="*/ 495 h 2513"/>
              <a:gd name="T76" fmla="*/ 45 w 3566"/>
              <a:gd name="T77" fmla="*/ 481 h 2513"/>
              <a:gd name="T78" fmla="*/ 67 w 3566"/>
              <a:gd name="T79" fmla="*/ 471 h 2513"/>
              <a:gd name="T80" fmla="*/ 91 w 3566"/>
              <a:gd name="T81" fmla="*/ 468 h 2513"/>
              <a:gd name="T82" fmla="*/ 1727 w 3566"/>
              <a:gd name="T83" fmla="*/ 468 h 2513"/>
              <a:gd name="T84" fmla="*/ 1735 w 3566"/>
              <a:gd name="T85" fmla="*/ 465 h 2513"/>
              <a:gd name="T86" fmla="*/ 1742 w 3566"/>
              <a:gd name="T87" fmla="*/ 459 h 2513"/>
              <a:gd name="T88" fmla="*/ 1745 w 3566"/>
              <a:gd name="T89" fmla="*/ 449 h 2513"/>
              <a:gd name="T90" fmla="*/ 1745 w 3566"/>
              <a:gd name="T91" fmla="*/ 91 h 2513"/>
              <a:gd name="T92" fmla="*/ 1747 w 3566"/>
              <a:gd name="T93" fmla="*/ 67 h 2513"/>
              <a:gd name="T94" fmla="*/ 1756 w 3566"/>
              <a:gd name="T95" fmla="*/ 47 h 2513"/>
              <a:gd name="T96" fmla="*/ 1769 w 3566"/>
              <a:gd name="T97" fmla="*/ 29 h 2513"/>
              <a:gd name="T98" fmla="*/ 1784 w 3566"/>
              <a:gd name="T99" fmla="*/ 15 h 2513"/>
              <a:gd name="T100" fmla="*/ 1803 w 3566"/>
              <a:gd name="T101" fmla="*/ 5 h 2513"/>
              <a:gd name="T102" fmla="*/ 1824 w 3566"/>
              <a:gd name="T103" fmla="*/ 0 h 2513"/>
              <a:gd name="T104" fmla="*/ 1846 w 3566"/>
              <a:gd name="T105" fmla="*/ 0 h 2513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0 w 10000"/>
              <a:gd name="connsiteY34" fmla="*/ 2220 h 10000"/>
              <a:gd name="connsiteX35" fmla="*/ 8 w 10000"/>
              <a:gd name="connsiteY35" fmla="*/ 2129 h 10000"/>
              <a:gd name="connsiteX36" fmla="*/ 36 w 10000"/>
              <a:gd name="connsiteY36" fmla="*/ 2041 h 10000"/>
              <a:gd name="connsiteX37" fmla="*/ 76 w 10000"/>
              <a:gd name="connsiteY37" fmla="*/ 1970 h 10000"/>
              <a:gd name="connsiteX38" fmla="*/ 126 w 10000"/>
              <a:gd name="connsiteY38" fmla="*/ 1914 h 10000"/>
              <a:gd name="connsiteX39" fmla="*/ 188 w 10000"/>
              <a:gd name="connsiteY39" fmla="*/ 1874 h 10000"/>
              <a:gd name="connsiteX40" fmla="*/ 255 w 10000"/>
              <a:gd name="connsiteY40" fmla="*/ 1862 h 10000"/>
              <a:gd name="connsiteX41" fmla="*/ 1184 w 10000"/>
              <a:gd name="connsiteY41" fmla="*/ 1860 h 10000"/>
              <a:gd name="connsiteX42" fmla="*/ 4843 w 10000"/>
              <a:gd name="connsiteY42" fmla="*/ 1862 h 10000"/>
              <a:gd name="connsiteX43" fmla="*/ 4865 w 10000"/>
              <a:gd name="connsiteY43" fmla="*/ 1850 h 10000"/>
              <a:gd name="connsiteX44" fmla="*/ 4885 w 10000"/>
              <a:gd name="connsiteY44" fmla="*/ 1827 h 10000"/>
              <a:gd name="connsiteX45" fmla="*/ 4893 w 10000"/>
              <a:gd name="connsiteY45" fmla="*/ 1787 h 10000"/>
              <a:gd name="connsiteX46" fmla="*/ 4893 w 10000"/>
              <a:gd name="connsiteY46" fmla="*/ 362 h 10000"/>
              <a:gd name="connsiteX47" fmla="*/ 4899 w 10000"/>
              <a:gd name="connsiteY47" fmla="*/ 267 h 10000"/>
              <a:gd name="connsiteX48" fmla="*/ 4924 w 10000"/>
              <a:gd name="connsiteY48" fmla="*/ 187 h 10000"/>
              <a:gd name="connsiteX49" fmla="*/ 4961 w 10000"/>
              <a:gd name="connsiteY49" fmla="*/ 115 h 10000"/>
              <a:gd name="connsiteX50" fmla="*/ 5003 w 10000"/>
              <a:gd name="connsiteY50" fmla="*/ 60 h 10000"/>
              <a:gd name="connsiteX51" fmla="*/ 5056 w 10000"/>
              <a:gd name="connsiteY51" fmla="*/ 20 h 10000"/>
              <a:gd name="connsiteX52" fmla="*/ 5115 w 10000"/>
              <a:gd name="connsiteY52" fmla="*/ 0 h 10000"/>
              <a:gd name="connsiteX53" fmla="*/ 5177 w 10000"/>
              <a:gd name="connsiteY53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0 w 10000"/>
              <a:gd name="connsiteY34" fmla="*/ 2220 h 10000"/>
              <a:gd name="connsiteX35" fmla="*/ 8 w 10000"/>
              <a:gd name="connsiteY35" fmla="*/ 2129 h 10000"/>
              <a:gd name="connsiteX36" fmla="*/ 36 w 10000"/>
              <a:gd name="connsiteY36" fmla="*/ 2041 h 10000"/>
              <a:gd name="connsiteX37" fmla="*/ 76 w 10000"/>
              <a:gd name="connsiteY37" fmla="*/ 1970 h 10000"/>
              <a:gd name="connsiteX38" fmla="*/ 126 w 10000"/>
              <a:gd name="connsiteY38" fmla="*/ 1914 h 10000"/>
              <a:gd name="connsiteX39" fmla="*/ 188 w 10000"/>
              <a:gd name="connsiteY39" fmla="*/ 1874 h 10000"/>
              <a:gd name="connsiteX40" fmla="*/ 1184 w 10000"/>
              <a:gd name="connsiteY40" fmla="*/ 1860 h 10000"/>
              <a:gd name="connsiteX41" fmla="*/ 4843 w 10000"/>
              <a:gd name="connsiteY41" fmla="*/ 1862 h 10000"/>
              <a:gd name="connsiteX42" fmla="*/ 4865 w 10000"/>
              <a:gd name="connsiteY42" fmla="*/ 1850 h 10000"/>
              <a:gd name="connsiteX43" fmla="*/ 4885 w 10000"/>
              <a:gd name="connsiteY43" fmla="*/ 1827 h 10000"/>
              <a:gd name="connsiteX44" fmla="*/ 4893 w 10000"/>
              <a:gd name="connsiteY44" fmla="*/ 1787 h 10000"/>
              <a:gd name="connsiteX45" fmla="*/ 4893 w 10000"/>
              <a:gd name="connsiteY45" fmla="*/ 362 h 10000"/>
              <a:gd name="connsiteX46" fmla="*/ 4899 w 10000"/>
              <a:gd name="connsiteY46" fmla="*/ 267 h 10000"/>
              <a:gd name="connsiteX47" fmla="*/ 4924 w 10000"/>
              <a:gd name="connsiteY47" fmla="*/ 187 h 10000"/>
              <a:gd name="connsiteX48" fmla="*/ 4961 w 10000"/>
              <a:gd name="connsiteY48" fmla="*/ 115 h 10000"/>
              <a:gd name="connsiteX49" fmla="*/ 5003 w 10000"/>
              <a:gd name="connsiteY49" fmla="*/ 60 h 10000"/>
              <a:gd name="connsiteX50" fmla="*/ 5056 w 10000"/>
              <a:gd name="connsiteY50" fmla="*/ 20 h 10000"/>
              <a:gd name="connsiteX51" fmla="*/ 5115 w 10000"/>
              <a:gd name="connsiteY51" fmla="*/ 0 h 10000"/>
              <a:gd name="connsiteX52" fmla="*/ 5177 w 10000"/>
              <a:gd name="connsiteY52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0 w 10000"/>
              <a:gd name="connsiteY34" fmla="*/ 2220 h 10000"/>
              <a:gd name="connsiteX35" fmla="*/ 8 w 10000"/>
              <a:gd name="connsiteY35" fmla="*/ 2129 h 10000"/>
              <a:gd name="connsiteX36" fmla="*/ 36 w 10000"/>
              <a:gd name="connsiteY36" fmla="*/ 2041 h 10000"/>
              <a:gd name="connsiteX37" fmla="*/ 76 w 10000"/>
              <a:gd name="connsiteY37" fmla="*/ 1970 h 10000"/>
              <a:gd name="connsiteX38" fmla="*/ 126 w 10000"/>
              <a:gd name="connsiteY38" fmla="*/ 1914 h 10000"/>
              <a:gd name="connsiteX39" fmla="*/ 1184 w 10000"/>
              <a:gd name="connsiteY39" fmla="*/ 1860 h 10000"/>
              <a:gd name="connsiteX40" fmla="*/ 4843 w 10000"/>
              <a:gd name="connsiteY40" fmla="*/ 1862 h 10000"/>
              <a:gd name="connsiteX41" fmla="*/ 4865 w 10000"/>
              <a:gd name="connsiteY41" fmla="*/ 1850 h 10000"/>
              <a:gd name="connsiteX42" fmla="*/ 4885 w 10000"/>
              <a:gd name="connsiteY42" fmla="*/ 1827 h 10000"/>
              <a:gd name="connsiteX43" fmla="*/ 4893 w 10000"/>
              <a:gd name="connsiteY43" fmla="*/ 1787 h 10000"/>
              <a:gd name="connsiteX44" fmla="*/ 4893 w 10000"/>
              <a:gd name="connsiteY44" fmla="*/ 362 h 10000"/>
              <a:gd name="connsiteX45" fmla="*/ 4899 w 10000"/>
              <a:gd name="connsiteY45" fmla="*/ 267 h 10000"/>
              <a:gd name="connsiteX46" fmla="*/ 4924 w 10000"/>
              <a:gd name="connsiteY46" fmla="*/ 187 h 10000"/>
              <a:gd name="connsiteX47" fmla="*/ 4961 w 10000"/>
              <a:gd name="connsiteY47" fmla="*/ 115 h 10000"/>
              <a:gd name="connsiteX48" fmla="*/ 5003 w 10000"/>
              <a:gd name="connsiteY48" fmla="*/ 60 h 10000"/>
              <a:gd name="connsiteX49" fmla="*/ 5056 w 10000"/>
              <a:gd name="connsiteY49" fmla="*/ 20 h 10000"/>
              <a:gd name="connsiteX50" fmla="*/ 5115 w 10000"/>
              <a:gd name="connsiteY50" fmla="*/ 0 h 10000"/>
              <a:gd name="connsiteX51" fmla="*/ 5177 w 10000"/>
              <a:gd name="connsiteY51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0 w 10000"/>
              <a:gd name="connsiteY34" fmla="*/ 2220 h 10000"/>
              <a:gd name="connsiteX35" fmla="*/ 8 w 10000"/>
              <a:gd name="connsiteY35" fmla="*/ 2129 h 10000"/>
              <a:gd name="connsiteX36" fmla="*/ 36 w 10000"/>
              <a:gd name="connsiteY36" fmla="*/ 2041 h 10000"/>
              <a:gd name="connsiteX37" fmla="*/ 76 w 10000"/>
              <a:gd name="connsiteY37" fmla="*/ 1970 h 10000"/>
              <a:gd name="connsiteX38" fmla="*/ 1184 w 10000"/>
              <a:gd name="connsiteY38" fmla="*/ 1860 h 10000"/>
              <a:gd name="connsiteX39" fmla="*/ 4843 w 10000"/>
              <a:gd name="connsiteY39" fmla="*/ 1862 h 10000"/>
              <a:gd name="connsiteX40" fmla="*/ 4865 w 10000"/>
              <a:gd name="connsiteY40" fmla="*/ 1850 h 10000"/>
              <a:gd name="connsiteX41" fmla="*/ 4885 w 10000"/>
              <a:gd name="connsiteY41" fmla="*/ 1827 h 10000"/>
              <a:gd name="connsiteX42" fmla="*/ 4893 w 10000"/>
              <a:gd name="connsiteY42" fmla="*/ 1787 h 10000"/>
              <a:gd name="connsiteX43" fmla="*/ 4893 w 10000"/>
              <a:gd name="connsiteY43" fmla="*/ 362 h 10000"/>
              <a:gd name="connsiteX44" fmla="*/ 4899 w 10000"/>
              <a:gd name="connsiteY44" fmla="*/ 267 h 10000"/>
              <a:gd name="connsiteX45" fmla="*/ 4924 w 10000"/>
              <a:gd name="connsiteY45" fmla="*/ 187 h 10000"/>
              <a:gd name="connsiteX46" fmla="*/ 4961 w 10000"/>
              <a:gd name="connsiteY46" fmla="*/ 115 h 10000"/>
              <a:gd name="connsiteX47" fmla="*/ 5003 w 10000"/>
              <a:gd name="connsiteY47" fmla="*/ 60 h 10000"/>
              <a:gd name="connsiteX48" fmla="*/ 5056 w 10000"/>
              <a:gd name="connsiteY48" fmla="*/ 20 h 10000"/>
              <a:gd name="connsiteX49" fmla="*/ 5115 w 10000"/>
              <a:gd name="connsiteY49" fmla="*/ 0 h 10000"/>
              <a:gd name="connsiteX50" fmla="*/ 5177 w 10000"/>
              <a:gd name="connsiteY50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0 w 10000"/>
              <a:gd name="connsiteY34" fmla="*/ 2220 h 10000"/>
              <a:gd name="connsiteX35" fmla="*/ 8 w 10000"/>
              <a:gd name="connsiteY35" fmla="*/ 2129 h 10000"/>
              <a:gd name="connsiteX36" fmla="*/ 36 w 10000"/>
              <a:gd name="connsiteY36" fmla="*/ 2041 h 10000"/>
              <a:gd name="connsiteX37" fmla="*/ 1184 w 10000"/>
              <a:gd name="connsiteY37" fmla="*/ 1860 h 10000"/>
              <a:gd name="connsiteX38" fmla="*/ 4843 w 10000"/>
              <a:gd name="connsiteY38" fmla="*/ 1862 h 10000"/>
              <a:gd name="connsiteX39" fmla="*/ 4865 w 10000"/>
              <a:gd name="connsiteY39" fmla="*/ 1850 h 10000"/>
              <a:gd name="connsiteX40" fmla="*/ 4885 w 10000"/>
              <a:gd name="connsiteY40" fmla="*/ 1827 h 10000"/>
              <a:gd name="connsiteX41" fmla="*/ 4893 w 10000"/>
              <a:gd name="connsiteY41" fmla="*/ 1787 h 10000"/>
              <a:gd name="connsiteX42" fmla="*/ 4893 w 10000"/>
              <a:gd name="connsiteY42" fmla="*/ 362 h 10000"/>
              <a:gd name="connsiteX43" fmla="*/ 4899 w 10000"/>
              <a:gd name="connsiteY43" fmla="*/ 267 h 10000"/>
              <a:gd name="connsiteX44" fmla="*/ 4924 w 10000"/>
              <a:gd name="connsiteY44" fmla="*/ 187 h 10000"/>
              <a:gd name="connsiteX45" fmla="*/ 4961 w 10000"/>
              <a:gd name="connsiteY45" fmla="*/ 115 h 10000"/>
              <a:gd name="connsiteX46" fmla="*/ 5003 w 10000"/>
              <a:gd name="connsiteY46" fmla="*/ 60 h 10000"/>
              <a:gd name="connsiteX47" fmla="*/ 5056 w 10000"/>
              <a:gd name="connsiteY47" fmla="*/ 20 h 10000"/>
              <a:gd name="connsiteX48" fmla="*/ 5115 w 10000"/>
              <a:gd name="connsiteY48" fmla="*/ 0 h 10000"/>
              <a:gd name="connsiteX49" fmla="*/ 5177 w 10000"/>
              <a:gd name="connsiteY49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0 w 10000"/>
              <a:gd name="connsiteY34" fmla="*/ 2220 h 10000"/>
              <a:gd name="connsiteX35" fmla="*/ 8 w 10000"/>
              <a:gd name="connsiteY35" fmla="*/ 2129 h 10000"/>
              <a:gd name="connsiteX36" fmla="*/ 1184 w 10000"/>
              <a:gd name="connsiteY36" fmla="*/ 1860 h 10000"/>
              <a:gd name="connsiteX37" fmla="*/ 4843 w 10000"/>
              <a:gd name="connsiteY37" fmla="*/ 1862 h 10000"/>
              <a:gd name="connsiteX38" fmla="*/ 4865 w 10000"/>
              <a:gd name="connsiteY38" fmla="*/ 1850 h 10000"/>
              <a:gd name="connsiteX39" fmla="*/ 4885 w 10000"/>
              <a:gd name="connsiteY39" fmla="*/ 1827 h 10000"/>
              <a:gd name="connsiteX40" fmla="*/ 4893 w 10000"/>
              <a:gd name="connsiteY40" fmla="*/ 1787 h 10000"/>
              <a:gd name="connsiteX41" fmla="*/ 4893 w 10000"/>
              <a:gd name="connsiteY41" fmla="*/ 362 h 10000"/>
              <a:gd name="connsiteX42" fmla="*/ 4899 w 10000"/>
              <a:gd name="connsiteY42" fmla="*/ 267 h 10000"/>
              <a:gd name="connsiteX43" fmla="*/ 4924 w 10000"/>
              <a:gd name="connsiteY43" fmla="*/ 187 h 10000"/>
              <a:gd name="connsiteX44" fmla="*/ 4961 w 10000"/>
              <a:gd name="connsiteY44" fmla="*/ 115 h 10000"/>
              <a:gd name="connsiteX45" fmla="*/ 5003 w 10000"/>
              <a:gd name="connsiteY45" fmla="*/ 60 h 10000"/>
              <a:gd name="connsiteX46" fmla="*/ 5056 w 10000"/>
              <a:gd name="connsiteY46" fmla="*/ 20 h 10000"/>
              <a:gd name="connsiteX47" fmla="*/ 5115 w 10000"/>
              <a:gd name="connsiteY47" fmla="*/ 0 h 10000"/>
              <a:gd name="connsiteX48" fmla="*/ 5177 w 10000"/>
              <a:gd name="connsiteY48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8 w 10000"/>
              <a:gd name="connsiteY34" fmla="*/ 2129 h 10000"/>
              <a:gd name="connsiteX35" fmla="*/ 1184 w 10000"/>
              <a:gd name="connsiteY35" fmla="*/ 1860 h 10000"/>
              <a:gd name="connsiteX36" fmla="*/ 4843 w 10000"/>
              <a:gd name="connsiteY36" fmla="*/ 1862 h 10000"/>
              <a:gd name="connsiteX37" fmla="*/ 4865 w 10000"/>
              <a:gd name="connsiteY37" fmla="*/ 1850 h 10000"/>
              <a:gd name="connsiteX38" fmla="*/ 4885 w 10000"/>
              <a:gd name="connsiteY38" fmla="*/ 1827 h 10000"/>
              <a:gd name="connsiteX39" fmla="*/ 4893 w 10000"/>
              <a:gd name="connsiteY39" fmla="*/ 1787 h 10000"/>
              <a:gd name="connsiteX40" fmla="*/ 4893 w 10000"/>
              <a:gd name="connsiteY40" fmla="*/ 362 h 10000"/>
              <a:gd name="connsiteX41" fmla="*/ 4899 w 10000"/>
              <a:gd name="connsiteY41" fmla="*/ 267 h 10000"/>
              <a:gd name="connsiteX42" fmla="*/ 4924 w 10000"/>
              <a:gd name="connsiteY42" fmla="*/ 187 h 10000"/>
              <a:gd name="connsiteX43" fmla="*/ 4961 w 10000"/>
              <a:gd name="connsiteY43" fmla="*/ 115 h 10000"/>
              <a:gd name="connsiteX44" fmla="*/ 5003 w 10000"/>
              <a:gd name="connsiteY44" fmla="*/ 60 h 10000"/>
              <a:gd name="connsiteX45" fmla="*/ 5056 w 10000"/>
              <a:gd name="connsiteY45" fmla="*/ 20 h 10000"/>
              <a:gd name="connsiteX46" fmla="*/ 5115 w 10000"/>
              <a:gd name="connsiteY46" fmla="*/ 0 h 10000"/>
              <a:gd name="connsiteX47" fmla="*/ 5177 w 10000"/>
              <a:gd name="connsiteY47" fmla="*/ 0 h 10000"/>
              <a:gd name="connsiteX0" fmla="*/ 5177 w 10000"/>
              <a:gd name="connsiteY0" fmla="*/ 0 h 10000"/>
              <a:gd name="connsiteX1" fmla="*/ 5236 w 10000"/>
              <a:gd name="connsiteY1" fmla="*/ 20 h 10000"/>
              <a:gd name="connsiteX2" fmla="*/ 5297 w 10000"/>
              <a:gd name="connsiteY2" fmla="*/ 68 h 10000"/>
              <a:gd name="connsiteX3" fmla="*/ 9893 w 10000"/>
              <a:gd name="connsiteY3" fmla="*/ 4708 h 10000"/>
              <a:gd name="connsiteX4" fmla="*/ 9941 w 10000"/>
              <a:gd name="connsiteY4" fmla="*/ 4767 h 10000"/>
              <a:gd name="connsiteX5" fmla="*/ 9975 w 10000"/>
              <a:gd name="connsiteY5" fmla="*/ 4835 h 10000"/>
              <a:gd name="connsiteX6" fmla="*/ 9994 w 10000"/>
              <a:gd name="connsiteY6" fmla="*/ 4918 h 10000"/>
              <a:gd name="connsiteX7" fmla="*/ 10000 w 10000"/>
              <a:gd name="connsiteY7" fmla="*/ 4998 h 10000"/>
              <a:gd name="connsiteX8" fmla="*/ 10000 w 10000"/>
              <a:gd name="connsiteY8" fmla="*/ 4998 h 10000"/>
              <a:gd name="connsiteX9" fmla="*/ 9994 w 10000"/>
              <a:gd name="connsiteY9" fmla="*/ 5086 h 10000"/>
              <a:gd name="connsiteX10" fmla="*/ 9975 w 10000"/>
              <a:gd name="connsiteY10" fmla="*/ 5165 h 10000"/>
              <a:gd name="connsiteX11" fmla="*/ 9941 w 10000"/>
              <a:gd name="connsiteY11" fmla="*/ 5237 h 10000"/>
              <a:gd name="connsiteX12" fmla="*/ 9893 w 10000"/>
              <a:gd name="connsiteY12" fmla="*/ 5296 h 10000"/>
              <a:gd name="connsiteX13" fmla="*/ 5297 w 10000"/>
              <a:gd name="connsiteY13" fmla="*/ 9936 h 10000"/>
              <a:gd name="connsiteX14" fmla="*/ 5236 w 10000"/>
              <a:gd name="connsiteY14" fmla="*/ 9980 h 10000"/>
              <a:gd name="connsiteX15" fmla="*/ 5177 w 10000"/>
              <a:gd name="connsiteY15" fmla="*/ 10000 h 10000"/>
              <a:gd name="connsiteX16" fmla="*/ 5115 w 10000"/>
              <a:gd name="connsiteY16" fmla="*/ 10000 h 10000"/>
              <a:gd name="connsiteX17" fmla="*/ 5056 w 10000"/>
              <a:gd name="connsiteY17" fmla="*/ 9980 h 10000"/>
              <a:gd name="connsiteX18" fmla="*/ 5003 w 10000"/>
              <a:gd name="connsiteY18" fmla="*/ 9940 h 10000"/>
              <a:gd name="connsiteX19" fmla="*/ 4961 w 10000"/>
              <a:gd name="connsiteY19" fmla="*/ 9885 h 10000"/>
              <a:gd name="connsiteX20" fmla="*/ 4924 w 10000"/>
              <a:gd name="connsiteY20" fmla="*/ 9813 h 10000"/>
              <a:gd name="connsiteX21" fmla="*/ 4899 w 10000"/>
              <a:gd name="connsiteY21" fmla="*/ 9733 h 10000"/>
              <a:gd name="connsiteX22" fmla="*/ 4893 w 10000"/>
              <a:gd name="connsiteY22" fmla="*/ 9638 h 10000"/>
              <a:gd name="connsiteX23" fmla="*/ 4893 w 10000"/>
              <a:gd name="connsiteY23" fmla="*/ 8213 h 10000"/>
              <a:gd name="connsiteX24" fmla="*/ 4885 w 10000"/>
              <a:gd name="connsiteY24" fmla="*/ 8177 h 10000"/>
              <a:gd name="connsiteX25" fmla="*/ 4865 w 10000"/>
              <a:gd name="connsiteY25" fmla="*/ 8154 h 10000"/>
              <a:gd name="connsiteX26" fmla="*/ 4843 w 10000"/>
              <a:gd name="connsiteY26" fmla="*/ 8138 h 10000"/>
              <a:gd name="connsiteX27" fmla="*/ 255 w 10000"/>
              <a:gd name="connsiteY27" fmla="*/ 8138 h 10000"/>
              <a:gd name="connsiteX28" fmla="*/ 188 w 10000"/>
              <a:gd name="connsiteY28" fmla="*/ 8126 h 10000"/>
              <a:gd name="connsiteX29" fmla="*/ 126 w 10000"/>
              <a:gd name="connsiteY29" fmla="*/ 8090 h 10000"/>
              <a:gd name="connsiteX30" fmla="*/ 76 w 10000"/>
              <a:gd name="connsiteY30" fmla="*/ 8034 h 10000"/>
              <a:gd name="connsiteX31" fmla="*/ 36 w 10000"/>
              <a:gd name="connsiteY31" fmla="*/ 7963 h 10000"/>
              <a:gd name="connsiteX32" fmla="*/ 8 w 10000"/>
              <a:gd name="connsiteY32" fmla="*/ 7875 h 10000"/>
              <a:gd name="connsiteX33" fmla="*/ 0 w 10000"/>
              <a:gd name="connsiteY33" fmla="*/ 7776 h 10000"/>
              <a:gd name="connsiteX34" fmla="*/ 1184 w 10000"/>
              <a:gd name="connsiteY34" fmla="*/ 1860 h 10000"/>
              <a:gd name="connsiteX35" fmla="*/ 4843 w 10000"/>
              <a:gd name="connsiteY35" fmla="*/ 1862 h 10000"/>
              <a:gd name="connsiteX36" fmla="*/ 4865 w 10000"/>
              <a:gd name="connsiteY36" fmla="*/ 1850 h 10000"/>
              <a:gd name="connsiteX37" fmla="*/ 4885 w 10000"/>
              <a:gd name="connsiteY37" fmla="*/ 1827 h 10000"/>
              <a:gd name="connsiteX38" fmla="*/ 4893 w 10000"/>
              <a:gd name="connsiteY38" fmla="*/ 1787 h 10000"/>
              <a:gd name="connsiteX39" fmla="*/ 4893 w 10000"/>
              <a:gd name="connsiteY39" fmla="*/ 362 h 10000"/>
              <a:gd name="connsiteX40" fmla="*/ 4899 w 10000"/>
              <a:gd name="connsiteY40" fmla="*/ 267 h 10000"/>
              <a:gd name="connsiteX41" fmla="*/ 4924 w 10000"/>
              <a:gd name="connsiteY41" fmla="*/ 187 h 10000"/>
              <a:gd name="connsiteX42" fmla="*/ 4961 w 10000"/>
              <a:gd name="connsiteY42" fmla="*/ 115 h 10000"/>
              <a:gd name="connsiteX43" fmla="*/ 5003 w 10000"/>
              <a:gd name="connsiteY43" fmla="*/ 60 h 10000"/>
              <a:gd name="connsiteX44" fmla="*/ 5056 w 10000"/>
              <a:gd name="connsiteY44" fmla="*/ 20 h 10000"/>
              <a:gd name="connsiteX45" fmla="*/ 5115 w 10000"/>
              <a:gd name="connsiteY45" fmla="*/ 0 h 10000"/>
              <a:gd name="connsiteX46" fmla="*/ 5177 w 10000"/>
              <a:gd name="connsiteY46" fmla="*/ 0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40" fmla="*/ 255 w 10000"/>
              <a:gd name="connsiteY40" fmla="*/ 8138 h 10000"/>
              <a:gd name="connsiteX41" fmla="*/ 188 w 10000"/>
              <a:gd name="connsiteY41" fmla="*/ 8126 h 10000"/>
              <a:gd name="connsiteX42" fmla="*/ 126 w 10000"/>
              <a:gd name="connsiteY42" fmla="*/ 8090 h 10000"/>
              <a:gd name="connsiteX43" fmla="*/ 76 w 10000"/>
              <a:gd name="connsiteY43" fmla="*/ 8034 h 10000"/>
              <a:gd name="connsiteX44" fmla="*/ 36 w 10000"/>
              <a:gd name="connsiteY44" fmla="*/ 7963 h 10000"/>
              <a:gd name="connsiteX45" fmla="*/ 8 w 10000"/>
              <a:gd name="connsiteY45" fmla="*/ 7875 h 10000"/>
              <a:gd name="connsiteX46" fmla="*/ 261 w 10000"/>
              <a:gd name="connsiteY46" fmla="*/ 8146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40" fmla="*/ 255 w 10000"/>
              <a:gd name="connsiteY40" fmla="*/ 8138 h 10000"/>
              <a:gd name="connsiteX41" fmla="*/ 188 w 10000"/>
              <a:gd name="connsiteY41" fmla="*/ 8126 h 10000"/>
              <a:gd name="connsiteX42" fmla="*/ 126 w 10000"/>
              <a:gd name="connsiteY42" fmla="*/ 8090 h 10000"/>
              <a:gd name="connsiteX43" fmla="*/ 76 w 10000"/>
              <a:gd name="connsiteY43" fmla="*/ 8034 h 10000"/>
              <a:gd name="connsiteX44" fmla="*/ 36 w 10000"/>
              <a:gd name="connsiteY44" fmla="*/ 7963 h 10000"/>
              <a:gd name="connsiteX45" fmla="*/ 8 w 10000"/>
              <a:gd name="connsiteY45" fmla="*/ 7875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40" fmla="*/ 255 w 10000"/>
              <a:gd name="connsiteY40" fmla="*/ 8138 h 10000"/>
              <a:gd name="connsiteX41" fmla="*/ 126 w 10000"/>
              <a:gd name="connsiteY41" fmla="*/ 8090 h 10000"/>
              <a:gd name="connsiteX42" fmla="*/ 76 w 10000"/>
              <a:gd name="connsiteY42" fmla="*/ 8034 h 10000"/>
              <a:gd name="connsiteX43" fmla="*/ 36 w 10000"/>
              <a:gd name="connsiteY43" fmla="*/ 7963 h 10000"/>
              <a:gd name="connsiteX44" fmla="*/ 8 w 10000"/>
              <a:gd name="connsiteY44" fmla="*/ 7875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40" fmla="*/ 255 w 10000"/>
              <a:gd name="connsiteY40" fmla="*/ 8138 h 10000"/>
              <a:gd name="connsiteX41" fmla="*/ 76 w 10000"/>
              <a:gd name="connsiteY41" fmla="*/ 8034 h 10000"/>
              <a:gd name="connsiteX42" fmla="*/ 36 w 10000"/>
              <a:gd name="connsiteY42" fmla="*/ 7963 h 10000"/>
              <a:gd name="connsiteX43" fmla="*/ 8 w 10000"/>
              <a:gd name="connsiteY43" fmla="*/ 7875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40" fmla="*/ 76 w 10000"/>
              <a:gd name="connsiteY40" fmla="*/ 8034 h 10000"/>
              <a:gd name="connsiteX41" fmla="*/ 36 w 10000"/>
              <a:gd name="connsiteY41" fmla="*/ 7963 h 10000"/>
              <a:gd name="connsiteX42" fmla="*/ 8 w 10000"/>
              <a:gd name="connsiteY42" fmla="*/ 7875 h 10000"/>
              <a:gd name="connsiteX0" fmla="*/ 297 w 10297"/>
              <a:gd name="connsiteY0" fmla="*/ 7776 h 10000"/>
              <a:gd name="connsiteX1" fmla="*/ 1481 w 10297"/>
              <a:gd name="connsiteY1" fmla="*/ 1860 h 10000"/>
              <a:gd name="connsiteX2" fmla="*/ 5140 w 10297"/>
              <a:gd name="connsiteY2" fmla="*/ 1862 h 10000"/>
              <a:gd name="connsiteX3" fmla="*/ 5162 w 10297"/>
              <a:gd name="connsiteY3" fmla="*/ 1850 h 10000"/>
              <a:gd name="connsiteX4" fmla="*/ 5182 w 10297"/>
              <a:gd name="connsiteY4" fmla="*/ 1827 h 10000"/>
              <a:gd name="connsiteX5" fmla="*/ 5190 w 10297"/>
              <a:gd name="connsiteY5" fmla="*/ 1787 h 10000"/>
              <a:gd name="connsiteX6" fmla="*/ 5190 w 10297"/>
              <a:gd name="connsiteY6" fmla="*/ 362 h 10000"/>
              <a:gd name="connsiteX7" fmla="*/ 5196 w 10297"/>
              <a:gd name="connsiteY7" fmla="*/ 267 h 10000"/>
              <a:gd name="connsiteX8" fmla="*/ 5221 w 10297"/>
              <a:gd name="connsiteY8" fmla="*/ 187 h 10000"/>
              <a:gd name="connsiteX9" fmla="*/ 5258 w 10297"/>
              <a:gd name="connsiteY9" fmla="*/ 115 h 10000"/>
              <a:gd name="connsiteX10" fmla="*/ 5300 w 10297"/>
              <a:gd name="connsiteY10" fmla="*/ 60 h 10000"/>
              <a:gd name="connsiteX11" fmla="*/ 5353 w 10297"/>
              <a:gd name="connsiteY11" fmla="*/ 20 h 10000"/>
              <a:gd name="connsiteX12" fmla="*/ 5412 w 10297"/>
              <a:gd name="connsiteY12" fmla="*/ 0 h 10000"/>
              <a:gd name="connsiteX13" fmla="*/ 5474 w 10297"/>
              <a:gd name="connsiteY13" fmla="*/ 0 h 10000"/>
              <a:gd name="connsiteX14" fmla="*/ 5533 w 10297"/>
              <a:gd name="connsiteY14" fmla="*/ 20 h 10000"/>
              <a:gd name="connsiteX15" fmla="*/ 5594 w 10297"/>
              <a:gd name="connsiteY15" fmla="*/ 68 h 10000"/>
              <a:gd name="connsiteX16" fmla="*/ 10190 w 10297"/>
              <a:gd name="connsiteY16" fmla="*/ 4708 h 10000"/>
              <a:gd name="connsiteX17" fmla="*/ 10238 w 10297"/>
              <a:gd name="connsiteY17" fmla="*/ 4767 h 10000"/>
              <a:gd name="connsiteX18" fmla="*/ 10272 w 10297"/>
              <a:gd name="connsiteY18" fmla="*/ 4835 h 10000"/>
              <a:gd name="connsiteX19" fmla="*/ 10291 w 10297"/>
              <a:gd name="connsiteY19" fmla="*/ 4918 h 10000"/>
              <a:gd name="connsiteX20" fmla="*/ 10297 w 10297"/>
              <a:gd name="connsiteY20" fmla="*/ 4998 h 10000"/>
              <a:gd name="connsiteX21" fmla="*/ 10297 w 10297"/>
              <a:gd name="connsiteY21" fmla="*/ 4998 h 10000"/>
              <a:gd name="connsiteX22" fmla="*/ 10291 w 10297"/>
              <a:gd name="connsiteY22" fmla="*/ 5086 h 10000"/>
              <a:gd name="connsiteX23" fmla="*/ 10272 w 10297"/>
              <a:gd name="connsiteY23" fmla="*/ 5165 h 10000"/>
              <a:gd name="connsiteX24" fmla="*/ 10238 w 10297"/>
              <a:gd name="connsiteY24" fmla="*/ 5237 h 10000"/>
              <a:gd name="connsiteX25" fmla="*/ 10190 w 10297"/>
              <a:gd name="connsiteY25" fmla="*/ 5296 h 10000"/>
              <a:gd name="connsiteX26" fmla="*/ 5594 w 10297"/>
              <a:gd name="connsiteY26" fmla="*/ 9936 h 10000"/>
              <a:gd name="connsiteX27" fmla="*/ 5533 w 10297"/>
              <a:gd name="connsiteY27" fmla="*/ 9980 h 10000"/>
              <a:gd name="connsiteX28" fmla="*/ 5474 w 10297"/>
              <a:gd name="connsiteY28" fmla="*/ 10000 h 10000"/>
              <a:gd name="connsiteX29" fmla="*/ 5412 w 10297"/>
              <a:gd name="connsiteY29" fmla="*/ 10000 h 10000"/>
              <a:gd name="connsiteX30" fmla="*/ 5353 w 10297"/>
              <a:gd name="connsiteY30" fmla="*/ 9980 h 10000"/>
              <a:gd name="connsiteX31" fmla="*/ 5300 w 10297"/>
              <a:gd name="connsiteY31" fmla="*/ 9940 h 10000"/>
              <a:gd name="connsiteX32" fmla="*/ 5258 w 10297"/>
              <a:gd name="connsiteY32" fmla="*/ 9885 h 10000"/>
              <a:gd name="connsiteX33" fmla="*/ 5221 w 10297"/>
              <a:gd name="connsiteY33" fmla="*/ 9813 h 10000"/>
              <a:gd name="connsiteX34" fmla="*/ 5196 w 10297"/>
              <a:gd name="connsiteY34" fmla="*/ 9733 h 10000"/>
              <a:gd name="connsiteX35" fmla="*/ 5190 w 10297"/>
              <a:gd name="connsiteY35" fmla="*/ 9638 h 10000"/>
              <a:gd name="connsiteX36" fmla="*/ 5190 w 10297"/>
              <a:gd name="connsiteY36" fmla="*/ 8213 h 10000"/>
              <a:gd name="connsiteX37" fmla="*/ 5182 w 10297"/>
              <a:gd name="connsiteY37" fmla="*/ 8177 h 10000"/>
              <a:gd name="connsiteX38" fmla="*/ 5162 w 10297"/>
              <a:gd name="connsiteY38" fmla="*/ 8154 h 10000"/>
              <a:gd name="connsiteX39" fmla="*/ 5140 w 10297"/>
              <a:gd name="connsiteY39" fmla="*/ 8138 h 10000"/>
              <a:gd name="connsiteX40" fmla="*/ 373 w 10297"/>
              <a:gd name="connsiteY40" fmla="*/ 8034 h 10000"/>
              <a:gd name="connsiteX41" fmla="*/ 305 w 10297"/>
              <a:gd name="connsiteY41" fmla="*/ 7875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40" fmla="*/ 76 w 10000"/>
              <a:gd name="connsiteY40" fmla="*/ 8034 h 10000"/>
              <a:gd name="connsiteX0" fmla="*/ 0 w 10000"/>
              <a:gd name="connsiteY0" fmla="*/ 7776 h 10000"/>
              <a:gd name="connsiteX1" fmla="*/ 1184 w 10000"/>
              <a:gd name="connsiteY1" fmla="*/ 1860 h 10000"/>
              <a:gd name="connsiteX2" fmla="*/ 4843 w 10000"/>
              <a:gd name="connsiteY2" fmla="*/ 1862 h 10000"/>
              <a:gd name="connsiteX3" fmla="*/ 4865 w 10000"/>
              <a:gd name="connsiteY3" fmla="*/ 1850 h 10000"/>
              <a:gd name="connsiteX4" fmla="*/ 4885 w 10000"/>
              <a:gd name="connsiteY4" fmla="*/ 1827 h 10000"/>
              <a:gd name="connsiteX5" fmla="*/ 4893 w 10000"/>
              <a:gd name="connsiteY5" fmla="*/ 1787 h 10000"/>
              <a:gd name="connsiteX6" fmla="*/ 4893 w 10000"/>
              <a:gd name="connsiteY6" fmla="*/ 362 h 10000"/>
              <a:gd name="connsiteX7" fmla="*/ 4899 w 10000"/>
              <a:gd name="connsiteY7" fmla="*/ 267 h 10000"/>
              <a:gd name="connsiteX8" fmla="*/ 4924 w 10000"/>
              <a:gd name="connsiteY8" fmla="*/ 187 h 10000"/>
              <a:gd name="connsiteX9" fmla="*/ 4961 w 10000"/>
              <a:gd name="connsiteY9" fmla="*/ 115 h 10000"/>
              <a:gd name="connsiteX10" fmla="*/ 5003 w 10000"/>
              <a:gd name="connsiteY10" fmla="*/ 60 h 10000"/>
              <a:gd name="connsiteX11" fmla="*/ 5056 w 10000"/>
              <a:gd name="connsiteY11" fmla="*/ 20 h 10000"/>
              <a:gd name="connsiteX12" fmla="*/ 5115 w 10000"/>
              <a:gd name="connsiteY12" fmla="*/ 0 h 10000"/>
              <a:gd name="connsiteX13" fmla="*/ 5177 w 10000"/>
              <a:gd name="connsiteY13" fmla="*/ 0 h 10000"/>
              <a:gd name="connsiteX14" fmla="*/ 5236 w 10000"/>
              <a:gd name="connsiteY14" fmla="*/ 20 h 10000"/>
              <a:gd name="connsiteX15" fmla="*/ 5297 w 10000"/>
              <a:gd name="connsiteY15" fmla="*/ 68 h 10000"/>
              <a:gd name="connsiteX16" fmla="*/ 9893 w 10000"/>
              <a:gd name="connsiteY16" fmla="*/ 4708 h 10000"/>
              <a:gd name="connsiteX17" fmla="*/ 9941 w 10000"/>
              <a:gd name="connsiteY17" fmla="*/ 4767 h 10000"/>
              <a:gd name="connsiteX18" fmla="*/ 9975 w 10000"/>
              <a:gd name="connsiteY18" fmla="*/ 4835 h 10000"/>
              <a:gd name="connsiteX19" fmla="*/ 9994 w 10000"/>
              <a:gd name="connsiteY19" fmla="*/ 4918 h 10000"/>
              <a:gd name="connsiteX20" fmla="*/ 10000 w 10000"/>
              <a:gd name="connsiteY20" fmla="*/ 4998 h 10000"/>
              <a:gd name="connsiteX21" fmla="*/ 10000 w 10000"/>
              <a:gd name="connsiteY21" fmla="*/ 4998 h 10000"/>
              <a:gd name="connsiteX22" fmla="*/ 9994 w 10000"/>
              <a:gd name="connsiteY22" fmla="*/ 5086 h 10000"/>
              <a:gd name="connsiteX23" fmla="*/ 9975 w 10000"/>
              <a:gd name="connsiteY23" fmla="*/ 5165 h 10000"/>
              <a:gd name="connsiteX24" fmla="*/ 9941 w 10000"/>
              <a:gd name="connsiteY24" fmla="*/ 5237 h 10000"/>
              <a:gd name="connsiteX25" fmla="*/ 9893 w 10000"/>
              <a:gd name="connsiteY25" fmla="*/ 5296 h 10000"/>
              <a:gd name="connsiteX26" fmla="*/ 5297 w 10000"/>
              <a:gd name="connsiteY26" fmla="*/ 9936 h 10000"/>
              <a:gd name="connsiteX27" fmla="*/ 5236 w 10000"/>
              <a:gd name="connsiteY27" fmla="*/ 9980 h 10000"/>
              <a:gd name="connsiteX28" fmla="*/ 5177 w 10000"/>
              <a:gd name="connsiteY28" fmla="*/ 10000 h 10000"/>
              <a:gd name="connsiteX29" fmla="*/ 5115 w 10000"/>
              <a:gd name="connsiteY29" fmla="*/ 10000 h 10000"/>
              <a:gd name="connsiteX30" fmla="*/ 5056 w 10000"/>
              <a:gd name="connsiteY30" fmla="*/ 9980 h 10000"/>
              <a:gd name="connsiteX31" fmla="*/ 5003 w 10000"/>
              <a:gd name="connsiteY31" fmla="*/ 9940 h 10000"/>
              <a:gd name="connsiteX32" fmla="*/ 4961 w 10000"/>
              <a:gd name="connsiteY32" fmla="*/ 9885 h 10000"/>
              <a:gd name="connsiteX33" fmla="*/ 4924 w 10000"/>
              <a:gd name="connsiteY33" fmla="*/ 9813 h 10000"/>
              <a:gd name="connsiteX34" fmla="*/ 4899 w 10000"/>
              <a:gd name="connsiteY34" fmla="*/ 9733 h 10000"/>
              <a:gd name="connsiteX35" fmla="*/ 4893 w 10000"/>
              <a:gd name="connsiteY35" fmla="*/ 9638 h 10000"/>
              <a:gd name="connsiteX36" fmla="*/ 4893 w 10000"/>
              <a:gd name="connsiteY36" fmla="*/ 8213 h 10000"/>
              <a:gd name="connsiteX37" fmla="*/ 4885 w 10000"/>
              <a:gd name="connsiteY37" fmla="*/ 8177 h 10000"/>
              <a:gd name="connsiteX38" fmla="*/ 4865 w 10000"/>
              <a:gd name="connsiteY38" fmla="*/ 8154 h 10000"/>
              <a:gd name="connsiteX39" fmla="*/ 4843 w 10000"/>
              <a:gd name="connsiteY39" fmla="*/ 8138 h 10000"/>
              <a:gd name="connsiteX0" fmla="*/ 0 w 8816"/>
              <a:gd name="connsiteY0" fmla="*/ 1860 h 10000"/>
              <a:gd name="connsiteX1" fmla="*/ 3659 w 8816"/>
              <a:gd name="connsiteY1" fmla="*/ 1862 h 10000"/>
              <a:gd name="connsiteX2" fmla="*/ 3681 w 8816"/>
              <a:gd name="connsiteY2" fmla="*/ 1850 h 10000"/>
              <a:gd name="connsiteX3" fmla="*/ 3701 w 8816"/>
              <a:gd name="connsiteY3" fmla="*/ 1827 h 10000"/>
              <a:gd name="connsiteX4" fmla="*/ 3709 w 8816"/>
              <a:gd name="connsiteY4" fmla="*/ 1787 h 10000"/>
              <a:gd name="connsiteX5" fmla="*/ 3709 w 8816"/>
              <a:gd name="connsiteY5" fmla="*/ 362 h 10000"/>
              <a:gd name="connsiteX6" fmla="*/ 3715 w 8816"/>
              <a:gd name="connsiteY6" fmla="*/ 267 h 10000"/>
              <a:gd name="connsiteX7" fmla="*/ 3740 w 8816"/>
              <a:gd name="connsiteY7" fmla="*/ 187 h 10000"/>
              <a:gd name="connsiteX8" fmla="*/ 3777 w 8816"/>
              <a:gd name="connsiteY8" fmla="*/ 115 h 10000"/>
              <a:gd name="connsiteX9" fmla="*/ 3819 w 8816"/>
              <a:gd name="connsiteY9" fmla="*/ 60 h 10000"/>
              <a:gd name="connsiteX10" fmla="*/ 3872 w 8816"/>
              <a:gd name="connsiteY10" fmla="*/ 20 h 10000"/>
              <a:gd name="connsiteX11" fmla="*/ 3931 w 8816"/>
              <a:gd name="connsiteY11" fmla="*/ 0 h 10000"/>
              <a:gd name="connsiteX12" fmla="*/ 3993 w 8816"/>
              <a:gd name="connsiteY12" fmla="*/ 0 h 10000"/>
              <a:gd name="connsiteX13" fmla="*/ 4052 w 8816"/>
              <a:gd name="connsiteY13" fmla="*/ 20 h 10000"/>
              <a:gd name="connsiteX14" fmla="*/ 4113 w 8816"/>
              <a:gd name="connsiteY14" fmla="*/ 68 h 10000"/>
              <a:gd name="connsiteX15" fmla="*/ 8709 w 8816"/>
              <a:gd name="connsiteY15" fmla="*/ 4708 h 10000"/>
              <a:gd name="connsiteX16" fmla="*/ 8757 w 8816"/>
              <a:gd name="connsiteY16" fmla="*/ 4767 h 10000"/>
              <a:gd name="connsiteX17" fmla="*/ 8791 w 8816"/>
              <a:gd name="connsiteY17" fmla="*/ 4835 h 10000"/>
              <a:gd name="connsiteX18" fmla="*/ 8810 w 8816"/>
              <a:gd name="connsiteY18" fmla="*/ 4918 h 10000"/>
              <a:gd name="connsiteX19" fmla="*/ 8816 w 8816"/>
              <a:gd name="connsiteY19" fmla="*/ 4998 h 10000"/>
              <a:gd name="connsiteX20" fmla="*/ 8816 w 8816"/>
              <a:gd name="connsiteY20" fmla="*/ 4998 h 10000"/>
              <a:gd name="connsiteX21" fmla="*/ 8810 w 8816"/>
              <a:gd name="connsiteY21" fmla="*/ 5086 h 10000"/>
              <a:gd name="connsiteX22" fmla="*/ 8791 w 8816"/>
              <a:gd name="connsiteY22" fmla="*/ 5165 h 10000"/>
              <a:gd name="connsiteX23" fmla="*/ 8757 w 8816"/>
              <a:gd name="connsiteY23" fmla="*/ 5237 h 10000"/>
              <a:gd name="connsiteX24" fmla="*/ 8709 w 8816"/>
              <a:gd name="connsiteY24" fmla="*/ 5296 h 10000"/>
              <a:gd name="connsiteX25" fmla="*/ 4113 w 8816"/>
              <a:gd name="connsiteY25" fmla="*/ 9936 h 10000"/>
              <a:gd name="connsiteX26" fmla="*/ 4052 w 8816"/>
              <a:gd name="connsiteY26" fmla="*/ 9980 h 10000"/>
              <a:gd name="connsiteX27" fmla="*/ 3993 w 8816"/>
              <a:gd name="connsiteY27" fmla="*/ 10000 h 10000"/>
              <a:gd name="connsiteX28" fmla="*/ 3931 w 8816"/>
              <a:gd name="connsiteY28" fmla="*/ 10000 h 10000"/>
              <a:gd name="connsiteX29" fmla="*/ 3872 w 8816"/>
              <a:gd name="connsiteY29" fmla="*/ 9980 h 10000"/>
              <a:gd name="connsiteX30" fmla="*/ 3819 w 8816"/>
              <a:gd name="connsiteY30" fmla="*/ 9940 h 10000"/>
              <a:gd name="connsiteX31" fmla="*/ 3777 w 8816"/>
              <a:gd name="connsiteY31" fmla="*/ 9885 h 10000"/>
              <a:gd name="connsiteX32" fmla="*/ 3740 w 8816"/>
              <a:gd name="connsiteY32" fmla="*/ 9813 h 10000"/>
              <a:gd name="connsiteX33" fmla="*/ 3715 w 8816"/>
              <a:gd name="connsiteY33" fmla="*/ 9733 h 10000"/>
              <a:gd name="connsiteX34" fmla="*/ 3709 w 8816"/>
              <a:gd name="connsiteY34" fmla="*/ 9638 h 10000"/>
              <a:gd name="connsiteX35" fmla="*/ 3709 w 8816"/>
              <a:gd name="connsiteY35" fmla="*/ 8213 h 10000"/>
              <a:gd name="connsiteX36" fmla="*/ 3701 w 8816"/>
              <a:gd name="connsiteY36" fmla="*/ 8177 h 10000"/>
              <a:gd name="connsiteX37" fmla="*/ 3681 w 8816"/>
              <a:gd name="connsiteY37" fmla="*/ 8154 h 10000"/>
              <a:gd name="connsiteX38" fmla="*/ 3659 w 8816"/>
              <a:gd name="connsiteY38" fmla="*/ 8138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32" fmla="*/ 4242 w 10000"/>
              <a:gd name="connsiteY32" fmla="*/ 9813 h 10000"/>
              <a:gd name="connsiteX33" fmla="*/ 4214 w 10000"/>
              <a:gd name="connsiteY33" fmla="*/ 9733 h 10000"/>
              <a:gd name="connsiteX34" fmla="*/ 4207 w 10000"/>
              <a:gd name="connsiteY34" fmla="*/ 9638 h 10000"/>
              <a:gd name="connsiteX35" fmla="*/ 4207 w 10000"/>
              <a:gd name="connsiteY35" fmla="*/ 8213 h 10000"/>
              <a:gd name="connsiteX36" fmla="*/ 4198 w 10000"/>
              <a:gd name="connsiteY36" fmla="*/ 8177 h 10000"/>
              <a:gd name="connsiteX37" fmla="*/ 4175 w 10000"/>
              <a:gd name="connsiteY37" fmla="*/ 8154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32" fmla="*/ 4242 w 10000"/>
              <a:gd name="connsiteY32" fmla="*/ 9813 h 10000"/>
              <a:gd name="connsiteX33" fmla="*/ 4214 w 10000"/>
              <a:gd name="connsiteY33" fmla="*/ 9733 h 10000"/>
              <a:gd name="connsiteX34" fmla="*/ 4207 w 10000"/>
              <a:gd name="connsiteY34" fmla="*/ 9638 h 10000"/>
              <a:gd name="connsiteX35" fmla="*/ 4207 w 10000"/>
              <a:gd name="connsiteY35" fmla="*/ 8213 h 10000"/>
              <a:gd name="connsiteX36" fmla="*/ 4198 w 10000"/>
              <a:gd name="connsiteY36" fmla="*/ 8177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32" fmla="*/ 4242 w 10000"/>
              <a:gd name="connsiteY32" fmla="*/ 9813 h 10000"/>
              <a:gd name="connsiteX33" fmla="*/ 4214 w 10000"/>
              <a:gd name="connsiteY33" fmla="*/ 9733 h 10000"/>
              <a:gd name="connsiteX34" fmla="*/ 4207 w 10000"/>
              <a:gd name="connsiteY34" fmla="*/ 9638 h 10000"/>
              <a:gd name="connsiteX35" fmla="*/ 4207 w 10000"/>
              <a:gd name="connsiteY35" fmla="*/ 8213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32" fmla="*/ 4242 w 10000"/>
              <a:gd name="connsiteY32" fmla="*/ 9813 h 10000"/>
              <a:gd name="connsiteX33" fmla="*/ 4214 w 10000"/>
              <a:gd name="connsiteY33" fmla="*/ 9733 h 10000"/>
              <a:gd name="connsiteX34" fmla="*/ 4207 w 10000"/>
              <a:gd name="connsiteY34" fmla="*/ 9638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32" fmla="*/ 4242 w 10000"/>
              <a:gd name="connsiteY32" fmla="*/ 9813 h 10000"/>
              <a:gd name="connsiteX33" fmla="*/ 4214 w 10000"/>
              <a:gd name="connsiteY33" fmla="*/ 9733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32" fmla="*/ 4242 w 10000"/>
              <a:gd name="connsiteY32" fmla="*/ 9813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31" fmla="*/ 4284 w 10000"/>
              <a:gd name="connsiteY31" fmla="*/ 9885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30" fmla="*/ 4332 w 10000"/>
              <a:gd name="connsiteY30" fmla="*/ 9940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29" fmla="*/ 4392 w 10000"/>
              <a:gd name="connsiteY29" fmla="*/ 9980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28" fmla="*/ 4459 w 10000"/>
              <a:gd name="connsiteY28" fmla="*/ 10000 h 10000"/>
              <a:gd name="connsiteX0" fmla="*/ 0 w 10000"/>
              <a:gd name="connsiteY0" fmla="*/ 1860 h 10000"/>
              <a:gd name="connsiteX1" fmla="*/ 4150 w 10000"/>
              <a:gd name="connsiteY1" fmla="*/ 1862 h 10000"/>
              <a:gd name="connsiteX2" fmla="*/ 4175 w 10000"/>
              <a:gd name="connsiteY2" fmla="*/ 1850 h 10000"/>
              <a:gd name="connsiteX3" fmla="*/ 4198 w 10000"/>
              <a:gd name="connsiteY3" fmla="*/ 1827 h 10000"/>
              <a:gd name="connsiteX4" fmla="*/ 4207 w 10000"/>
              <a:gd name="connsiteY4" fmla="*/ 1787 h 10000"/>
              <a:gd name="connsiteX5" fmla="*/ 4207 w 10000"/>
              <a:gd name="connsiteY5" fmla="*/ 362 h 10000"/>
              <a:gd name="connsiteX6" fmla="*/ 4214 w 10000"/>
              <a:gd name="connsiteY6" fmla="*/ 267 h 10000"/>
              <a:gd name="connsiteX7" fmla="*/ 4242 w 10000"/>
              <a:gd name="connsiteY7" fmla="*/ 187 h 10000"/>
              <a:gd name="connsiteX8" fmla="*/ 4284 w 10000"/>
              <a:gd name="connsiteY8" fmla="*/ 115 h 10000"/>
              <a:gd name="connsiteX9" fmla="*/ 4332 w 10000"/>
              <a:gd name="connsiteY9" fmla="*/ 60 h 10000"/>
              <a:gd name="connsiteX10" fmla="*/ 4392 w 10000"/>
              <a:gd name="connsiteY10" fmla="*/ 20 h 10000"/>
              <a:gd name="connsiteX11" fmla="*/ 4459 w 10000"/>
              <a:gd name="connsiteY11" fmla="*/ 0 h 10000"/>
              <a:gd name="connsiteX12" fmla="*/ 4529 w 10000"/>
              <a:gd name="connsiteY12" fmla="*/ 0 h 10000"/>
              <a:gd name="connsiteX13" fmla="*/ 4596 w 10000"/>
              <a:gd name="connsiteY13" fmla="*/ 20 h 10000"/>
              <a:gd name="connsiteX14" fmla="*/ 4665 w 10000"/>
              <a:gd name="connsiteY14" fmla="*/ 68 h 10000"/>
              <a:gd name="connsiteX15" fmla="*/ 9879 w 10000"/>
              <a:gd name="connsiteY15" fmla="*/ 4708 h 10000"/>
              <a:gd name="connsiteX16" fmla="*/ 9933 w 10000"/>
              <a:gd name="connsiteY16" fmla="*/ 4767 h 10000"/>
              <a:gd name="connsiteX17" fmla="*/ 9972 w 10000"/>
              <a:gd name="connsiteY17" fmla="*/ 4835 h 10000"/>
              <a:gd name="connsiteX18" fmla="*/ 9993 w 10000"/>
              <a:gd name="connsiteY18" fmla="*/ 4918 h 10000"/>
              <a:gd name="connsiteX19" fmla="*/ 10000 w 10000"/>
              <a:gd name="connsiteY19" fmla="*/ 4998 h 10000"/>
              <a:gd name="connsiteX20" fmla="*/ 10000 w 10000"/>
              <a:gd name="connsiteY20" fmla="*/ 4998 h 10000"/>
              <a:gd name="connsiteX21" fmla="*/ 9993 w 10000"/>
              <a:gd name="connsiteY21" fmla="*/ 5086 h 10000"/>
              <a:gd name="connsiteX22" fmla="*/ 9972 w 10000"/>
              <a:gd name="connsiteY22" fmla="*/ 5165 h 10000"/>
              <a:gd name="connsiteX23" fmla="*/ 9933 w 10000"/>
              <a:gd name="connsiteY23" fmla="*/ 5237 h 10000"/>
              <a:gd name="connsiteX24" fmla="*/ 9879 w 10000"/>
              <a:gd name="connsiteY24" fmla="*/ 5296 h 10000"/>
              <a:gd name="connsiteX25" fmla="*/ 4665 w 10000"/>
              <a:gd name="connsiteY25" fmla="*/ 9936 h 10000"/>
              <a:gd name="connsiteX26" fmla="*/ 4596 w 10000"/>
              <a:gd name="connsiteY26" fmla="*/ 9980 h 10000"/>
              <a:gd name="connsiteX27" fmla="*/ 4529 w 10000"/>
              <a:gd name="connsiteY27" fmla="*/ 10000 h 10000"/>
              <a:gd name="connsiteX0" fmla="*/ 0 w 10000"/>
              <a:gd name="connsiteY0" fmla="*/ 1860 h 9980"/>
              <a:gd name="connsiteX1" fmla="*/ 4150 w 10000"/>
              <a:gd name="connsiteY1" fmla="*/ 1862 h 9980"/>
              <a:gd name="connsiteX2" fmla="*/ 4175 w 10000"/>
              <a:gd name="connsiteY2" fmla="*/ 1850 h 9980"/>
              <a:gd name="connsiteX3" fmla="*/ 4198 w 10000"/>
              <a:gd name="connsiteY3" fmla="*/ 1827 h 9980"/>
              <a:gd name="connsiteX4" fmla="*/ 4207 w 10000"/>
              <a:gd name="connsiteY4" fmla="*/ 1787 h 9980"/>
              <a:gd name="connsiteX5" fmla="*/ 4207 w 10000"/>
              <a:gd name="connsiteY5" fmla="*/ 362 h 9980"/>
              <a:gd name="connsiteX6" fmla="*/ 4214 w 10000"/>
              <a:gd name="connsiteY6" fmla="*/ 267 h 9980"/>
              <a:gd name="connsiteX7" fmla="*/ 4242 w 10000"/>
              <a:gd name="connsiteY7" fmla="*/ 187 h 9980"/>
              <a:gd name="connsiteX8" fmla="*/ 4284 w 10000"/>
              <a:gd name="connsiteY8" fmla="*/ 115 h 9980"/>
              <a:gd name="connsiteX9" fmla="*/ 4332 w 10000"/>
              <a:gd name="connsiteY9" fmla="*/ 60 h 9980"/>
              <a:gd name="connsiteX10" fmla="*/ 4392 w 10000"/>
              <a:gd name="connsiteY10" fmla="*/ 20 h 9980"/>
              <a:gd name="connsiteX11" fmla="*/ 4459 w 10000"/>
              <a:gd name="connsiteY11" fmla="*/ 0 h 9980"/>
              <a:gd name="connsiteX12" fmla="*/ 4529 w 10000"/>
              <a:gd name="connsiteY12" fmla="*/ 0 h 9980"/>
              <a:gd name="connsiteX13" fmla="*/ 4596 w 10000"/>
              <a:gd name="connsiteY13" fmla="*/ 20 h 9980"/>
              <a:gd name="connsiteX14" fmla="*/ 4665 w 10000"/>
              <a:gd name="connsiteY14" fmla="*/ 68 h 9980"/>
              <a:gd name="connsiteX15" fmla="*/ 9879 w 10000"/>
              <a:gd name="connsiteY15" fmla="*/ 4708 h 9980"/>
              <a:gd name="connsiteX16" fmla="*/ 9933 w 10000"/>
              <a:gd name="connsiteY16" fmla="*/ 4767 h 9980"/>
              <a:gd name="connsiteX17" fmla="*/ 9972 w 10000"/>
              <a:gd name="connsiteY17" fmla="*/ 4835 h 9980"/>
              <a:gd name="connsiteX18" fmla="*/ 9993 w 10000"/>
              <a:gd name="connsiteY18" fmla="*/ 4918 h 9980"/>
              <a:gd name="connsiteX19" fmla="*/ 10000 w 10000"/>
              <a:gd name="connsiteY19" fmla="*/ 4998 h 9980"/>
              <a:gd name="connsiteX20" fmla="*/ 10000 w 10000"/>
              <a:gd name="connsiteY20" fmla="*/ 4998 h 9980"/>
              <a:gd name="connsiteX21" fmla="*/ 9993 w 10000"/>
              <a:gd name="connsiteY21" fmla="*/ 5086 h 9980"/>
              <a:gd name="connsiteX22" fmla="*/ 9972 w 10000"/>
              <a:gd name="connsiteY22" fmla="*/ 5165 h 9980"/>
              <a:gd name="connsiteX23" fmla="*/ 9933 w 10000"/>
              <a:gd name="connsiteY23" fmla="*/ 5237 h 9980"/>
              <a:gd name="connsiteX24" fmla="*/ 9879 w 10000"/>
              <a:gd name="connsiteY24" fmla="*/ 5296 h 9980"/>
              <a:gd name="connsiteX25" fmla="*/ 4665 w 10000"/>
              <a:gd name="connsiteY25" fmla="*/ 9936 h 9980"/>
              <a:gd name="connsiteX26" fmla="*/ 4596 w 10000"/>
              <a:gd name="connsiteY26" fmla="*/ 9980 h 9980"/>
              <a:gd name="connsiteX0" fmla="*/ 0 w 10000"/>
              <a:gd name="connsiteY0" fmla="*/ 1864 h 9956"/>
              <a:gd name="connsiteX1" fmla="*/ 4150 w 10000"/>
              <a:gd name="connsiteY1" fmla="*/ 1866 h 9956"/>
              <a:gd name="connsiteX2" fmla="*/ 4175 w 10000"/>
              <a:gd name="connsiteY2" fmla="*/ 1854 h 9956"/>
              <a:gd name="connsiteX3" fmla="*/ 4198 w 10000"/>
              <a:gd name="connsiteY3" fmla="*/ 1831 h 9956"/>
              <a:gd name="connsiteX4" fmla="*/ 4207 w 10000"/>
              <a:gd name="connsiteY4" fmla="*/ 1791 h 9956"/>
              <a:gd name="connsiteX5" fmla="*/ 4207 w 10000"/>
              <a:gd name="connsiteY5" fmla="*/ 363 h 9956"/>
              <a:gd name="connsiteX6" fmla="*/ 4214 w 10000"/>
              <a:gd name="connsiteY6" fmla="*/ 268 h 9956"/>
              <a:gd name="connsiteX7" fmla="*/ 4242 w 10000"/>
              <a:gd name="connsiteY7" fmla="*/ 187 h 9956"/>
              <a:gd name="connsiteX8" fmla="*/ 4284 w 10000"/>
              <a:gd name="connsiteY8" fmla="*/ 115 h 9956"/>
              <a:gd name="connsiteX9" fmla="*/ 4332 w 10000"/>
              <a:gd name="connsiteY9" fmla="*/ 60 h 9956"/>
              <a:gd name="connsiteX10" fmla="*/ 4392 w 10000"/>
              <a:gd name="connsiteY10" fmla="*/ 20 h 9956"/>
              <a:gd name="connsiteX11" fmla="*/ 4459 w 10000"/>
              <a:gd name="connsiteY11" fmla="*/ 0 h 9956"/>
              <a:gd name="connsiteX12" fmla="*/ 4529 w 10000"/>
              <a:gd name="connsiteY12" fmla="*/ 0 h 9956"/>
              <a:gd name="connsiteX13" fmla="*/ 4596 w 10000"/>
              <a:gd name="connsiteY13" fmla="*/ 20 h 9956"/>
              <a:gd name="connsiteX14" fmla="*/ 4665 w 10000"/>
              <a:gd name="connsiteY14" fmla="*/ 68 h 9956"/>
              <a:gd name="connsiteX15" fmla="*/ 9879 w 10000"/>
              <a:gd name="connsiteY15" fmla="*/ 4717 h 9956"/>
              <a:gd name="connsiteX16" fmla="*/ 9933 w 10000"/>
              <a:gd name="connsiteY16" fmla="*/ 4777 h 9956"/>
              <a:gd name="connsiteX17" fmla="*/ 9972 w 10000"/>
              <a:gd name="connsiteY17" fmla="*/ 4845 h 9956"/>
              <a:gd name="connsiteX18" fmla="*/ 9993 w 10000"/>
              <a:gd name="connsiteY18" fmla="*/ 4928 h 9956"/>
              <a:gd name="connsiteX19" fmla="*/ 10000 w 10000"/>
              <a:gd name="connsiteY19" fmla="*/ 5008 h 9956"/>
              <a:gd name="connsiteX20" fmla="*/ 10000 w 10000"/>
              <a:gd name="connsiteY20" fmla="*/ 5008 h 9956"/>
              <a:gd name="connsiteX21" fmla="*/ 9993 w 10000"/>
              <a:gd name="connsiteY21" fmla="*/ 5096 h 9956"/>
              <a:gd name="connsiteX22" fmla="*/ 9972 w 10000"/>
              <a:gd name="connsiteY22" fmla="*/ 5175 h 9956"/>
              <a:gd name="connsiteX23" fmla="*/ 9933 w 10000"/>
              <a:gd name="connsiteY23" fmla="*/ 5247 h 9956"/>
              <a:gd name="connsiteX24" fmla="*/ 9879 w 10000"/>
              <a:gd name="connsiteY24" fmla="*/ 5307 h 9956"/>
              <a:gd name="connsiteX25" fmla="*/ 4665 w 10000"/>
              <a:gd name="connsiteY25" fmla="*/ 9956 h 9956"/>
              <a:gd name="connsiteX0" fmla="*/ 0 w 10000"/>
              <a:gd name="connsiteY0" fmla="*/ 1872 h 5330"/>
              <a:gd name="connsiteX1" fmla="*/ 4150 w 10000"/>
              <a:gd name="connsiteY1" fmla="*/ 1874 h 5330"/>
              <a:gd name="connsiteX2" fmla="*/ 4175 w 10000"/>
              <a:gd name="connsiteY2" fmla="*/ 1862 h 5330"/>
              <a:gd name="connsiteX3" fmla="*/ 4198 w 10000"/>
              <a:gd name="connsiteY3" fmla="*/ 1839 h 5330"/>
              <a:gd name="connsiteX4" fmla="*/ 4207 w 10000"/>
              <a:gd name="connsiteY4" fmla="*/ 1799 h 5330"/>
              <a:gd name="connsiteX5" fmla="*/ 4207 w 10000"/>
              <a:gd name="connsiteY5" fmla="*/ 365 h 5330"/>
              <a:gd name="connsiteX6" fmla="*/ 4214 w 10000"/>
              <a:gd name="connsiteY6" fmla="*/ 269 h 5330"/>
              <a:gd name="connsiteX7" fmla="*/ 4242 w 10000"/>
              <a:gd name="connsiteY7" fmla="*/ 188 h 5330"/>
              <a:gd name="connsiteX8" fmla="*/ 4284 w 10000"/>
              <a:gd name="connsiteY8" fmla="*/ 116 h 5330"/>
              <a:gd name="connsiteX9" fmla="*/ 4332 w 10000"/>
              <a:gd name="connsiteY9" fmla="*/ 60 h 5330"/>
              <a:gd name="connsiteX10" fmla="*/ 4392 w 10000"/>
              <a:gd name="connsiteY10" fmla="*/ 20 h 5330"/>
              <a:gd name="connsiteX11" fmla="*/ 4459 w 10000"/>
              <a:gd name="connsiteY11" fmla="*/ 0 h 5330"/>
              <a:gd name="connsiteX12" fmla="*/ 4529 w 10000"/>
              <a:gd name="connsiteY12" fmla="*/ 0 h 5330"/>
              <a:gd name="connsiteX13" fmla="*/ 4596 w 10000"/>
              <a:gd name="connsiteY13" fmla="*/ 20 h 5330"/>
              <a:gd name="connsiteX14" fmla="*/ 4665 w 10000"/>
              <a:gd name="connsiteY14" fmla="*/ 68 h 5330"/>
              <a:gd name="connsiteX15" fmla="*/ 9879 w 10000"/>
              <a:gd name="connsiteY15" fmla="*/ 4738 h 5330"/>
              <a:gd name="connsiteX16" fmla="*/ 9933 w 10000"/>
              <a:gd name="connsiteY16" fmla="*/ 4798 h 5330"/>
              <a:gd name="connsiteX17" fmla="*/ 9972 w 10000"/>
              <a:gd name="connsiteY17" fmla="*/ 4866 h 5330"/>
              <a:gd name="connsiteX18" fmla="*/ 9993 w 10000"/>
              <a:gd name="connsiteY18" fmla="*/ 4950 h 5330"/>
              <a:gd name="connsiteX19" fmla="*/ 10000 w 10000"/>
              <a:gd name="connsiteY19" fmla="*/ 5030 h 5330"/>
              <a:gd name="connsiteX20" fmla="*/ 10000 w 10000"/>
              <a:gd name="connsiteY20" fmla="*/ 5030 h 5330"/>
              <a:gd name="connsiteX21" fmla="*/ 9993 w 10000"/>
              <a:gd name="connsiteY21" fmla="*/ 5119 h 5330"/>
              <a:gd name="connsiteX22" fmla="*/ 9972 w 10000"/>
              <a:gd name="connsiteY22" fmla="*/ 5198 h 5330"/>
              <a:gd name="connsiteX23" fmla="*/ 9933 w 10000"/>
              <a:gd name="connsiteY23" fmla="*/ 5270 h 5330"/>
              <a:gd name="connsiteX24" fmla="*/ 9879 w 10000"/>
              <a:gd name="connsiteY24" fmla="*/ 5330 h 5330"/>
              <a:gd name="connsiteX0" fmla="*/ 0 w 10000"/>
              <a:gd name="connsiteY0" fmla="*/ 3512 h 9887"/>
              <a:gd name="connsiteX1" fmla="*/ 4150 w 10000"/>
              <a:gd name="connsiteY1" fmla="*/ 3516 h 9887"/>
              <a:gd name="connsiteX2" fmla="*/ 4175 w 10000"/>
              <a:gd name="connsiteY2" fmla="*/ 3493 h 9887"/>
              <a:gd name="connsiteX3" fmla="*/ 4198 w 10000"/>
              <a:gd name="connsiteY3" fmla="*/ 3450 h 9887"/>
              <a:gd name="connsiteX4" fmla="*/ 4207 w 10000"/>
              <a:gd name="connsiteY4" fmla="*/ 3375 h 9887"/>
              <a:gd name="connsiteX5" fmla="*/ 4207 w 10000"/>
              <a:gd name="connsiteY5" fmla="*/ 685 h 9887"/>
              <a:gd name="connsiteX6" fmla="*/ 4214 w 10000"/>
              <a:gd name="connsiteY6" fmla="*/ 505 h 9887"/>
              <a:gd name="connsiteX7" fmla="*/ 4242 w 10000"/>
              <a:gd name="connsiteY7" fmla="*/ 353 h 9887"/>
              <a:gd name="connsiteX8" fmla="*/ 4284 w 10000"/>
              <a:gd name="connsiteY8" fmla="*/ 218 h 9887"/>
              <a:gd name="connsiteX9" fmla="*/ 4332 w 10000"/>
              <a:gd name="connsiteY9" fmla="*/ 113 h 9887"/>
              <a:gd name="connsiteX10" fmla="*/ 4392 w 10000"/>
              <a:gd name="connsiteY10" fmla="*/ 38 h 9887"/>
              <a:gd name="connsiteX11" fmla="*/ 4459 w 10000"/>
              <a:gd name="connsiteY11" fmla="*/ 0 h 9887"/>
              <a:gd name="connsiteX12" fmla="*/ 4529 w 10000"/>
              <a:gd name="connsiteY12" fmla="*/ 0 h 9887"/>
              <a:gd name="connsiteX13" fmla="*/ 4596 w 10000"/>
              <a:gd name="connsiteY13" fmla="*/ 38 h 9887"/>
              <a:gd name="connsiteX14" fmla="*/ 4665 w 10000"/>
              <a:gd name="connsiteY14" fmla="*/ 128 h 9887"/>
              <a:gd name="connsiteX15" fmla="*/ 9879 w 10000"/>
              <a:gd name="connsiteY15" fmla="*/ 8889 h 9887"/>
              <a:gd name="connsiteX16" fmla="*/ 9933 w 10000"/>
              <a:gd name="connsiteY16" fmla="*/ 9002 h 9887"/>
              <a:gd name="connsiteX17" fmla="*/ 9972 w 10000"/>
              <a:gd name="connsiteY17" fmla="*/ 9129 h 9887"/>
              <a:gd name="connsiteX18" fmla="*/ 9993 w 10000"/>
              <a:gd name="connsiteY18" fmla="*/ 9287 h 9887"/>
              <a:gd name="connsiteX19" fmla="*/ 10000 w 10000"/>
              <a:gd name="connsiteY19" fmla="*/ 9437 h 9887"/>
              <a:gd name="connsiteX20" fmla="*/ 10000 w 10000"/>
              <a:gd name="connsiteY20" fmla="*/ 9437 h 9887"/>
              <a:gd name="connsiteX21" fmla="*/ 9993 w 10000"/>
              <a:gd name="connsiteY21" fmla="*/ 9604 h 9887"/>
              <a:gd name="connsiteX22" fmla="*/ 9972 w 10000"/>
              <a:gd name="connsiteY22" fmla="*/ 9752 h 9887"/>
              <a:gd name="connsiteX23" fmla="*/ 9933 w 10000"/>
              <a:gd name="connsiteY23" fmla="*/ 9887 h 9887"/>
              <a:gd name="connsiteX0" fmla="*/ 0 w 10000"/>
              <a:gd name="connsiteY0" fmla="*/ 3552 h 9863"/>
              <a:gd name="connsiteX1" fmla="*/ 4150 w 10000"/>
              <a:gd name="connsiteY1" fmla="*/ 3556 h 9863"/>
              <a:gd name="connsiteX2" fmla="*/ 4175 w 10000"/>
              <a:gd name="connsiteY2" fmla="*/ 3533 h 9863"/>
              <a:gd name="connsiteX3" fmla="*/ 4198 w 10000"/>
              <a:gd name="connsiteY3" fmla="*/ 3489 h 9863"/>
              <a:gd name="connsiteX4" fmla="*/ 4207 w 10000"/>
              <a:gd name="connsiteY4" fmla="*/ 3414 h 9863"/>
              <a:gd name="connsiteX5" fmla="*/ 4207 w 10000"/>
              <a:gd name="connsiteY5" fmla="*/ 693 h 9863"/>
              <a:gd name="connsiteX6" fmla="*/ 4214 w 10000"/>
              <a:gd name="connsiteY6" fmla="*/ 511 h 9863"/>
              <a:gd name="connsiteX7" fmla="*/ 4242 w 10000"/>
              <a:gd name="connsiteY7" fmla="*/ 357 h 9863"/>
              <a:gd name="connsiteX8" fmla="*/ 4284 w 10000"/>
              <a:gd name="connsiteY8" fmla="*/ 220 h 9863"/>
              <a:gd name="connsiteX9" fmla="*/ 4332 w 10000"/>
              <a:gd name="connsiteY9" fmla="*/ 114 h 9863"/>
              <a:gd name="connsiteX10" fmla="*/ 4392 w 10000"/>
              <a:gd name="connsiteY10" fmla="*/ 38 h 9863"/>
              <a:gd name="connsiteX11" fmla="*/ 4459 w 10000"/>
              <a:gd name="connsiteY11" fmla="*/ 0 h 9863"/>
              <a:gd name="connsiteX12" fmla="*/ 4529 w 10000"/>
              <a:gd name="connsiteY12" fmla="*/ 0 h 9863"/>
              <a:gd name="connsiteX13" fmla="*/ 4596 w 10000"/>
              <a:gd name="connsiteY13" fmla="*/ 38 h 9863"/>
              <a:gd name="connsiteX14" fmla="*/ 4665 w 10000"/>
              <a:gd name="connsiteY14" fmla="*/ 129 h 9863"/>
              <a:gd name="connsiteX15" fmla="*/ 9879 w 10000"/>
              <a:gd name="connsiteY15" fmla="*/ 8991 h 9863"/>
              <a:gd name="connsiteX16" fmla="*/ 9933 w 10000"/>
              <a:gd name="connsiteY16" fmla="*/ 9105 h 9863"/>
              <a:gd name="connsiteX17" fmla="*/ 9972 w 10000"/>
              <a:gd name="connsiteY17" fmla="*/ 9233 h 9863"/>
              <a:gd name="connsiteX18" fmla="*/ 9993 w 10000"/>
              <a:gd name="connsiteY18" fmla="*/ 9393 h 9863"/>
              <a:gd name="connsiteX19" fmla="*/ 10000 w 10000"/>
              <a:gd name="connsiteY19" fmla="*/ 9545 h 9863"/>
              <a:gd name="connsiteX20" fmla="*/ 10000 w 10000"/>
              <a:gd name="connsiteY20" fmla="*/ 9545 h 9863"/>
              <a:gd name="connsiteX21" fmla="*/ 9993 w 10000"/>
              <a:gd name="connsiteY21" fmla="*/ 9714 h 9863"/>
              <a:gd name="connsiteX22" fmla="*/ 9972 w 10000"/>
              <a:gd name="connsiteY22" fmla="*/ 9863 h 9863"/>
              <a:gd name="connsiteX0" fmla="*/ 0 w 10000"/>
              <a:gd name="connsiteY0" fmla="*/ 3601 h 9849"/>
              <a:gd name="connsiteX1" fmla="*/ 4150 w 10000"/>
              <a:gd name="connsiteY1" fmla="*/ 3605 h 9849"/>
              <a:gd name="connsiteX2" fmla="*/ 4175 w 10000"/>
              <a:gd name="connsiteY2" fmla="*/ 3582 h 9849"/>
              <a:gd name="connsiteX3" fmla="*/ 4198 w 10000"/>
              <a:gd name="connsiteY3" fmla="*/ 3537 h 9849"/>
              <a:gd name="connsiteX4" fmla="*/ 4207 w 10000"/>
              <a:gd name="connsiteY4" fmla="*/ 3461 h 9849"/>
              <a:gd name="connsiteX5" fmla="*/ 4207 w 10000"/>
              <a:gd name="connsiteY5" fmla="*/ 703 h 9849"/>
              <a:gd name="connsiteX6" fmla="*/ 4214 w 10000"/>
              <a:gd name="connsiteY6" fmla="*/ 518 h 9849"/>
              <a:gd name="connsiteX7" fmla="*/ 4242 w 10000"/>
              <a:gd name="connsiteY7" fmla="*/ 362 h 9849"/>
              <a:gd name="connsiteX8" fmla="*/ 4284 w 10000"/>
              <a:gd name="connsiteY8" fmla="*/ 223 h 9849"/>
              <a:gd name="connsiteX9" fmla="*/ 4332 w 10000"/>
              <a:gd name="connsiteY9" fmla="*/ 116 h 9849"/>
              <a:gd name="connsiteX10" fmla="*/ 4392 w 10000"/>
              <a:gd name="connsiteY10" fmla="*/ 39 h 9849"/>
              <a:gd name="connsiteX11" fmla="*/ 4459 w 10000"/>
              <a:gd name="connsiteY11" fmla="*/ 0 h 9849"/>
              <a:gd name="connsiteX12" fmla="*/ 4529 w 10000"/>
              <a:gd name="connsiteY12" fmla="*/ 0 h 9849"/>
              <a:gd name="connsiteX13" fmla="*/ 4596 w 10000"/>
              <a:gd name="connsiteY13" fmla="*/ 39 h 9849"/>
              <a:gd name="connsiteX14" fmla="*/ 4665 w 10000"/>
              <a:gd name="connsiteY14" fmla="*/ 131 h 9849"/>
              <a:gd name="connsiteX15" fmla="*/ 9879 w 10000"/>
              <a:gd name="connsiteY15" fmla="*/ 9116 h 9849"/>
              <a:gd name="connsiteX16" fmla="*/ 9933 w 10000"/>
              <a:gd name="connsiteY16" fmla="*/ 9231 h 9849"/>
              <a:gd name="connsiteX17" fmla="*/ 9972 w 10000"/>
              <a:gd name="connsiteY17" fmla="*/ 9361 h 9849"/>
              <a:gd name="connsiteX18" fmla="*/ 9993 w 10000"/>
              <a:gd name="connsiteY18" fmla="*/ 9523 h 9849"/>
              <a:gd name="connsiteX19" fmla="*/ 10000 w 10000"/>
              <a:gd name="connsiteY19" fmla="*/ 9678 h 9849"/>
              <a:gd name="connsiteX20" fmla="*/ 10000 w 10000"/>
              <a:gd name="connsiteY20" fmla="*/ 9678 h 9849"/>
              <a:gd name="connsiteX21" fmla="*/ 9993 w 10000"/>
              <a:gd name="connsiteY21" fmla="*/ 9849 h 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00" h="9849">
                <a:moveTo>
                  <a:pt x="0" y="3601"/>
                </a:moveTo>
                <a:lnTo>
                  <a:pt x="4150" y="3605"/>
                </a:lnTo>
                <a:cubicBezTo>
                  <a:pt x="4158" y="3597"/>
                  <a:pt x="4167" y="3590"/>
                  <a:pt x="4175" y="3582"/>
                </a:cubicBezTo>
                <a:cubicBezTo>
                  <a:pt x="4183" y="3568"/>
                  <a:pt x="4190" y="3553"/>
                  <a:pt x="4198" y="3537"/>
                </a:cubicBezTo>
                <a:cubicBezTo>
                  <a:pt x="4201" y="3513"/>
                  <a:pt x="4204" y="3487"/>
                  <a:pt x="4207" y="3461"/>
                </a:cubicBezTo>
                <a:lnTo>
                  <a:pt x="4207" y="703"/>
                </a:lnTo>
                <a:cubicBezTo>
                  <a:pt x="4209" y="639"/>
                  <a:pt x="4212" y="579"/>
                  <a:pt x="4214" y="518"/>
                </a:cubicBezTo>
                <a:cubicBezTo>
                  <a:pt x="4223" y="463"/>
                  <a:pt x="4233" y="414"/>
                  <a:pt x="4242" y="362"/>
                </a:cubicBezTo>
                <a:cubicBezTo>
                  <a:pt x="4256" y="316"/>
                  <a:pt x="4271" y="270"/>
                  <a:pt x="4284" y="223"/>
                </a:cubicBezTo>
                <a:cubicBezTo>
                  <a:pt x="4300" y="187"/>
                  <a:pt x="4316" y="150"/>
                  <a:pt x="4332" y="116"/>
                </a:cubicBezTo>
                <a:cubicBezTo>
                  <a:pt x="4352" y="90"/>
                  <a:pt x="4372" y="64"/>
                  <a:pt x="4392" y="39"/>
                </a:cubicBezTo>
                <a:cubicBezTo>
                  <a:pt x="4414" y="24"/>
                  <a:pt x="4437" y="13"/>
                  <a:pt x="4459" y="0"/>
                </a:cubicBezTo>
                <a:lnTo>
                  <a:pt x="4529" y="0"/>
                </a:lnTo>
                <a:cubicBezTo>
                  <a:pt x="4551" y="13"/>
                  <a:pt x="4574" y="24"/>
                  <a:pt x="4596" y="39"/>
                </a:cubicBezTo>
                <a:cubicBezTo>
                  <a:pt x="4619" y="70"/>
                  <a:pt x="4643" y="100"/>
                  <a:pt x="4665" y="131"/>
                </a:cubicBezTo>
                <a:lnTo>
                  <a:pt x="9879" y="9116"/>
                </a:lnTo>
                <a:cubicBezTo>
                  <a:pt x="9897" y="9154"/>
                  <a:pt x="9915" y="9192"/>
                  <a:pt x="9933" y="9231"/>
                </a:cubicBezTo>
                <a:cubicBezTo>
                  <a:pt x="9946" y="9275"/>
                  <a:pt x="9959" y="9318"/>
                  <a:pt x="9972" y="9361"/>
                </a:cubicBezTo>
                <a:cubicBezTo>
                  <a:pt x="9978" y="9418"/>
                  <a:pt x="9986" y="9471"/>
                  <a:pt x="9993" y="9523"/>
                </a:cubicBezTo>
                <a:cubicBezTo>
                  <a:pt x="9995" y="9576"/>
                  <a:pt x="9998" y="9625"/>
                  <a:pt x="10000" y="9678"/>
                </a:cubicBezTo>
                <a:lnTo>
                  <a:pt x="10000" y="9678"/>
                </a:lnTo>
                <a:cubicBezTo>
                  <a:pt x="9998" y="9733"/>
                  <a:pt x="9995" y="9791"/>
                  <a:pt x="9993" y="9849"/>
                </a:cubicBezTo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5661269" y="1382031"/>
            <a:ext cx="2718520" cy="1915771"/>
          </a:xfrm>
          <a:custGeom>
            <a:avLst/>
            <a:gdLst>
              <a:gd name="T0" fmla="*/ 1846 w 3566"/>
              <a:gd name="T1" fmla="*/ 0 h 2513"/>
              <a:gd name="T2" fmla="*/ 1867 w 3566"/>
              <a:gd name="T3" fmla="*/ 5 h 2513"/>
              <a:gd name="T4" fmla="*/ 1889 w 3566"/>
              <a:gd name="T5" fmla="*/ 17 h 2513"/>
              <a:gd name="T6" fmla="*/ 3528 w 3566"/>
              <a:gd name="T7" fmla="*/ 1183 h 2513"/>
              <a:gd name="T8" fmla="*/ 3545 w 3566"/>
              <a:gd name="T9" fmla="*/ 1198 h 2513"/>
              <a:gd name="T10" fmla="*/ 3557 w 3566"/>
              <a:gd name="T11" fmla="*/ 1215 h 2513"/>
              <a:gd name="T12" fmla="*/ 3564 w 3566"/>
              <a:gd name="T13" fmla="*/ 1236 h 2513"/>
              <a:gd name="T14" fmla="*/ 3566 w 3566"/>
              <a:gd name="T15" fmla="*/ 1256 h 2513"/>
              <a:gd name="T16" fmla="*/ 3566 w 3566"/>
              <a:gd name="T17" fmla="*/ 1256 h 2513"/>
              <a:gd name="T18" fmla="*/ 3564 w 3566"/>
              <a:gd name="T19" fmla="*/ 1278 h 2513"/>
              <a:gd name="T20" fmla="*/ 3557 w 3566"/>
              <a:gd name="T21" fmla="*/ 1298 h 2513"/>
              <a:gd name="T22" fmla="*/ 3545 w 3566"/>
              <a:gd name="T23" fmla="*/ 1316 h 2513"/>
              <a:gd name="T24" fmla="*/ 3528 w 3566"/>
              <a:gd name="T25" fmla="*/ 1331 h 2513"/>
              <a:gd name="T26" fmla="*/ 1889 w 3566"/>
              <a:gd name="T27" fmla="*/ 2497 h 2513"/>
              <a:gd name="T28" fmla="*/ 1867 w 3566"/>
              <a:gd name="T29" fmla="*/ 2508 h 2513"/>
              <a:gd name="T30" fmla="*/ 1846 w 3566"/>
              <a:gd name="T31" fmla="*/ 2513 h 2513"/>
              <a:gd name="T32" fmla="*/ 1824 w 3566"/>
              <a:gd name="T33" fmla="*/ 2513 h 2513"/>
              <a:gd name="T34" fmla="*/ 1803 w 3566"/>
              <a:gd name="T35" fmla="*/ 2508 h 2513"/>
              <a:gd name="T36" fmla="*/ 1784 w 3566"/>
              <a:gd name="T37" fmla="*/ 2498 h 2513"/>
              <a:gd name="T38" fmla="*/ 1769 w 3566"/>
              <a:gd name="T39" fmla="*/ 2484 h 2513"/>
              <a:gd name="T40" fmla="*/ 1756 w 3566"/>
              <a:gd name="T41" fmla="*/ 2466 h 2513"/>
              <a:gd name="T42" fmla="*/ 1747 w 3566"/>
              <a:gd name="T43" fmla="*/ 2446 h 2513"/>
              <a:gd name="T44" fmla="*/ 1745 w 3566"/>
              <a:gd name="T45" fmla="*/ 2422 h 2513"/>
              <a:gd name="T46" fmla="*/ 1745 w 3566"/>
              <a:gd name="T47" fmla="*/ 2064 h 2513"/>
              <a:gd name="T48" fmla="*/ 1742 w 3566"/>
              <a:gd name="T49" fmla="*/ 2055 h 2513"/>
              <a:gd name="T50" fmla="*/ 1735 w 3566"/>
              <a:gd name="T51" fmla="*/ 2049 h 2513"/>
              <a:gd name="T52" fmla="*/ 1727 w 3566"/>
              <a:gd name="T53" fmla="*/ 2045 h 2513"/>
              <a:gd name="T54" fmla="*/ 91 w 3566"/>
              <a:gd name="T55" fmla="*/ 2045 h 2513"/>
              <a:gd name="T56" fmla="*/ 67 w 3566"/>
              <a:gd name="T57" fmla="*/ 2042 h 2513"/>
              <a:gd name="T58" fmla="*/ 45 w 3566"/>
              <a:gd name="T59" fmla="*/ 2033 h 2513"/>
              <a:gd name="T60" fmla="*/ 27 w 3566"/>
              <a:gd name="T61" fmla="*/ 2019 h 2513"/>
              <a:gd name="T62" fmla="*/ 13 w 3566"/>
              <a:gd name="T63" fmla="*/ 2001 h 2513"/>
              <a:gd name="T64" fmla="*/ 3 w 3566"/>
              <a:gd name="T65" fmla="*/ 1979 h 2513"/>
              <a:gd name="T66" fmla="*/ 0 w 3566"/>
              <a:gd name="T67" fmla="*/ 1954 h 2513"/>
              <a:gd name="T68" fmla="*/ 0 w 3566"/>
              <a:gd name="T69" fmla="*/ 558 h 2513"/>
              <a:gd name="T70" fmla="*/ 3 w 3566"/>
              <a:gd name="T71" fmla="*/ 535 h 2513"/>
              <a:gd name="T72" fmla="*/ 13 w 3566"/>
              <a:gd name="T73" fmla="*/ 513 h 2513"/>
              <a:gd name="T74" fmla="*/ 27 w 3566"/>
              <a:gd name="T75" fmla="*/ 495 h 2513"/>
              <a:gd name="T76" fmla="*/ 45 w 3566"/>
              <a:gd name="T77" fmla="*/ 481 h 2513"/>
              <a:gd name="T78" fmla="*/ 67 w 3566"/>
              <a:gd name="T79" fmla="*/ 471 h 2513"/>
              <a:gd name="T80" fmla="*/ 91 w 3566"/>
              <a:gd name="T81" fmla="*/ 468 h 2513"/>
              <a:gd name="T82" fmla="*/ 1727 w 3566"/>
              <a:gd name="T83" fmla="*/ 468 h 2513"/>
              <a:gd name="T84" fmla="*/ 1735 w 3566"/>
              <a:gd name="T85" fmla="*/ 465 h 2513"/>
              <a:gd name="T86" fmla="*/ 1742 w 3566"/>
              <a:gd name="T87" fmla="*/ 459 h 2513"/>
              <a:gd name="T88" fmla="*/ 1745 w 3566"/>
              <a:gd name="T89" fmla="*/ 449 h 2513"/>
              <a:gd name="T90" fmla="*/ 1745 w 3566"/>
              <a:gd name="T91" fmla="*/ 91 h 2513"/>
              <a:gd name="T92" fmla="*/ 1747 w 3566"/>
              <a:gd name="T93" fmla="*/ 67 h 2513"/>
              <a:gd name="T94" fmla="*/ 1756 w 3566"/>
              <a:gd name="T95" fmla="*/ 47 h 2513"/>
              <a:gd name="T96" fmla="*/ 1769 w 3566"/>
              <a:gd name="T97" fmla="*/ 29 h 2513"/>
              <a:gd name="T98" fmla="*/ 1784 w 3566"/>
              <a:gd name="T99" fmla="*/ 15 h 2513"/>
              <a:gd name="T100" fmla="*/ 1803 w 3566"/>
              <a:gd name="T101" fmla="*/ 5 h 2513"/>
              <a:gd name="T102" fmla="*/ 1824 w 3566"/>
              <a:gd name="T103" fmla="*/ 0 h 2513"/>
              <a:gd name="T104" fmla="*/ 1846 w 3566"/>
              <a:gd name="T105" fmla="*/ 0 h 2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566" h="2513">
                <a:moveTo>
                  <a:pt x="1846" y="0"/>
                </a:moveTo>
                <a:lnTo>
                  <a:pt x="1867" y="5"/>
                </a:lnTo>
                <a:lnTo>
                  <a:pt x="1889" y="17"/>
                </a:lnTo>
                <a:lnTo>
                  <a:pt x="3528" y="1183"/>
                </a:lnTo>
                <a:lnTo>
                  <a:pt x="3545" y="1198"/>
                </a:lnTo>
                <a:lnTo>
                  <a:pt x="3557" y="1215"/>
                </a:lnTo>
                <a:lnTo>
                  <a:pt x="3564" y="1236"/>
                </a:lnTo>
                <a:lnTo>
                  <a:pt x="3566" y="1256"/>
                </a:lnTo>
                <a:lnTo>
                  <a:pt x="3566" y="1256"/>
                </a:lnTo>
                <a:lnTo>
                  <a:pt x="3564" y="1278"/>
                </a:lnTo>
                <a:lnTo>
                  <a:pt x="3557" y="1298"/>
                </a:lnTo>
                <a:lnTo>
                  <a:pt x="3545" y="1316"/>
                </a:lnTo>
                <a:lnTo>
                  <a:pt x="3528" y="1331"/>
                </a:lnTo>
                <a:lnTo>
                  <a:pt x="1889" y="2497"/>
                </a:lnTo>
                <a:lnTo>
                  <a:pt x="1867" y="2508"/>
                </a:lnTo>
                <a:lnTo>
                  <a:pt x="1846" y="2513"/>
                </a:lnTo>
                <a:lnTo>
                  <a:pt x="1824" y="2513"/>
                </a:lnTo>
                <a:lnTo>
                  <a:pt x="1803" y="2508"/>
                </a:lnTo>
                <a:lnTo>
                  <a:pt x="1784" y="2498"/>
                </a:lnTo>
                <a:lnTo>
                  <a:pt x="1769" y="2484"/>
                </a:lnTo>
                <a:lnTo>
                  <a:pt x="1756" y="2466"/>
                </a:lnTo>
                <a:lnTo>
                  <a:pt x="1747" y="2446"/>
                </a:lnTo>
                <a:lnTo>
                  <a:pt x="1745" y="2422"/>
                </a:lnTo>
                <a:lnTo>
                  <a:pt x="1745" y="2064"/>
                </a:lnTo>
                <a:lnTo>
                  <a:pt x="1742" y="2055"/>
                </a:lnTo>
                <a:lnTo>
                  <a:pt x="1735" y="2049"/>
                </a:lnTo>
                <a:lnTo>
                  <a:pt x="1727" y="2045"/>
                </a:lnTo>
                <a:lnTo>
                  <a:pt x="91" y="2045"/>
                </a:lnTo>
                <a:lnTo>
                  <a:pt x="67" y="2042"/>
                </a:lnTo>
                <a:lnTo>
                  <a:pt x="45" y="2033"/>
                </a:lnTo>
                <a:lnTo>
                  <a:pt x="27" y="2019"/>
                </a:lnTo>
                <a:lnTo>
                  <a:pt x="13" y="2001"/>
                </a:lnTo>
                <a:lnTo>
                  <a:pt x="3" y="1979"/>
                </a:lnTo>
                <a:lnTo>
                  <a:pt x="0" y="1954"/>
                </a:lnTo>
                <a:lnTo>
                  <a:pt x="0" y="558"/>
                </a:lnTo>
                <a:lnTo>
                  <a:pt x="3" y="535"/>
                </a:lnTo>
                <a:lnTo>
                  <a:pt x="13" y="513"/>
                </a:lnTo>
                <a:lnTo>
                  <a:pt x="27" y="495"/>
                </a:lnTo>
                <a:lnTo>
                  <a:pt x="45" y="481"/>
                </a:lnTo>
                <a:lnTo>
                  <a:pt x="67" y="471"/>
                </a:lnTo>
                <a:lnTo>
                  <a:pt x="91" y="468"/>
                </a:lnTo>
                <a:lnTo>
                  <a:pt x="1727" y="468"/>
                </a:lnTo>
                <a:lnTo>
                  <a:pt x="1735" y="465"/>
                </a:lnTo>
                <a:lnTo>
                  <a:pt x="1742" y="459"/>
                </a:lnTo>
                <a:lnTo>
                  <a:pt x="1745" y="449"/>
                </a:lnTo>
                <a:lnTo>
                  <a:pt x="1745" y="91"/>
                </a:lnTo>
                <a:lnTo>
                  <a:pt x="1747" y="67"/>
                </a:lnTo>
                <a:lnTo>
                  <a:pt x="1756" y="47"/>
                </a:lnTo>
                <a:lnTo>
                  <a:pt x="1769" y="29"/>
                </a:lnTo>
                <a:lnTo>
                  <a:pt x="1784" y="15"/>
                </a:lnTo>
                <a:lnTo>
                  <a:pt x="1803" y="5"/>
                </a:lnTo>
                <a:lnTo>
                  <a:pt x="1824" y="0"/>
                </a:lnTo>
                <a:lnTo>
                  <a:pt x="1846" y="0"/>
                </a:lnTo>
                <a:close/>
              </a:path>
            </a:pathLst>
          </a:custGeom>
          <a:solidFill>
            <a:srgbClr val="93A91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23" name="TextBox 121"/>
          <p:cNvSpPr txBox="1"/>
          <p:nvPr/>
        </p:nvSpPr>
        <p:spPr>
          <a:xfrm>
            <a:off x="6147657" y="1959206"/>
            <a:ext cx="1682934" cy="707886"/>
          </a:xfrm>
          <a:prstGeom prst="rect">
            <a:avLst/>
          </a:prstGeom>
          <a:noFill/>
          <a:effectLst>
            <a:glow rad="228600">
              <a:schemeClr val="bg1">
                <a:lumMod val="75000"/>
              </a:schemeClr>
            </a:glow>
            <a:softEdge rad="0"/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Curriculum Overlay</a:t>
            </a:r>
            <a:endParaRPr lang="en-US" sz="2000" kern="0" baseline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871893" y="1518310"/>
            <a:ext cx="197670" cy="269362"/>
          </a:xfrm>
          <a:custGeom>
            <a:avLst/>
            <a:gdLst>
              <a:gd name="T0" fmla="*/ 0 w 459"/>
              <a:gd name="T1" fmla="*/ 0 h 688"/>
              <a:gd name="T2" fmla="*/ 115 w 459"/>
              <a:gd name="T3" fmla="*/ 0 h 688"/>
              <a:gd name="T4" fmla="*/ 161 w 459"/>
              <a:gd name="T5" fmla="*/ 2 h 688"/>
              <a:gd name="T6" fmla="*/ 205 w 459"/>
              <a:gd name="T7" fmla="*/ 11 h 688"/>
              <a:gd name="T8" fmla="*/ 248 w 459"/>
              <a:gd name="T9" fmla="*/ 26 h 688"/>
              <a:gd name="T10" fmla="*/ 288 w 459"/>
              <a:gd name="T11" fmla="*/ 47 h 688"/>
              <a:gd name="T12" fmla="*/ 325 w 459"/>
              <a:gd name="T13" fmla="*/ 71 h 688"/>
              <a:gd name="T14" fmla="*/ 357 w 459"/>
              <a:gd name="T15" fmla="*/ 101 h 688"/>
              <a:gd name="T16" fmla="*/ 387 w 459"/>
              <a:gd name="T17" fmla="*/ 133 h 688"/>
              <a:gd name="T18" fmla="*/ 411 w 459"/>
              <a:gd name="T19" fmla="*/ 170 h 688"/>
              <a:gd name="T20" fmla="*/ 432 w 459"/>
              <a:gd name="T21" fmla="*/ 210 h 688"/>
              <a:gd name="T22" fmla="*/ 447 w 459"/>
              <a:gd name="T23" fmla="*/ 253 h 688"/>
              <a:gd name="T24" fmla="*/ 456 w 459"/>
              <a:gd name="T25" fmla="*/ 298 h 688"/>
              <a:gd name="T26" fmla="*/ 459 w 459"/>
              <a:gd name="T27" fmla="*/ 344 h 688"/>
              <a:gd name="T28" fmla="*/ 459 w 459"/>
              <a:gd name="T29" fmla="*/ 344 h 688"/>
              <a:gd name="T30" fmla="*/ 456 w 459"/>
              <a:gd name="T31" fmla="*/ 391 h 688"/>
              <a:gd name="T32" fmla="*/ 447 w 459"/>
              <a:gd name="T33" fmla="*/ 436 h 688"/>
              <a:gd name="T34" fmla="*/ 432 w 459"/>
              <a:gd name="T35" fmla="*/ 478 h 688"/>
              <a:gd name="T36" fmla="*/ 411 w 459"/>
              <a:gd name="T37" fmla="*/ 517 h 688"/>
              <a:gd name="T38" fmla="*/ 387 w 459"/>
              <a:gd name="T39" fmla="*/ 554 h 688"/>
              <a:gd name="T40" fmla="*/ 357 w 459"/>
              <a:gd name="T41" fmla="*/ 587 h 688"/>
              <a:gd name="T42" fmla="*/ 325 w 459"/>
              <a:gd name="T43" fmla="*/ 616 h 688"/>
              <a:gd name="T44" fmla="*/ 288 w 459"/>
              <a:gd name="T45" fmla="*/ 641 h 688"/>
              <a:gd name="T46" fmla="*/ 248 w 459"/>
              <a:gd name="T47" fmla="*/ 661 h 688"/>
              <a:gd name="T48" fmla="*/ 205 w 459"/>
              <a:gd name="T49" fmla="*/ 676 h 688"/>
              <a:gd name="T50" fmla="*/ 161 w 459"/>
              <a:gd name="T51" fmla="*/ 685 h 688"/>
              <a:gd name="T52" fmla="*/ 115 w 459"/>
              <a:gd name="T53" fmla="*/ 688 h 688"/>
              <a:gd name="T54" fmla="*/ 0 w 459"/>
              <a:gd name="T55" fmla="*/ 688 h 688"/>
              <a:gd name="T56" fmla="*/ 0 w 459"/>
              <a:gd name="T57" fmla="*/ 0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59" h="688">
                <a:moveTo>
                  <a:pt x="0" y="0"/>
                </a:moveTo>
                <a:lnTo>
                  <a:pt x="115" y="0"/>
                </a:lnTo>
                <a:lnTo>
                  <a:pt x="161" y="2"/>
                </a:lnTo>
                <a:lnTo>
                  <a:pt x="205" y="11"/>
                </a:lnTo>
                <a:lnTo>
                  <a:pt x="248" y="26"/>
                </a:lnTo>
                <a:lnTo>
                  <a:pt x="288" y="47"/>
                </a:lnTo>
                <a:lnTo>
                  <a:pt x="325" y="71"/>
                </a:lnTo>
                <a:lnTo>
                  <a:pt x="357" y="101"/>
                </a:lnTo>
                <a:lnTo>
                  <a:pt x="387" y="133"/>
                </a:lnTo>
                <a:lnTo>
                  <a:pt x="411" y="170"/>
                </a:lnTo>
                <a:lnTo>
                  <a:pt x="432" y="210"/>
                </a:lnTo>
                <a:lnTo>
                  <a:pt x="447" y="253"/>
                </a:lnTo>
                <a:lnTo>
                  <a:pt x="456" y="298"/>
                </a:lnTo>
                <a:lnTo>
                  <a:pt x="459" y="344"/>
                </a:lnTo>
                <a:lnTo>
                  <a:pt x="459" y="344"/>
                </a:lnTo>
                <a:lnTo>
                  <a:pt x="456" y="391"/>
                </a:lnTo>
                <a:lnTo>
                  <a:pt x="447" y="436"/>
                </a:lnTo>
                <a:lnTo>
                  <a:pt x="432" y="478"/>
                </a:lnTo>
                <a:lnTo>
                  <a:pt x="411" y="517"/>
                </a:lnTo>
                <a:lnTo>
                  <a:pt x="387" y="554"/>
                </a:lnTo>
                <a:lnTo>
                  <a:pt x="357" y="587"/>
                </a:lnTo>
                <a:lnTo>
                  <a:pt x="325" y="616"/>
                </a:lnTo>
                <a:lnTo>
                  <a:pt x="288" y="641"/>
                </a:lnTo>
                <a:lnTo>
                  <a:pt x="248" y="661"/>
                </a:lnTo>
                <a:lnTo>
                  <a:pt x="205" y="676"/>
                </a:lnTo>
                <a:lnTo>
                  <a:pt x="161" y="685"/>
                </a:lnTo>
                <a:lnTo>
                  <a:pt x="115" y="688"/>
                </a:lnTo>
                <a:lnTo>
                  <a:pt x="0" y="6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 rot="21433871">
            <a:off x="4554754" y="1761573"/>
            <a:ext cx="1405687" cy="1089494"/>
          </a:xfrm>
          <a:custGeom>
            <a:avLst/>
            <a:gdLst>
              <a:gd name="T0" fmla="*/ 3764 w 3764"/>
              <a:gd name="T1" fmla="*/ 0 h 3441"/>
              <a:gd name="T2" fmla="*/ 3764 w 3764"/>
              <a:gd name="T3" fmla="*/ 3096 h 3441"/>
              <a:gd name="T4" fmla="*/ 3761 w 3764"/>
              <a:gd name="T5" fmla="*/ 3143 h 3441"/>
              <a:gd name="T6" fmla="*/ 3752 w 3764"/>
              <a:gd name="T7" fmla="*/ 3188 h 3441"/>
              <a:gd name="T8" fmla="*/ 3737 w 3764"/>
              <a:gd name="T9" fmla="*/ 3231 h 3441"/>
              <a:gd name="T10" fmla="*/ 3716 w 3764"/>
              <a:gd name="T11" fmla="*/ 3270 h 3441"/>
              <a:gd name="T12" fmla="*/ 3692 w 3764"/>
              <a:gd name="T13" fmla="*/ 3307 h 3441"/>
              <a:gd name="T14" fmla="*/ 3662 w 3764"/>
              <a:gd name="T15" fmla="*/ 3340 h 3441"/>
              <a:gd name="T16" fmla="*/ 3630 w 3764"/>
              <a:gd name="T17" fmla="*/ 3369 h 3441"/>
              <a:gd name="T18" fmla="*/ 3593 w 3764"/>
              <a:gd name="T19" fmla="*/ 3394 h 3441"/>
              <a:gd name="T20" fmla="*/ 3553 w 3764"/>
              <a:gd name="T21" fmla="*/ 3413 h 3441"/>
              <a:gd name="T22" fmla="*/ 3510 w 3764"/>
              <a:gd name="T23" fmla="*/ 3428 h 3441"/>
              <a:gd name="T24" fmla="*/ 3466 w 3764"/>
              <a:gd name="T25" fmla="*/ 3438 h 3441"/>
              <a:gd name="T26" fmla="*/ 3420 w 3764"/>
              <a:gd name="T27" fmla="*/ 3441 h 3441"/>
              <a:gd name="T28" fmla="*/ 0 w 3764"/>
              <a:gd name="T29" fmla="*/ 3441 h 3441"/>
              <a:gd name="T30" fmla="*/ 0 w 3764"/>
              <a:gd name="T31" fmla="*/ 344 h 3441"/>
              <a:gd name="T32" fmla="*/ 3420 w 3764"/>
              <a:gd name="T33" fmla="*/ 344 h 3441"/>
              <a:gd name="T34" fmla="*/ 3466 w 3764"/>
              <a:gd name="T35" fmla="*/ 341 h 3441"/>
              <a:gd name="T36" fmla="*/ 3510 w 3764"/>
              <a:gd name="T37" fmla="*/ 332 h 3441"/>
              <a:gd name="T38" fmla="*/ 3553 w 3764"/>
              <a:gd name="T39" fmla="*/ 317 h 3441"/>
              <a:gd name="T40" fmla="*/ 3593 w 3764"/>
              <a:gd name="T41" fmla="*/ 297 h 3441"/>
              <a:gd name="T42" fmla="*/ 3630 w 3764"/>
              <a:gd name="T43" fmla="*/ 272 h 3441"/>
              <a:gd name="T44" fmla="*/ 3662 w 3764"/>
              <a:gd name="T45" fmla="*/ 243 h 3441"/>
              <a:gd name="T46" fmla="*/ 3692 w 3764"/>
              <a:gd name="T47" fmla="*/ 210 h 3441"/>
              <a:gd name="T48" fmla="*/ 3716 w 3764"/>
              <a:gd name="T49" fmla="*/ 173 h 3441"/>
              <a:gd name="T50" fmla="*/ 3737 w 3764"/>
              <a:gd name="T51" fmla="*/ 134 h 3441"/>
              <a:gd name="T52" fmla="*/ 3752 w 3764"/>
              <a:gd name="T53" fmla="*/ 92 h 3441"/>
              <a:gd name="T54" fmla="*/ 3761 w 3764"/>
              <a:gd name="T55" fmla="*/ 47 h 3441"/>
              <a:gd name="T56" fmla="*/ 3764 w 3764"/>
              <a:gd name="T57" fmla="*/ 0 h 3441"/>
              <a:gd name="connsiteX0" fmla="*/ 9992 w 10000"/>
              <a:gd name="connsiteY0" fmla="*/ 0 h 9863"/>
              <a:gd name="connsiteX1" fmla="*/ 10000 w 10000"/>
              <a:gd name="connsiteY1" fmla="*/ 8860 h 9863"/>
              <a:gd name="connsiteX2" fmla="*/ 9992 w 10000"/>
              <a:gd name="connsiteY2" fmla="*/ 8997 h 9863"/>
              <a:gd name="connsiteX3" fmla="*/ 9968 w 10000"/>
              <a:gd name="connsiteY3" fmla="*/ 9128 h 9863"/>
              <a:gd name="connsiteX4" fmla="*/ 9928 w 10000"/>
              <a:gd name="connsiteY4" fmla="*/ 9253 h 9863"/>
              <a:gd name="connsiteX5" fmla="*/ 9872 w 10000"/>
              <a:gd name="connsiteY5" fmla="*/ 9366 h 9863"/>
              <a:gd name="connsiteX6" fmla="*/ 9809 w 10000"/>
              <a:gd name="connsiteY6" fmla="*/ 9474 h 9863"/>
              <a:gd name="connsiteX7" fmla="*/ 9729 w 10000"/>
              <a:gd name="connsiteY7" fmla="*/ 9569 h 9863"/>
              <a:gd name="connsiteX8" fmla="*/ 9644 w 10000"/>
              <a:gd name="connsiteY8" fmla="*/ 9654 h 9863"/>
              <a:gd name="connsiteX9" fmla="*/ 9546 w 10000"/>
              <a:gd name="connsiteY9" fmla="*/ 9726 h 9863"/>
              <a:gd name="connsiteX10" fmla="*/ 9439 w 10000"/>
              <a:gd name="connsiteY10" fmla="*/ 9782 h 9863"/>
              <a:gd name="connsiteX11" fmla="*/ 9325 w 10000"/>
              <a:gd name="connsiteY11" fmla="*/ 9825 h 9863"/>
              <a:gd name="connsiteX12" fmla="*/ 9208 w 10000"/>
              <a:gd name="connsiteY12" fmla="*/ 9854 h 9863"/>
              <a:gd name="connsiteX13" fmla="*/ 9086 w 10000"/>
              <a:gd name="connsiteY13" fmla="*/ 9863 h 9863"/>
              <a:gd name="connsiteX14" fmla="*/ 0 w 10000"/>
              <a:gd name="connsiteY14" fmla="*/ 9863 h 9863"/>
              <a:gd name="connsiteX15" fmla="*/ 0 w 10000"/>
              <a:gd name="connsiteY15" fmla="*/ 863 h 9863"/>
              <a:gd name="connsiteX16" fmla="*/ 9086 w 10000"/>
              <a:gd name="connsiteY16" fmla="*/ 863 h 9863"/>
              <a:gd name="connsiteX17" fmla="*/ 9208 w 10000"/>
              <a:gd name="connsiteY17" fmla="*/ 854 h 9863"/>
              <a:gd name="connsiteX18" fmla="*/ 9325 w 10000"/>
              <a:gd name="connsiteY18" fmla="*/ 828 h 9863"/>
              <a:gd name="connsiteX19" fmla="*/ 9439 w 10000"/>
              <a:gd name="connsiteY19" fmla="*/ 784 h 9863"/>
              <a:gd name="connsiteX20" fmla="*/ 9546 w 10000"/>
              <a:gd name="connsiteY20" fmla="*/ 726 h 9863"/>
              <a:gd name="connsiteX21" fmla="*/ 9644 w 10000"/>
              <a:gd name="connsiteY21" fmla="*/ 653 h 9863"/>
              <a:gd name="connsiteX22" fmla="*/ 9729 w 10000"/>
              <a:gd name="connsiteY22" fmla="*/ 569 h 9863"/>
              <a:gd name="connsiteX23" fmla="*/ 9809 w 10000"/>
              <a:gd name="connsiteY23" fmla="*/ 473 h 9863"/>
              <a:gd name="connsiteX24" fmla="*/ 9872 w 10000"/>
              <a:gd name="connsiteY24" fmla="*/ 366 h 9863"/>
              <a:gd name="connsiteX25" fmla="*/ 9928 w 10000"/>
              <a:gd name="connsiteY25" fmla="*/ 252 h 9863"/>
              <a:gd name="connsiteX26" fmla="*/ 9968 w 10000"/>
              <a:gd name="connsiteY26" fmla="*/ 130 h 9863"/>
              <a:gd name="connsiteX27" fmla="*/ 9992 w 10000"/>
              <a:gd name="connsiteY27" fmla="*/ 0 h 9863"/>
              <a:gd name="connsiteX0" fmla="*/ 9992 w 10000"/>
              <a:gd name="connsiteY0" fmla="*/ 0 h 10000"/>
              <a:gd name="connsiteX1" fmla="*/ 10000 w 10000"/>
              <a:gd name="connsiteY1" fmla="*/ 8983 h 10000"/>
              <a:gd name="connsiteX2" fmla="*/ 9992 w 10000"/>
              <a:gd name="connsiteY2" fmla="*/ 9122 h 10000"/>
              <a:gd name="connsiteX3" fmla="*/ 9968 w 10000"/>
              <a:gd name="connsiteY3" fmla="*/ 9255 h 10000"/>
              <a:gd name="connsiteX4" fmla="*/ 9928 w 10000"/>
              <a:gd name="connsiteY4" fmla="*/ 9382 h 10000"/>
              <a:gd name="connsiteX5" fmla="*/ 9872 w 10000"/>
              <a:gd name="connsiteY5" fmla="*/ 9496 h 10000"/>
              <a:gd name="connsiteX6" fmla="*/ 9809 w 10000"/>
              <a:gd name="connsiteY6" fmla="*/ 9606 h 10000"/>
              <a:gd name="connsiteX7" fmla="*/ 9729 w 10000"/>
              <a:gd name="connsiteY7" fmla="*/ 9702 h 10000"/>
              <a:gd name="connsiteX8" fmla="*/ 9644 w 10000"/>
              <a:gd name="connsiteY8" fmla="*/ 9788 h 10000"/>
              <a:gd name="connsiteX9" fmla="*/ 9546 w 10000"/>
              <a:gd name="connsiteY9" fmla="*/ 9861 h 10000"/>
              <a:gd name="connsiteX10" fmla="*/ 9439 w 10000"/>
              <a:gd name="connsiteY10" fmla="*/ 9918 h 10000"/>
              <a:gd name="connsiteX11" fmla="*/ 9325 w 10000"/>
              <a:gd name="connsiteY11" fmla="*/ 9961 h 10000"/>
              <a:gd name="connsiteX12" fmla="*/ 9208 w 10000"/>
              <a:gd name="connsiteY12" fmla="*/ 9991 h 10000"/>
              <a:gd name="connsiteX13" fmla="*/ 9086 w 10000"/>
              <a:gd name="connsiteY13" fmla="*/ 10000 h 10000"/>
              <a:gd name="connsiteX14" fmla="*/ 0 w 10000"/>
              <a:gd name="connsiteY14" fmla="*/ 10000 h 10000"/>
              <a:gd name="connsiteX15" fmla="*/ 0 w 10000"/>
              <a:gd name="connsiteY15" fmla="*/ 875 h 10000"/>
              <a:gd name="connsiteX16" fmla="*/ 9086 w 10000"/>
              <a:gd name="connsiteY16" fmla="*/ 875 h 10000"/>
              <a:gd name="connsiteX17" fmla="*/ 9208 w 10000"/>
              <a:gd name="connsiteY17" fmla="*/ 866 h 10000"/>
              <a:gd name="connsiteX18" fmla="*/ 9325 w 10000"/>
              <a:gd name="connsiteY18" fmla="*/ 840 h 10000"/>
              <a:gd name="connsiteX19" fmla="*/ 9439 w 10000"/>
              <a:gd name="connsiteY19" fmla="*/ 795 h 10000"/>
              <a:gd name="connsiteX20" fmla="*/ 9546 w 10000"/>
              <a:gd name="connsiteY20" fmla="*/ 736 h 10000"/>
              <a:gd name="connsiteX21" fmla="*/ 9644 w 10000"/>
              <a:gd name="connsiteY21" fmla="*/ 662 h 10000"/>
              <a:gd name="connsiteX22" fmla="*/ 9729 w 10000"/>
              <a:gd name="connsiteY22" fmla="*/ 577 h 10000"/>
              <a:gd name="connsiteX23" fmla="*/ 9809 w 10000"/>
              <a:gd name="connsiteY23" fmla="*/ 480 h 10000"/>
              <a:gd name="connsiteX24" fmla="*/ 9872 w 10000"/>
              <a:gd name="connsiteY24" fmla="*/ 371 h 10000"/>
              <a:gd name="connsiteX25" fmla="*/ 9968 w 10000"/>
              <a:gd name="connsiteY25" fmla="*/ 132 h 10000"/>
              <a:gd name="connsiteX26" fmla="*/ 9992 w 10000"/>
              <a:gd name="connsiteY26" fmla="*/ 0 h 10000"/>
              <a:gd name="connsiteX0" fmla="*/ 9968 w 10000"/>
              <a:gd name="connsiteY0" fmla="*/ 0 h 9868"/>
              <a:gd name="connsiteX1" fmla="*/ 10000 w 10000"/>
              <a:gd name="connsiteY1" fmla="*/ 8851 h 9868"/>
              <a:gd name="connsiteX2" fmla="*/ 9992 w 10000"/>
              <a:gd name="connsiteY2" fmla="*/ 8990 h 9868"/>
              <a:gd name="connsiteX3" fmla="*/ 9968 w 10000"/>
              <a:gd name="connsiteY3" fmla="*/ 9123 h 9868"/>
              <a:gd name="connsiteX4" fmla="*/ 9928 w 10000"/>
              <a:gd name="connsiteY4" fmla="*/ 9250 h 9868"/>
              <a:gd name="connsiteX5" fmla="*/ 9872 w 10000"/>
              <a:gd name="connsiteY5" fmla="*/ 9364 h 9868"/>
              <a:gd name="connsiteX6" fmla="*/ 9809 w 10000"/>
              <a:gd name="connsiteY6" fmla="*/ 9474 h 9868"/>
              <a:gd name="connsiteX7" fmla="*/ 9729 w 10000"/>
              <a:gd name="connsiteY7" fmla="*/ 9570 h 9868"/>
              <a:gd name="connsiteX8" fmla="*/ 9644 w 10000"/>
              <a:gd name="connsiteY8" fmla="*/ 9656 h 9868"/>
              <a:gd name="connsiteX9" fmla="*/ 9546 w 10000"/>
              <a:gd name="connsiteY9" fmla="*/ 9729 h 9868"/>
              <a:gd name="connsiteX10" fmla="*/ 9439 w 10000"/>
              <a:gd name="connsiteY10" fmla="*/ 9786 h 9868"/>
              <a:gd name="connsiteX11" fmla="*/ 9325 w 10000"/>
              <a:gd name="connsiteY11" fmla="*/ 9829 h 9868"/>
              <a:gd name="connsiteX12" fmla="*/ 9208 w 10000"/>
              <a:gd name="connsiteY12" fmla="*/ 9859 h 9868"/>
              <a:gd name="connsiteX13" fmla="*/ 9086 w 10000"/>
              <a:gd name="connsiteY13" fmla="*/ 9868 h 9868"/>
              <a:gd name="connsiteX14" fmla="*/ 0 w 10000"/>
              <a:gd name="connsiteY14" fmla="*/ 9868 h 9868"/>
              <a:gd name="connsiteX15" fmla="*/ 0 w 10000"/>
              <a:gd name="connsiteY15" fmla="*/ 743 h 9868"/>
              <a:gd name="connsiteX16" fmla="*/ 9086 w 10000"/>
              <a:gd name="connsiteY16" fmla="*/ 743 h 9868"/>
              <a:gd name="connsiteX17" fmla="*/ 9208 w 10000"/>
              <a:gd name="connsiteY17" fmla="*/ 734 h 9868"/>
              <a:gd name="connsiteX18" fmla="*/ 9325 w 10000"/>
              <a:gd name="connsiteY18" fmla="*/ 708 h 9868"/>
              <a:gd name="connsiteX19" fmla="*/ 9439 w 10000"/>
              <a:gd name="connsiteY19" fmla="*/ 663 h 9868"/>
              <a:gd name="connsiteX20" fmla="*/ 9546 w 10000"/>
              <a:gd name="connsiteY20" fmla="*/ 604 h 9868"/>
              <a:gd name="connsiteX21" fmla="*/ 9644 w 10000"/>
              <a:gd name="connsiteY21" fmla="*/ 530 h 9868"/>
              <a:gd name="connsiteX22" fmla="*/ 9729 w 10000"/>
              <a:gd name="connsiteY22" fmla="*/ 445 h 9868"/>
              <a:gd name="connsiteX23" fmla="*/ 9809 w 10000"/>
              <a:gd name="connsiteY23" fmla="*/ 348 h 9868"/>
              <a:gd name="connsiteX24" fmla="*/ 9872 w 10000"/>
              <a:gd name="connsiteY24" fmla="*/ 239 h 9868"/>
              <a:gd name="connsiteX25" fmla="*/ 9968 w 10000"/>
              <a:gd name="connsiteY25" fmla="*/ 0 h 9868"/>
              <a:gd name="connsiteX0" fmla="*/ 9872 w 10000"/>
              <a:gd name="connsiteY0" fmla="*/ 0 h 9758"/>
              <a:gd name="connsiteX1" fmla="*/ 10000 w 10000"/>
              <a:gd name="connsiteY1" fmla="*/ 8727 h 9758"/>
              <a:gd name="connsiteX2" fmla="*/ 9992 w 10000"/>
              <a:gd name="connsiteY2" fmla="*/ 8868 h 9758"/>
              <a:gd name="connsiteX3" fmla="*/ 9968 w 10000"/>
              <a:gd name="connsiteY3" fmla="*/ 9003 h 9758"/>
              <a:gd name="connsiteX4" fmla="*/ 9928 w 10000"/>
              <a:gd name="connsiteY4" fmla="*/ 9132 h 9758"/>
              <a:gd name="connsiteX5" fmla="*/ 9872 w 10000"/>
              <a:gd name="connsiteY5" fmla="*/ 9247 h 9758"/>
              <a:gd name="connsiteX6" fmla="*/ 9809 w 10000"/>
              <a:gd name="connsiteY6" fmla="*/ 9359 h 9758"/>
              <a:gd name="connsiteX7" fmla="*/ 9729 w 10000"/>
              <a:gd name="connsiteY7" fmla="*/ 9456 h 9758"/>
              <a:gd name="connsiteX8" fmla="*/ 9644 w 10000"/>
              <a:gd name="connsiteY8" fmla="*/ 9543 h 9758"/>
              <a:gd name="connsiteX9" fmla="*/ 9546 w 10000"/>
              <a:gd name="connsiteY9" fmla="*/ 9617 h 9758"/>
              <a:gd name="connsiteX10" fmla="*/ 9439 w 10000"/>
              <a:gd name="connsiteY10" fmla="*/ 9675 h 9758"/>
              <a:gd name="connsiteX11" fmla="*/ 9325 w 10000"/>
              <a:gd name="connsiteY11" fmla="*/ 9718 h 9758"/>
              <a:gd name="connsiteX12" fmla="*/ 9208 w 10000"/>
              <a:gd name="connsiteY12" fmla="*/ 9749 h 9758"/>
              <a:gd name="connsiteX13" fmla="*/ 9086 w 10000"/>
              <a:gd name="connsiteY13" fmla="*/ 9758 h 9758"/>
              <a:gd name="connsiteX14" fmla="*/ 0 w 10000"/>
              <a:gd name="connsiteY14" fmla="*/ 9758 h 9758"/>
              <a:gd name="connsiteX15" fmla="*/ 0 w 10000"/>
              <a:gd name="connsiteY15" fmla="*/ 511 h 9758"/>
              <a:gd name="connsiteX16" fmla="*/ 9086 w 10000"/>
              <a:gd name="connsiteY16" fmla="*/ 511 h 9758"/>
              <a:gd name="connsiteX17" fmla="*/ 9208 w 10000"/>
              <a:gd name="connsiteY17" fmla="*/ 502 h 9758"/>
              <a:gd name="connsiteX18" fmla="*/ 9325 w 10000"/>
              <a:gd name="connsiteY18" fmla="*/ 475 h 9758"/>
              <a:gd name="connsiteX19" fmla="*/ 9439 w 10000"/>
              <a:gd name="connsiteY19" fmla="*/ 430 h 9758"/>
              <a:gd name="connsiteX20" fmla="*/ 9546 w 10000"/>
              <a:gd name="connsiteY20" fmla="*/ 370 h 9758"/>
              <a:gd name="connsiteX21" fmla="*/ 9644 w 10000"/>
              <a:gd name="connsiteY21" fmla="*/ 295 h 9758"/>
              <a:gd name="connsiteX22" fmla="*/ 9729 w 10000"/>
              <a:gd name="connsiteY22" fmla="*/ 209 h 9758"/>
              <a:gd name="connsiteX23" fmla="*/ 9809 w 10000"/>
              <a:gd name="connsiteY23" fmla="*/ 111 h 9758"/>
              <a:gd name="connsiteX24" fmla="*/ 9872 w 10000"/>
              <a:gd name="connsiteY24" fmla="*/ 0 h 9758"/>
              <a:gd name="connsiteX0" fmla="*/ 9809 w 10000"/>
              <a:gd name="connsiteY0" fmla="*/ 0 h 9886"/>
              <a:gd name="connsiteX1" fmla="*/ 10000 w 10000"/>
              <a:gd name="connsiteY1" fmla="*/ 8829 h 9886"/>
              <a:gd name="connsiteX2" fmla="*/ 9992 w 10000"/>
              <a:gd name="connsiteY2" fmla="*/ 8974 h 9886"/>
              <a:gd name="connsiteX3" fmla="*/ 9968 w 10000"/>
              <a:gd name="connsiteY3" fmla="*/ 9112 h 9886"/>
              <a:gd name="connsiteX4" fmla="*/ 9928 w 10000"/>
              <a:gd name="connsiteY4" fmla="*/ 9244 h 9886"/>
              <a:gd name="connsiteX5" fmla="*/ 9872 w 10000"/>
              <a:gd name="connsiteY5" fmla="*/ 9362 h 9886"/>
              <a:gd name="connsiteX6" fmla="*/ 9809 w 10000"/>
              <a:gd name="connsiteY6" fmla="*/ 9477 h 9886"/>
              <a:gd name="connsiteX7" fmla="*/ 9729 w 10000"/>
              <a:gd name="connsiteY7" fmla="*/ 9577 h 9886"/>
              <a:gd name="connsiteX8" fmla="*/ 9644 w 10000"/>
              <a:gd name="connsiteY8" fmla="*/ 9666 h 9886"/>
              <a:gd name="connsiteX9" fmla="*/ 9546 w 10000"/>
              <a:gd name="connsiteY9" fmla="*/ 9742 h 9886"/>
              <a:gd name="connsiteX10" fmla="*/ 9439 w 10000"/>
              <a:gd name="connsiteY10" fmla="*/ 9801 h 9886"/>
              <a:gd name="connsiteX11" fmla="*/ 9325 w 10000"/>
              <a:gd name="connsiteY11" fmla="*/ 9845 h 9886"/>
              <a:gd name="connsiteX12" fmla="*/ 9208 w 10000"/>
              <a:gd name="connsiteY12" fmla="*/ 9877 h 9886"/>
              <a:gd name="connsiteX13" fmla="*/ 9086 w 10000"/>
              <a:gd name="connsiteY13" fmla="*/ 9886 h 9886"/>
              <a:gd name="connsiteX14" fmla="*/ 0 w 10000"/>
              <a:gd name="connsiteY14" fmla="*/ 9886 h 9886"/>
              <a:gd name="connsiteX15" fmla="*/ 0 w 10000"/>
              <a:gd name="connsiteY15" fmla="*/ 410 h 9886"/>
              <a:gd name="connsiteX16" fmla="*/ 9086 w 10000"/>
              <a:gd name="connsiteY16" fmla="*/ 410 h 9886"/>
              <a:gd name="connsiteX17" fmla="*/ 9208 w 10000"/>
              <a:gd name="connsiteY17" fmla="*/ 400 h 9886"/>
              <a:gd name="connsiteX18" fmla="*/ 9325 w 10000"/>
              <a:gd name="connsiteY18" fmla="*/ 373 h 9886"/>
              <a:gd name="connsiteX19" fmla="*/ 9439 w 10000"/>
              <a:gd name="connsiteY19" fmla="*/ 327 h 9886"/>
              <a:gd name="connsiteX20" fmla="*/ 9546 w 10000"/>
              <a:gd name="connsiteY20" fmla="*/ 265 h 9886"/>
              <a:gd name="connsiteX21" fmla="*/ 9644 w 10000"/>
              <a:gd name="connsiteY21" fmla="*/ 188 h 9886"/>
              <a:gd name="connsiteX22" fmla="*/ 9729 w 10000"/>
              <a:gd name="connsiteY22" fmla="*/ 100 h 9886"/>
              <a:gd name="connsiteX23" fmla="*/ 9809 w 10000"/>
              <a:gd name="connsiteY23" fmla="*/ 0 h 9886"/>
              <a:gd name="connsiteX0" fmla="*/ 9729 w 10000"/>
              <a:gd name="connsiteY0" fmla="*/ 0 h 9899"/>
              <a:gd name="connsiteX1" fmla="*/ 10000 w 10000"/>
              <a:gd name="connsiteY1" fmla="*/ 8830 h 9899"/>
              <a:gd name="connsiteX2" fmla="*/ 9992 w 10000"/>
              <a:gd name="connsiteY2" fmla="*/ 8976 h 9899"/>
              <a:gd name="connsiteX3" fmla="*/ 9968 w 10000"/>
              <a:gd name="connsiteY3" fmla="*/ 9116 h 9899"/>
              <a:gd name="connsiteX4" fmla="*/ 9928 w 10000"/>
              <a:gd name="connsiteY4" fmla="*/ 9250 h 9899"/>
              <a:gd name="connsiteX5" fmla="*/ 9872 w 10000"/>
              <a:gd name="connsiteY5" fmla="*/ 9369 h 9899"/>
              <a:gd name="connsiteX6" fmla="*/ 9809 w 10000"/>
              <a:gd name="connsiteY6" fmla="*/ 9485 h 9899"/>
              <a:gd name="connsiteX7" fmla="*/ 9729 w 10000"/>
              <a:gd name="connsiteY7" fmla="*/ 9586 h 9899"/>
              <a:gd name="connsiteX8" fmla="*/ 9644 w 10000"/>
              <a:gd name="connsiteY8" fmla="*/ 9676 h 9899"/>
              <a:gd name="connsiteX9" fmla="*/ 9546 w 10000"/>
              <a:gd name="connsiteY9" fmla="*/ 9753 h 9899"/>
              <a:gd name="connsiteX10" fmla="*/ 9439 w 10000"/>
              <a:gd name="connsiteY10" fmla="*/ 9813 h 9899"/>
              <a:gd name="connsiteX11" fmla="*/ 9325 w 10000"/>
              <a:gd name="connsiteY11" fmla="*/ 9858 h 9899"/>
              <a:gd name="connsiteX12" fmla="*/ 9208 w 10000"/>
              <a:gd name="connsiteY12" fmla="*/ 9890 h 9899"/>
              <a:gd name="connsiteX13" fmla="*/ 9086 w 10000"/>
              <a:gd name="connsiteY13" fmla="*/ 9899 h 9899"/>
              <a:gd name="connsiteX14" fmla="*/ 0 w 10000"/>
              <a:gd name="connsiteY14" fmla="*/ 9899 h 9899"/>
              <a:gd name="connsiteX15" fmla="*/ 0 w 10000"/>
              <a:gd name="connsiteY15" fmla="*/ 314 h 9899"/>
              <a:gd name="connsiteX16" fmla="*/ 9086 w 10000"/>
              <a:gd name="connsiteY16" fmla="*/ 314 h 9899"/>
              <a:gd name="connsiteX17" fmla="*/ 9208 w 10000"/>
              <a:gd name="connsiteY17" fmla="*/ 304 h 9899"/>
              <a:gd name="connsiteX18" fmla="*/ 9325 w 10000"/>
              <a:gd name="connsiteY18" fmla="*/ 276 h 9899"/>
              <a:gd name="connsiteX19" fmla="*/ 9439 w 10000"/>
              <a:gd name="connsiteY19" fmla="*/ 230 h 9899"/>
              <a:gd name="connsiteX20" fmla="*/ 9546 w 10000"/>
              <a:gd name="connsiteY20" fmla="*/ 167 h 9899"/>
              <a:gd name="connsiteX21" fmla="*/ 9644 w 10000"/>
              <a:gd name="connsiteY21" fmla="*/ 89 h 9899"/>
              <a:gd name="connsiteX22" fmla="*/ 9729 w 10000"/>
              <a:gd name="connsiteY22" fmla="*/ 0 h 9899"/>
              <a:gd name="connsiteX0" fmla="*/ 9644 w 10000"/>
              <a:gd name="connsiteY0" fmla="*/ 0 h 9910"/>
              <a:gd name="connsiteX1" fmla="*/ 10000 w 10000"/>
              <a:gd name="connsiteY1" fmla="*/ 8830 h 9910"/>
              <a:gd name="connsiteX2" fmla="*/ 9992 w 10000"/>
              <a:gd name="connsiteY2" fmla="*/ 8978 h 9910"/>
              <a:gd name="connsiteX3" fmla="*/ 9968 w 10000"/>
              <a:gd name="connsiteY3" fmla="*/ 9119 h 9910"/>
              <a:gd name="connsiteX4" fmla="*/ 9928 w 10000"/>
              <a:gd name="connsiteY4" fmla="*/ 9254 h 9910"/>
              <a:gd name="connsiteX5" fmla="*/ 9872 w 10000"/>
              <a:gd name="connsiteY5" fmla="*/ 9375 h 9910"/>
              <a:gd name="connsiteX6" fmla="*/ 9809 w 10000"/>
              <a:gd name="connsiteY6" fmla="*/ 9492 h 9910"/>
              <a:gd name="connsiteX7" fmla="*/ 9729 w 10000"/>
              <a:gd name="connsiteY7" fmla="*/ 9594 h 9910"/>
              <a:gd name="connsiteX8" fmla="*/ 9644 w 10000"/>
              <a:gd name="connsiteY8" fmla="*/ 9685 h 9910"/>
              <a:gd name="connsiteX9" fmla="*/ 9546 w 10000"/>
              <a:gd name="connsiteY9" fmla="*/ 9763 h 9910"/>
              <a:gd name="connsiteX10" fmla="*/ 9439 w 10000"/>
              <a:gd name="connsiteY10" fmla="*/ 9823 h 9910"/>
              <a:gd name="connsiteX11" fmla="*/ 9325 w 10000"/>
              <a:gd name="connsiteY11" fmla="*/ 9869 h 9910"/>
              <a:gd name="connsiteX12" fmla="*/ 9208 w 10000"/>
              <a:gd name="connsiteY12" fmla="*/ 9901 h 9910"/>
              <a:gd name="connsiteX13" fmla="*/ 9086 w 10000"/>
              <a:gd name="connsiteY13" fmla="*/ 9910 h 9910"/>
              <a:gd name="connsiteX14" fmla="*/ 0 w 10000"/>
              <a:gd name="connsiteY14" fmla="*/ 9910 h 9910"/>
              <a:gd name="connsiteX15" fmla="*/ 0 w 10000"/>
              <a:gd name="connsiteY15" fmla="*/ 227 h 9910"/>
              <a:gd name="connsiteX16" fmla="*/ 9086 w 10000"/>
              <a:gd name="connsiteY16" fmla="*/ 227 h 9910"/>
              <a:gd name="connsiteX17" fmla="*/ 9208 w 10000"/>
              <a:gd name="connsiteY17" fmla="*/ 217 h 9910"/>
              <a:gd name="connsiteX18" fmla="*/ 9325 w 10000"/>
              <a:gd name="connsiteY18" fmla="*/ 189 h 9910"/>
              <a:gd name="connsiteX19" fmla="*/ 9439 w 10000"/>
              <a:gd name="connsiteY19" fmla="*/ 142 h 9910"/>
              <a:gd name="connsiteX20" fmla="*/ 9546 w 10000"/>
              <a:gd name="connsiteY20" fmla="*/ 79 h 9910"/>
              <a:gd name="connsiteX21" fmla="*/ 9644 w 10000"/>
              <a:gd name="connsiteY21" fmla="*/ 0 h 9910"/>
              <a:gd name="connsiteX0" fmla="*/ 9546 w 10000"/>
              <a:gd name="connsiteY0" fmla="*/ 0 h 9920"/>
              <a:gd name="connsiteX1" fmla="*/ 10000 w 10000"/>
              <a:gd name="connsiteY1" fmla="*/ 8830 h 9920"/>
              <a:gd name="connsiteX2" fmla="*/ 9992 w 10000"/>
              <a:gd name="connsiteY2" fmla="*/ 8980 h 9920"/>
              <a:gd name="connsiteX3" fmla="*/ 9968 w 10000"/>
              <a:gd name="connsiteY3" fmla="*/ 9122 h 9920"/>
              <a:gd name="connsiteX4" fmla="*/ 9928 w 10000"/>
              <a:gd name="connsiteY4" fmla="*/ 9258 h 9920"/>
              <a:gd name="connsiteX5" fmla="*/ 9872 w 10000"/>
              <a:gd name="connsiteY5" fmla="*/ 9380 h 9920"/>
              <a:gd name="connsiteX6" fmla="*/ 9809 w 10000"/>
              <a:gd name="connsiteY6" fmla="*/ 9498 h 9920"/>
              <a:gd name="connsiteX7" fmla="*/ 9729 w 10000"/>
              <a:gd name="connsiteY7" fmla="*/ 9601 h 9920"/>
              <a:gd name="connsiteX8" fmla="*/ 9644 w 10000"/>
              <a:gd name="connsiteY8" fmla="*/ 9693 h 9920"/>
              <a:gd name="connsiteX9" fmla="*/ 9546 w 10000"/>
              <a:gd name="connsiteY9" fmla="*/ 9772 h 9920"/>
              <a:gd name="connsiteX10" fmla="*/ 9439 w 10000"/>
              <a:gd name="connsiteY10" fmla="*/ 9832 h 9920"/>
              <a:gd name="connsiteX11" fmla="*/ 9325 w 10000"/>
              <a:gd name="connsiteY11" fmla="*/ 9879 h 9920"/>
              <a:gd name="connsiteX12" fmla="*/ 9208 w 10000"/>
              <a:gd name="connsiteY12" fmla="*/ 9911 h 9920"/>
              <a:gd name="connsiteX13" fmla="*/ 9086 w 10000"/>
              <a:gd name="connsiteY13" fmla="*/ 9920 h 9920"/>
              <a:gd name="connsiteX14" fmla="*/ 0 w 10000"/>
              <a:gd name="connsiteY14" fmla="*/ 9920 h 9920"/>
              <a:gd name="connsiteX15" fmla="*/ 0 w 10000"/>
              <a:gd name="connsiteY15" fmla="*/ 149 h 9920"/>
              <a:gd name="connsiteX16" fmla="*/ 9086 w 10000"/>
              <a:gd name="connsiteY16" fmla="*/ 149 h 9920"/>
              <a:gd name="connsiteX17" fmla="*/ 9208 w 10000"/>
              <a:gd name="connsiteY17" fmla="*/ 139 h 9920"/>
              <a:gd name="connsiteX18" fmla="*/ 9325 w 10000"/>
              <a:gd name="connsiteY18" fmla="*/ 111 h 9920"/>
              <a:gd name="connsiteX19" fmla="*/ 9439 w 10000"/>
              <a:gd name="connsiteY19" fmla="*/ 63 h 9920"/>
              <a:gd name="connsiteX20" fmla="*/ 9546 w 10000"/>
              <a:gd name="connsiteY20" fmla="*/ 0 h 9920"/>
              <a:gd name="connsiteX0" fmla="*/ 9439 w 10000"/>
              <a:gd name="connsiteY0" fmla="*/ 0 h 9936"/>
              <a:gd name="connsiteX1" fmla="*/ 10000 w 10000"/>
              <a:gd name="connsiteY1" fmla="*/ 8837 h 9936"/>
              <a:gd name="connsiteX2" fmla="*/ 9992 w 10000"/>
              <a:gd name="connsiteY2" fmla="*/ 8988 h 9936"/>
              <a:gd name="connsiteX3" fmla="*/ 9968 w 10000"/>
              <a:gd name="connsiteY3" fmla="*/ 9132 h 9936"/>
              <a:gd name="connsiteX4" fmla="*/ 9928 w 10000"/>
              <a:gd name="connsiteY4" fmla="*/ 9269 h 9936"/>
              <a:gd name="connsiteX5" fmla="*/ 9872 w 10000"/>
              <a:gd name="connsiteY5" fmla="*/ 9392 h 9936"/>
              <a:gd name="connsiteX6" fmla="*/ 9809 w 10000"/>
              <a:gd name="connsiteY6" fmla="*/ 9511 h 9936"/>
              <a:gd name="connsiteX7" fmla="*/ 9729 w 10000"/>
              <a:gd name="connsiteY7" fmla="*/ 9614 h 9936"/>
              <a:gd name="connsiteX8" fmla="*/ 9644 w 10000"/>
              <a:gd name="connsiteY8" fmla="*/ 9707 h 9936"/>
              <a:gd name="connsiteX9" fmla="*/ 9546 w 10000"/>
              <a:gd name="connsiteY9" fmla="*/ 9787 h 9936"/>
              <a:gd name="connsiteX10" fmla="*/ 9439 w 10000"/>
              <a:gd name="connsiteY10" fmla="*/ 9847 h 9936"/>
              <a:gd name="connsiteX11" fmla="*/ 9325 w 10000"/>
              <a:gd name="connsiteY11" fmla="*/ 9895 h 9936"/>
              <a:gd name="connsiteX12" fmla="*/ 9208 w 10000"/>
              <a:gd name="connsiteY12" fmla="*/ 9927 h 9936"/>
              <a:gd name="connsiteX13" fmla="*/ 9086 w 10000"/>
              <a:gd name="connsiteY13" fmla="*/ 9936 h 9936"/>
              <a:gd name="connsiteX14" fmla="*/ 0 w 10000"/>
              <a:gd name="connsiteY14" fmla="*/ 9936 h 9936"/>
              <a:gd name="connsiteX15" fmla="*/ 0 w 10000"/>
              <a:gd name="connsiteY15" fmla="*/ 86 h 9936"/>
              <a:gd name="connsiteX16" fmla="*/ 9086 w 10000"/>
              <a:gd name="connsiteY16" fmla="*/ 86 h 9936"/>
              <a:gd name="connsiteX17" fmla="*/ 9208 w 10000"/>
              <a:gd name="connsiteY17" fmla="*/ 76 h 9936"/>
              <a:gd name="connsiteX18" fmla="*/ 9325 w 10000"/>
              <a:gd name="connsiteY18" fmla="*/ 48 h 9936"/>
              <a:gd name="connsiteX19" fmla="*/ 9439 w 10000"/>
              <a:gd name="connsiteY19" fmla="*/ 0 h 9936"/>
              <a:gd name="connsiteX0" fmla="*/ 9325 w 10000"/>
              <a:gd name="connsiteY0" fmla="*/ 0 h 9952"/>
              <a:gd name="connsiteX1" fmla="*/ 10000 w 10000"/>
              <a:gd name="connsiteY1" fmla="*/ 8846 h 9952"/>
              <a:gd name="connsiteX2" fmla="*/ 9992 w 10000"/>
              <a:gd name="connsiteY2" fmla="*/ 8998 h 9952"/>
              <a:gd name="connsiteX3" fmla="*/ 9968 w 10000"/>
              <a:gd name="connsiteY3" fmla="*/ 9143 h 9952"/>
              <a:gd name="connsiteX4" fmla="*/ 9928 w 10000"/>
              <a:gd name="connsiteY4" fmla="*/ 9281 h 9952"/>
              <a:gd name="connsiteX5" fmla="*/ 9872 w 10000"/>
              <a:gd name="connsiteY5" fmla="*/ 9404 h 9952"/>
              <a:gd name="connsiteX6" fmla="*/ 9809 w 10000"/>
              <a:gd name="connsiteY6" fmla="*/ 9524 h 9952"/>
              <a:gd name="connsiteX7" fmla="*/ 9729 w 10000"/>
              <a:gd name="connsiteY7" fmla="*/ 9628 h 9952"/>
              <a:gd name="connsiteX8" fmla="*/ 9644 w 10000"/>
              <a:gd name="connsiteY8" fmla="*/ 9722 h 9952"/>
              <a:gd name="connsiteX9" fmla="*/ 9546 w 10000"/>
              <a:gd name="connsiteY9" fmla="*/ 9802 h 9952"/>
              <a:gd name="connsiteX10" fmla="*/ 9439 w 10000"/>
              <a:gd name="connsiteY10" fmla="*/ 9862 h 9952"/>
              <a:gd name="connsiteX11" fmla="*/ 9325 w 10000"/>
              <a:gd name="connsiteY11" fmla="*/ 9911 h 9952"/>
              <a:gd name="connsiteX12" fmla="*/ 9208 w 10000"/>
              <a:gd name="connsiteY12" fmla="*/ 9943 h 9952"/>
              <a:gd name="connsiteX13" fmla="*/ 9086 w 10000"/>
              <a:gd name="connsiteY13" fmla="*/ 9952 h 9952"/>
              <a:gd name="connsiteX14" fmla="*/ 0 w 10000"/>
              <a:gd name="connsiteY14" fmla="*/ 9952 h 9952"/>
              <a:gd name="connsiteX15" fmla="*/ 0 w 10000"/>
              <a:gd name="connsiteY15" fmla="*/ 39 h 9952"/>
              <a:gd name="connsiteX16" fmla="*/ 9086 w 10000"/>
              <a:gd name="connsiteY16" fmla="*/ 39 h 9952"/>
              <a:gd name="connsiteX17" fmla="*/ 9208 w 10000"/>
              <a:gd name="connsiteY17" fmla="*/ 28 h 9952"/>
              <a:gd name="connsiteX18" fmla="*/ 9325 w 10000"/>
              <a:gd name="connsiteY18" fmla="*/ 0 h 9952"/>
              <a:gd name="connsiteX0" fmla="*/ 9208 w 10000"/>
              <a:gd name="connsiteY0" fmla="*/ 0 h 9972"/>
              <a:gd name="connsiteX1" fmla="*/ 10000 w 10000"/>
              <a:gd name="connsiteY1" fmla="*/ 8861 h 9972"/>
              <a:gd name="connsiteX2" fmla="*/ 9992 w 10000"/>
              <a:gd name="connsiteY2" fmla="*/ 9013 h 9972"/>
              <a:gd name="connsiteX3" fmla="*/ 9968 w 10000"/>
              <a:gd name="connsiteY3" fmla="*/ 9159 h 9972"/>
              <a:gd name="connsiteX4" fmla="*/ 9928 w 10000"/>
              <a:gd name="connsiteY4" fmla="*/ 9298 h 9972"/>
              <a:gd name="connsiteX5" fmla="*/ 9872 w 10000"/>
              <a:gd name="connsiteY5" fmla="*/ 9421 h 9972"/>
              <a:gd name="connsiteX6" fmla="*/ 9809 w 10000"/>
              <a:gd name="connsiteY6" fmla="*/ 9542 h 9972"/>
              <a:gd name="connsiteX7" fmla="*/ 9729 w 10000"/>
              <a:gd name="connsiteY7" fmla="*/ 9646 h 9972"/>
              <a:gd name="connsiteX8" fmla="*/ 9644 w 10000"/>
              <a:gd name="connsiteY8" fmla="*/ 9741 h 9972"/>
              <a:gd name="connsiteX9" fmla="*/ 9546 w 10000"/>
              <a:gd name="connsiteY9" fmla="*/ 9821 h 9972"/>
              <a:gd name="connsiteX10" fmla="*/ 9439 w 10000"/>
              <a:gd name="connsiteY10" fmla="*/ 9882 h 9972"/>
              <a:gd name="connsiteX11" fmla="*/ 9325 w 10000"/>
              <a:gd name="connsiteY11" fmla="*/ 9931 h 9972"/>
              <a:gd name="connsiteX12" fmla="*/ 9208 w 10000"/>
              <a:gd name="connsiteY12" fmla="*/ 9963 h 9972"/>
              <a:gd name="connsiteX13" fmla="*/ 9086 w 10000"/>
              <a:gd name="connsiteY13" fmla="*/ 9972 h 9972"/>
              <a:gd name="connsiteX14" fmla="*/ 0 w 10000"/>
              <a:gd name="connsiteY14" fmla="*/ 9972 h 9972"/>
              <a:gd name="connsiteX15" fmla="*/ 0 w 10000"/>
              <a:gd name="connsiteY15" fmla="*/ 11 h 9972"/>
              <a:gd name="connsiteX16" fmla="*/ 9086 w 10000"/>
              <a:gd name="connsiteY16" fmla="*/ 11 h 9972"/>
              <a:gd name="connsiteX17" fmla="*/ 9208 w 10000"/>
              <a:gd name="connsiteY17" fmla="*/ 0 h 9972"/>
              <a:gd name="connsiteX0" fmla="*/ 9086 w 10000"/>
              <a:gd name="connsiteY0" fmla="*/ 0 h 9989"/>
              <a:gd name="connsiteX1" fmla="*/ 10000 w 10000"/>
              <a:gd name="connsiteY1" fmla="*/ 8875 h 9989"/>
              <a:gd name="connsiteX2" fmla="*/ 9992 w 10000"/>
              <a:gd name="connsiteY2" fmla="*/ 9027 h 9989"/>
              <a:gd name="connsiteX3" fmla="*/ 9968 w 10000"/>
              <a:gd name="connsiteY3" fmla="*/ 9174 h 9989"/>
              <a:gd name="connsiteX4" fmla="*/ 9928 w 10000"/>
              <a:gd name="connsiteY4" fmla="*/ 9313 h 9989"/>
              <a:gd name="connsiteX5" fmla="*/ 9872 w 10000"/>
              <a:gd name="connsiteY5" fmla="*/ 9436 h 9989"/>
              <a:gd name="connsiteX6" fmla="*/ 9809 w 10000"/>
              <a:gd name="connsiteY6" fmla="*/ 9558 h 9989"/>
              <a:gd name="connsiteX7" fmla="*/ 9729 w 10000"/>
              <a:gd name="connsiteY7" fmla="*/ 9662 h 9989"/>
              <a:gd name="connsiteX8" fmla="*/ 9644 w 10000"/>
              <a:gd name="connsiteY8" fmla="*/ 9757 h 9989"/>
              <a:gd name="connsiteX9" fmla="*/ 9546 w 10000"/>
              <a:gd name="connsiteY9" fmla="*/ 9838 h 9989"/>
              <a:gd name="connsiteX10" fmla="*/ 9439 w 10000"/>
              <a:gd name="connsiteY10" fmla="*/ 9899 h 9989"/>
              <a:gd name="connsiteX11" fmla="*/ 9325 w 10000"/>
              <a:gd name="connsiteY11" fmla="*/ 9948 h 9989"/>
              <a:gd name="connsiteX12" fmla="*/ 9208 w 10000"/>
              <a:gd name="connsiteY12" fmla="*/ 9980 h 9989"/>
              <a:gd name="connsiteX13" fmla="*/ 9086 w 10000"/>
              <a:gd name="connsiteY13" fmla="*/ 9989 h 9989"/>
              <a:gd name="connsiteX14" fmla="*/ 0 w 10000"/>
              <a:gd name="connsiteY14" fmla="*/ 9989 h 9989"/>
              <a:gd name="connsiteX15" fmla="*/ 0 w 10000"/>
              <a:gd name="connsiteY15" fmla="*/ 0 h 9989"/>
              <a:gd name="connsiteX16" fmla="*/ 9086 w 10000"/>
              <a:gd name="connsiteY16" fmla="*/ 0 h 9989"/>
              <a:gd name="connsiteX0" fmla="*/ 9086 w 10060"/>
              <a:gd name="connsiteY0" fmla="*/ 0 h 10000"/>
              <a:gd name="connsiteX1" fmla="*/ 10000 w 10060"/>
              <a:gd name="connsiteY1" fmla="*/ 8885 h 10000"/>
              <a:gd name="connsiteX2" fmla="*/ 9968 w 10060"/>
              <a:gd name="connsiteY2" fmla="*/ 9184 h 10000"/>
              <a:gd name="connsiteX3" fmla="*/ 9928 w 10060"/>
              <a:gd name="connsiteY3" fmla="*/ 9323 h 10000"/>
              <a:gd name="connsiteX4" fmla="*/ 9872 w 10060"/>
              <a:gd name="connsiteY4" fmla="*/ 9446 h 10000"/>
              <a:gd name="connsiteX5" fmla="*/ 9809 w 10060"/>
              <a:gd name="connsiteY5" fmla="*/ 9569 h 10000"/>
              <a:gd name="connsiteX6" fmla="*/ 9729 w 10060"/>
              <a:gd name="connsiteY6" fmla="*/ 9673 h 10000"/>
              <a:gd name="connsiteX7" fmla="*/ 9644 w 10060"/>
              <a:gd name="connsiteY7" fmla="*/ 9768 h 10000"/>
              <a:gd name="connsiteX8" fmla="*/ 9546 w 10060"/>
              <a:gd name="connsiteY8" fmla="*/ 9849 h 10000"/>
              <a:gd name="connsiteX9" fmla="*/ 9439 w 10060"/>
              <a:gd name="connsiteY9" fmla="*/ 9910 h 10000"/>
              <a:gd name="connsiteX10" fmla="*/ 9325 w 10060"/>
              <a:gd name="connsiteY10" fmla="*/ 9959 h 10000"/>
              <a:gd name="connsiteX11" fmla="*/ 9208 w 10060"/>
              <a:gd name="connsiteY11" fmla="*/ 9991 h 10000"/>
              <a:gd name="connsiteX12" fmla="*/ 9086 w 10060"/>
              <a:gd name="connsiteY12" fmla="*/ 10000 h 10000"/>
              <a:gd name="connsiteX13" fmla="*/ 0 w 10060"/>
              <a:gd name="connsiteY13" fmla="*/ 10000 h 10000"/>
              <a:gd name="connsiteX14" fmla="*/ 0 w 10060"/>
              <a:gd name="connsiteY14" fmla="*/ 0 h 10000"/>
              <a:gd name="connsiteX15" fmla="*/ 9086 w 10060"/>
              <a:gd name="connsiteY15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809 w 10097"/>
              <a:gd name="connsiteY4" fmla="*/ 9569 h 10000"/>
              <a:gd name="connsiteX5" fmla="*/ 9729 w 10097"/>
              <a:gd name="connsiteY5" fmla="*/ 9673 h 10000"/>
              <a:gd name="connsiteX6" fmla="*/ 9644 w 10097"/>
              <a:gd name="connsiteY6" fmla="*/ 9768 h 10000"/>
              <a:gd name="connsiteX7" fmla="*/ 9546 w 10097"/>
              <a:gd name="connsiteY7" fmla="*/ 9849 h 10000"/>
              <a:gd name="connsiteX8" fmla="*/ 9439 w 10097"/>
              <a:gd name="connsiteY8" fmla="*/ 9910 h 10000"/>
              <a:gd name="connsiteX9" fmla="*/ 9325 w 10097"/>
              <a:gd name="connsiteY9" fmla="*/ 9959 h 10000"/>
              <a:gd name="connsiteX10" fmla="*/ 9208 w 10097"/>
              <a:gd name="connsiteY10" fmla="*/ 9991 h 10000"/>
              <a:gd name="connsiteX11" fmla="*/ 9086 w 10097"/>
              <a:gd name="connsiteY11" fmla="*/ 10000 h 10000"/>
              <a:gd name="connsiteX12" fmla="*/ 0 w 10097"/>
              <a:gd name="connsiteY12" fmla="*/ 10000 h 10000"/>
              <a:gd name="connsiteX13" fmla="*/ 0 w 10097"/>
              <a:gd name="connsiteY13" fmla="*/ 0 h 10000"/>
              <a:gd name="connsiteX14" fmla="*/ 9086 w 10097"/>
              <a:gd name="connsiteY14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644 w 10097"/>
              <a:gd name="connsiteY5" fmla="*/ 9768 h 10000"/>
              <a:gd name="connsiteX6" fmla="*/ 9546 w 10097"/>
              <a:gd name="connsiteY6" fmla="*/ 9849 h 10000"/>
              <a:gd name="connsiteX7" fmla="*/ 9439 w 10097"/>
              <a:gd name="connsiteY7" fmla="*/ 9910 h 10000"/>
              <a:gd name="connsiteX8" fmla="*/ 9325 w 10097"/>
              <a:gd name="connsiteY8" fmla="*/ 9959 h 10000"/>
              <a:gd name="connsiteX9" fmla="*/ 9208 w 10097"/>
              <a:gd name="connsiteY9" fmla="*/ 9991 h 10000"/>
              <a:gd name="connsiteX10" fmla="*/ 9086 w 10097"/>
              <a:gd name="connsiteY10" fmla="*/ 10000 h 10000"/>
              <a:gd name="connsiteX11" fmla="*/ 0 w 10097"/>
              <a:gd name="connsiteY11" fmla="*/ 10000 h 10000"/>
              <a:gd name="connsiteX12" fmla="*/ 0 w 10097"/>
              <a:gd name="connsiteY12" fmla="*/ 0 h 10000"/>
              <a:gd name="connsiteX13" fmla="*/ 9086 w 10097"/>
              <a:gd name="connsiteY13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325 w 10097"/>
              <a:gd name="connsiteY7" fmla="*/ 9959 h 10000"/>
              <a:gd name="connsiteX8" fmla="*/ 9208 w 10097"/>
              <a:gd name="connsiteY8" fmla="*/ 9991 h 10000"/>
              <a:gd name="connsiteX9" fmla="*/ 9086 w 10097"/>
              <a:gd name="connsiteY9" fmla="*/ 10000 h 10000"/>
              <a:gd name="connsiteX10" fmla="*/ 0 w 10097"/>
              <a:gd name="connsiteY10" fmla="*/ 10000 h 10000"/>
              <a:gd name="connsiteX11" fmla="*/ 0 w 10097"/>
              <a:gd name="connsiteY11" fmla="*/ 0 h 10000"/>
              <a:gd name="connsiteX12" fmla="*/ 9086 w 10097"/>
              <a:gd name="connsiteY12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208 w 10097"/>
              <a:gd name="connsiteY7" fmla="*/ 9991 h 10000"/>
              <a:gd name="connsiteX8" fmla="*/ 9086 w 10097"/>
              <a:gd name="connsiteY8" fmla="*/ 10000 h 10000"/>
              <a:gd name="connsiteX9" fmla="*/ 0 w 10097"/>
              <a:gd name="connsiteY9" fmla="*/ 10000 h 10000"/>
              <a:gd name="connsiteX10" fmla="*/ 0 w 10097"/>
              <a:gd name="connsiteY10" fmla="*/ 0 h 10000"/>
              <a:gd name="connsiteX11" fmla="*/ 9086 w 10097"/>
              <a:gd name="connsiteY11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086 w 10097"/>
              <a:gd name="connsiteY7" fmla="*/ 10000 h 10000"/>
              <a:gd name="connsiteX8" fmla="*/ 0 w 10097"/>
              <a:gd name="connsiteY8" fmla="*/ 10000 h 10000"/>
              <a:gd name="connsiteX9" fmla="*/ 0 w 10097"/>
              <a:gd name="connsiteY9" fmla="*/ 0 h 10000"/>
              <a:gd name="connsiteX10" fmla="*/ 9086 w 10097"/>
              <a:gd name="connsiteY10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546 w 10097"/>
              <a:gd name="connsiteY4" fmla="*/ 9849 h 10000"/>
              <a:gd name="connsiteX5" fmla="*/ 9439 w 10097"/>
              <a:gd name="connsiteY5" fmla="*/ 9910 h 10000"/>
              <a:gd name="connsiteX6" fmla="*/ 9086 w 10097"/>
              <a:gd name="connsiteY6" fmla="*/ 10000 h 10000"/>
              <a:gd name="connsiteX7" fmla="*/ 0 w 10097"/>
              <a:gd name="connsiteY7" fmla="*/ 10000 h 10000"/>
              <a:gd name="connsiteX8" fmla="*/ 0 w 10097"/>
              <a:gd name="connsiteY8" fmla="*/ 0 h 10000"/>
              <a:gd name="connsiteX9" fmla="*/ 9086 w 10097"/>
              <a:gd name="connsiteY9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546 w 10097"/>
              <a:gd name="connsiteY4" fmla="*/ 9849 h 10000"/>
              <a:gd name="connsiteX5" fmla="*/ 9086 w 10097"/>
              <a:gd name="connsiteY5" fmla="*/ 10000 h 10000"/>
              <a:gd name="connsiteX6" fmla="*/ 0 w 10097"/>
              <a:gd name="connsiteY6" fmla="*/ 10000 h 10000"/>
              <a:gd name="connsiteX7" fmla="*/ 0 w 10097"/>
              <a:gd name="connsiteY7" fmla="*/ 0 h 10000"/>
              <a:gd name="connsiteX8" fmla="*/ 9086 w 10097"/>
              <a:gd name="connsiteY8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546 w 10097"/>
              <a:gd name="connsiteY3" fmla="*/ 9849 h 10000"/>
              <a:gd name="connsiteX4" fmla="*/ 9086 w 10097"/>
              <a:gd name="connsiteY4" fmla="*/ 10000 h 10000"/>
              <a:gd name="connsiteX5" fmla="*/ 0 w 10097"/>
              <a:gd name="connsiteY5" fmla="*/ 10000 h 10000"/>
              <a:gd name="connsiteX6" fmla="*/ 0 w 10097"/>
              <a:gd name="connsiteY6" fmla="*/ 0 h 10000"/>
              <a:gd name="connsiteX7" fmla="*/ 9086 w 10097"/>
              <a:gd name="connsiteY7" fmla="*/ 0 h 10000"/>
              <a:gd name="connsiteX0" fmla="*/ 9086 w 10097"/>
              <a:gd name="connsiteY0" fmla="*/ 0 h 10092"/>
              <a:gd name="connsiteX1" fmla="*/ 9968 w 10097"/>
              <a:gd name="connsiteY1" fmla="*/ 9184 h 10092"/>
              <a:gd name="connsiteX2" fmla="*/ 9546 w 10097"/>
              <a:gd name="connsiteY2" fmla="*/ 9849 h 10092"/>
              <a:gd name="connsiteX3" fmla="*/ 9086 w 10097"/>
              <a:gd name="connsiteY3" fmla="*/ 10000 h 10092"/>
              <a:gd name="connsiteX4" fmla="*/ 0 w 10097"/>
              <a:gd name="connsiteY4" fmla="*/ 10000 h 10092"/>
              <a:gd name="connsiteX5" fmla="*/ 0 w 10097"/>
              <a:gd name="connsiteY5" fmla="*/ 0 h 10092"/>
              <a:gd name="connsiteX6" fmla="*/ 9086 w 10097"/>
              <a:gd name="connsiteY6" fmla="*/ 0 h 10092"/>
              <a:gd name="connsiteX0" fmla="*/ 9086 w 9935"/>
              <a:gd name="connsiteY0" fmla="*/ 0 h 10000"/>
              <a:gd name="connsiteX1" fmla="*/ 9546 w 9935"/>
              <a:gd name="connsiteY1" fmla="*/ 9849 h 10000"/>
              <a:gd name="connsiteX2" fmla="*/ 9086 w 9935"/>
              <a:gd name="connsiteY2" fmla="*/ 10000 h 10000"/>
              <a:gd name="connsiteX3" fmla="*/ 0 w 9935"/>
              <a:gd name="connsiteY3" fmla="*/ 10000 h 10000"/>
              <a:gd name="connsiteX4" fmla="*/ 0 w 9935"/>
              <a:gd name="connsiteY4" fmla="*/ 0 h 10000"/>
              <a:gd name="connsiteX5" fmla="*/ 9086 w 9935"/>
              <a:gd name="connsiteY5" fmla="*/ 0 h 10000"/>
              <a:gd name="connsiteX0" fmla="*/ 9145 w 9145"/>
              <a:gd name="connsiteY0" fmla="*/ 0 h 10000"/>
              <a:gd name="connsiteX1" fmla="*/ 9145 w 9145"/>
              <a:gd name="connsiteY1" fmla="*/ 10000 h 10000"/>
              <a:gd name="connsiteX2" fmla="*/ 0 w 9145"/>
              <a:gd name="connsiteY2" fmla="*/ 10000 h 10000"/>
              <a:gd name="connsiteX3" fmla="*/ 0 w 9145"/>
              <a:gd name="connsiteY3" fmla="*/ 0 h 10000"/>
              <a:gd name="connsiteX4" fmla="*/ 9145 w 9145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0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749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499 h 10000"/>
              <a:gd name="connsiteX4" fmla="*/ 1000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10000" y="10000"/>
                </a:lnTo>
                <a:lnTo>
                  <a:pt x="0" y="10000"/>
                </a:lnTo>
                <a:lnTo>
                  <a:pt x="0" y="499"/>
                </a:lnTo>
                <a:lnTo>
                  <a:pt x="100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  <a:effectLst>
            <a:glow rad="228600">
              <a:schemeClr val="tx1">
                <a:lumMod val="65000"/>
                <a:lumOff val="35000"/>
                <a:alpha val="40000"/>
              </a:schemeClr>
            </a:glo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448580" y="1588598"/>
            <a:ext cx="1620983" cy="1347201"/>
          </a:xfrm>
          <a:custGeom>
            <a:avLst/>
            <a:gdLst>
              <a:gd name="T0" fmla="*/ 3764 w 3764"/>
              <a:gd name="T1" fmla="*/ 0 h 3441"/>
              <a:gd name="T2" fmla="*/ 3764 w 3764"/>
              <a:gd name="T3" fmla="*/ 3096 h 3441"/>
              <a:gd name="T4" fmla="*/ 3761 w 3764"/>
              <a:gd name="T5" fmla="*/ 3143 h 3441"/>
              <a:gd name="T6" fmla="*/ 3752 w 3764"/>
              <a:gd name="T7" fmla="*/ 3188 h 3441"/>
              <a:gd name="T8" fmla="*/ 3737 w 3764"/>
              <a:gd name="T9" fmla="*/ 3231 h 3441"/>
              <a:gd name="T10" fmla="*/ 3716 w 3764"/>
              <a:gd name="T11" fmla="*/ 3270 h 3441"/>
              <a:gd name="T12" fmla="*/ 3692 w 3764"/>
              <a:gd name="T13" fmla="*/ 3307 h 3441"/>
              <a:gd name="T14" fmla="*/ 3662 w 3764"/>
              <a:gd name="T15" fmla="*/ 3340 h 3441"/>
              <a:gd name="T16" fmla="*/ 3630 w 3764"/>
              <a:gd name="T17" fmla="*/ 3369 h 3441"/>
              <a:gd name="T18" fmla="*/ 3593 w 3764"/>
              <a:gd name="T19" fmla="*/ 3394 h 3441"/>
              <a:gd name="T20" fmla="*/ 3553 w 3764"/>
              <a:gd name="T21" fmla="*/ 3413 h 3441"/>
              <a:gd name="T22" fmla="*/ 3510 w 3764"/>
              <a:gd name="T23" fmla="*/ 3428 h 3441"/>
              <a:gd name="T24" fmla="*/ 3466 w 3764"/>
              <a:gd name="T25" fmla="*/ 3438 h 3441"/>
              <a:gd name="T26" fmla="*/ 3420 w 3764"/>
              <a:gd name="T27" fmla="*/ 3441 h 3441"/>
              <a:gd name="T28" fmla="*/ 0 w 3764"/>
              <a:gd name="T29" fmla="*/ 3441 h 3441"/>
              <a:gd name="T30" fmla="*/ 0 w 3764"/>
              <a:gd name="T31" fmla="*/ 344 h 3441"/>
              <a:gd name="T32" fmla="*/ 3420 w 3764"/>
              <a:gd name="T33" fmla="*/ 344 h 3441"/>
              <a:gd name="T34" fmla="*/ 3466 w 3764"/>
              <a:gd name="T35" fmla="*/ 341 h 3441"/>
              <a:gd name="T36" fmla="*/ 3510 w 3764"/>
              <a:gd name="T37" fmla="*/ 332 h 3441"/>
              <a:gd name="T38" fmla="*/ 3553 w 3764"/>
              <a:gd name="T39" fmla="*/ 317 h 3441"/>
              <a:gd name="T40" fmla="*/ 3593 w 3764"/>
              <a:gd name="T41" fmla="*/ 297 h 3441"/>
              <a:gd name="T42" fmla="*/ 3630 w 3764"/>
              <a:gd name="T43" fmla="*/ 272 h 3441"/>
              <a:gd name="T44" fmla="*/ 3662 w 3764"/>
              <a:gd name="T45" fmla="*/ 243 h 3441"/>
              <a:gd name="T46" fmla="*/ 3692 w 3764"/>
              <a:gd name="T47" fmla="*/ 210 h 3441"/>
              <a:gd name="T48" fmla="*/ 3716 w 3764"/>
              <a:gd name="T49" fmla="*/ 173 h 3441"/>
              <a:gd name="T50" fmla="*/ 3737 w 3764"/>
              <a:gd name="T51" fmla="*/ 134 h 3441"/>
              <a:gd name="T52" fmla="*/ 3752 w 3764"/>
              <a:gd name="T53" fmla="*/ 92 h 3441"/>
              <a:gd name="T54" fmla="*/ 3761 w 3764"/>
              <a:gd name="T55" fmla="*/ 47 h 3441"/>
              <a:gd name="T56" fmla="*/ 3764 w 3764"/>
              <a:gd name="T57" fmla="*/ 0 h 3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64" h="3441">
                <a:moveTo>
                  <a:pt x="3764" y="0"/>
                </a:moveTo>
                <a:lnTo>
                  <a:pt x="3764" y="3096"/>
                </a:lnTo>
                <a:lnTo>
                  <a:pt x="3761" y="3143"/>
                </a:lnTo>
                <a:lnTo>
                  <a:pt x="3752" y="3188"/>
                </a:lnTo>
                <a:lnTo>
                  <a:pt x="3737" y="3231"/>
                </a:lnTo>
                <a:lnTo>
                  <a:pt x="3716" y="3270"/>
                </a:lnTo>
                <a:lnTo>
                  <a:pt x="3692" y="3307"/>
                </a:lnTo>
                <a:lnTo>
                  <a:pt x="3662" y="3340"/>
                </a:lnTo>
                <a:lnTo>
                  <a:pt x="3630" y="3369"/>
                </a:lnTo>
                <a:lnTo>
                  <a:pt x="3593" y="3394"/>
                </a:lnTo>
                <a:lnTo>
                  <a:pt x="3553" y="3413"/>
                </a:lnTo>
                <a:lnTo>
                  <a:pt x="3510" y="3428"/>
                </a:lnTo>
                <a:lnTo>
                  <a:pt x="3466" y="3438"/>
                </a:lnTo>
                <a:lnTo>
                  <a:pt x="3420" y="3441"/>
                </a:lnTo>
                <a:lnTo>
                  <a:pt x="0" y="3441"/>
                </a:lnTo>
                <a:lnTo>
                  <a:pt x="0" y="344"/>
                </a:lnTo>
                <a:lnTo>
                  <a:pt x="3420" y="344"/>
                </a:lnTo>
                <a:lnTo>
                  <a:pt x="3466" y="341"/>
                </a:lnTo>
                <a:lnTo>
                  <a:pt x="3510" y="332"/>
                </a:lnTo>
                <a:lnTo>
                  <a:pt x="3553" y="317"/>
                </a:lnTo>
                <a:lnTo>
                  <a:pt x="3593" y="297"/>
                </a:lnTo>
                <a:lnTo>
                  <a:pt x="3630" y="272"/>
                </a:lnTo>
                <a:lnTo>
                  <a:pt x="3662" y="243"/>
                </a:lnTo>
                <a:lnTo>
                  <a:pt x="3692" y="210"/>
                </a:lnTo>
                <a:lnTo>
                  <a:pt x="3716" y="173"/>
                </a:lnTo>
                <a:lnTo>
                  <a:pt x="3737" y="134"/>
                </a:lnTo>
                <a:lnTo>
                  <a:pt x="3752" y="92"/>
                </a:lnTo>
                <a:lnTo>
                  <a:pt x="3761" y="47"/>
                </a:lnTo>
                <a:lnTo>
                  <a:pt x="3764" y="0"/>
                </a:lnTo>
                <a:close/>
              </a:path>
            </a:pathLst>
          </a:custGeom>
          <a:gradFill>
            <a:gsLst>
              <a:gs pos="99000">
                <a:schemeClr val="accent4">
                  <a:lumMod val="60000"/>
                  <a:lumOff val="40000"/>
                </a:schemeClr>
              </a:gs>
              <a:gs pos="89000">
                <a:schemeClr val="accent4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3" name="Rounded Rectangle 2"/>
          <p:cNvSpPr/>
          <p:nvPr/>
        </p:nvSpPr>
        <p:spPr>
          <a:xfrm>
            <a:off x="4444787" y="1522496"/>
            <a:ext cx="1612505" cy="200782"/>
          </a:xfrm>
          <a:custGeom>
            <a:avLst/>
            <a:gdLst>
              <a:gd name="connsiteX0" fmla="*/ 0 w 2410065"/>
              <a:gd name="connsiteY0" fmla="*/ 128493 h 256986"/>
              <a:gd name="connsiteX1" fmla="*/ 128493 w 2410065"/>
              <a:gd name="connsiteY1" fmla="*/ 0 h 256986"/>
              <a:gd name="connsiteX2" fmla="*/ 2281572 w 2410065"/>
              <a:gd name="connsiteY2" fmla="*/ 0 h 256986"/>
              <a:gd name="connsiteX3" fmla="*/ 2410065 w 2410065"/>
              <a:gd name="connsiteY3" fmla="*/ 128493 h 256986"/>
              <a:gd name="connsiteX4" fmla="*/ 2410065 w 2410065"/>
              <a:gd name="connsiteY4" fmla="*/ 128493 h 256986"/>
              <a:gd name="connsiteX5" fmla="*/ 2281572 w 2410065"/>
              <a:gd name="connsiteY5" fmla="*/ 256986 h 256986"/>
              <a:gd name="connsiteX6" fmla="*/ 128493 w 2410065"/>
              <a:gd name="connsiteY6" fmla="*/ 256986 h 256986"/>
              <a:gd name="connsiteX7" fmla="*/ 0 w 2410065"/>
              <a:gd name="connsiteY7" fmla="*/ 128493 h 256986"/>
              <a:gd name="connsiteX0" fmla="*/ 0 w 2410065"/>
              <a:gd name="connsiteY0" fmla="*/ 130757 h 259250"/>
              <a:gd name="connsiteX1" fmla="*/ 128493 w 2410065"/>
              <a:gd name="connsiteY1" fmla="*/ 2264 h 259250"/>
              <a:gd name="connsiteX2" fmla="*/ 2163444 w 2410065"/>
              <a:gd name="connsiteY2" fmla="*/ 0 h 259250"/>
              <a:gd name="connsiteX3" fmla="*/ 2281572 w 2410065"/>
              <a:gd name="connsiteY3" fmla="*/ 2264 h 259250"/>
              <a:gd name="connsiteX4" fmla="*/ 2410065 w 2410065"/>
              <a:gd name="connsiteY4" fmla="*/ 130757 h 259250"/>
              <a:gd name="connsiteX5" fmla="*/ 2410065 w 2410065"/>
              <a:gd name="connsiteY5" fmla="*/ 130757 h 259250"/>
              <a:gd name="connsiteX6" fmla="*/ 2281572 w 2410065"/>
              <a:gd name="connsiteY6" fmla="*/ 259250 h 259250"/>
              <a:gd name="connsiteX7" fmla="*/ 128493 w 2410065"/>
              <a:gd name="connsiteY7" fmla="*/ 259250 h 259250"/>
              <a:gd name="connsiteX8" fmla="*/ 0 w 2410065"/>
              <a:gd name="connsiteY8" fmla="*/ 130757 h 259250"/>
              <a:gd name="connsiteX0" fmla="*/ 0 w 2410065"/>
              <a:gd name="connsiteY0" fmla="*/ 130757 h 259250"/>
              <a:gd name="connsiteX1" fmla="*/ 2163444 w 2410065"/>
              <a:gd name="connsiteY1" fmla="*/ 0 h 259250"/>
              <a:gd name="connsiteX2" fmla="*/ 2281572 w 2410065"/>
              <a:gd name="connsiteY2" fmla="*/ 2264 h 259250"/>
              <a:gd name="connsiteX3" fmla="*/ 2410065 w 2410065"/>
              <a:gd name="connsiteY3" fmla="*/ 130757 h 259250"/>
              <a:gd name="connsiteX4" fmla="*/ 2410065 w 2410065"/>
              <a:gd name="connsiteY4" fmla="*/ 130757 h 259250"/>
              <a:gd name="connsiteX5" fmla="*/ 2281572 w 2410065"/>
              <a:gd name="connsiteY5" fmla="*/ 259250 h 259250"/>
              <a:gd name="connsiteX6" fmla="*/ 128493 w 2410065"/>
              <a:gd name="connsiteY6" fmla="*/ 259250 h 259250"/>
              <a:gd name="connsiteX7" fmla="*/ 0 w 2410065"/>
              <a:gd name="connsiteY7" fmla="*/ 130757 h 259250"/>
              <a:gd name="connsiteX0" fmla="*/ 0 w 2410065"/>
              <a:gd name="connsiteY0" fmla="*/ 130757 h 259250"/>
              <a:gd name="connsiteX1" fmla="*/ 2163444 w 2410065"/>
              <a:gd name="connsiteY1" fmla="*/ 0 h 259250"/>
              <a:gd name="connsiteX2" fmla="*/ 2281572 w 2410065"/>
              <a:gd name="connsiteY2" fmla="*/ 2264 h 259250"/>
              <a:gd name="connsiteX3" fmla="*/ 2410065 w 2410065"/>
              <a:gd name="connsiteY3" fmla="*/ 130757 h 259250"/>
              <a:gd name="connsiteX4" fmla="*/ 2410065 w 2410065"/>
              <a:gd name="connsiteY4" fmla="*/ 130757 h 259250"/>
              <a:gd name="connsiteX5" fmla="*/ 2281572 w 2410065"/>
              <a:gd name="connsiteY5" fmla="*/ 259250 h 259250"/>
              <a:gd name="connsiteX6" fmla="*/ 128493 w 2410065"/>
              <a:gd name="connsiteY6" fmla="*/ 259250 h 259250"/>
              <a:gd name="connsiteX7" fmla="*/ 91440 w 2410065"/>
              <a:gd name="connsiteY7" fmla="*/ 222197 h 259250"/>
              <a:gd name="connsiteX0" fmla="*/ 2119187 w 2365808"/>
              <a:gd name="connsiteY0" fmla="*/ 0 h 259250"/>
              <a:gd name="connsiteX1" fmla="*/ 2237315 w 2365808"/>
              <a:gd name="connsiteY1" fmla="*/ 2264 h 259250"/>
              <a:gd name="connsiteX2" fmla="*/ 2365808 w 2365808"/>
              <a:gd name="connsiteY2" fmla="*/ 130757 h 259250"/>
              <a:gd name="connsiteX3" fmla="*/ 2365808 w 2365808"/>
              <a:gd name="connsiteY3" fmla="*/ 130757 h 259250"/>
              <a:gd name="connsiteX4" fmla="*/ 2237315 w 2365808"/>
              <a:gd name="connsiteY4" fmla="*/ 259250 h 259250"/>
              <a:gd name="connsiteX5" fmla="*/ 84236 w 2365808"/>
              <a:gd name="connsiteY5" fmla="*/ 259250 h 259250"/>
              <a:gd name="connsiteX6" fmla="*/ 47183 w 2365808"/>
              <a:gd name="connsiteY6" fmla="*/ 222197 h 259250"/>
              <a:gd name="connsiteX0" fmla="*/ 2034951 w 2281572"/>
              <a:gd name="connsiteY0" fmla="*/ 0 h 259250"/>
              <a:gd name="connsiteX1" fmla="*/ 2153079 w 2281572"/>
              <a:gd name="connsiteY1" fmla="*/ 2264 h 259250"/>
              <a:gd name="connsiteX2" fmla="*/ 2281572 w 2281572"/>
              <a:gd name="connsiteY2" fmla="*/ 130757 h 259250"/>
              <a:gd name="connsiteX3" fmla="*/ 2281572 w 2281572"/>
              <a:gd name="connsiteY3" fmla="*/ 130757 h 259250"/>
              <a:gd name="connsiteX4" fmla="*/ 2153079 w 2281572"/>
              <a:gd name="connsiteY4" fmla="*/ 259250 h 259250"/>
              <a:gd name="connsiteX5" fmla="*/ 0 w 2281572"/>
              <a:gd name="connsiteY5" fmla="*/ 259250 h 259250"/>
              <a:gd name="connsiteX0" fmla="*/ 2034951 w 2281572"/>
              <a:gd name="connsiteY0" fmla="*/ 0 h 259250"/>
              <a:gd name="connsiteX1" fmla="*/ 2153079 w 2281572"/>
              <a:gd name="connsiteY1" fmla="*/ 2264 h 259250"/>
              <a:gd name="connsiteX2" fmla="*/ 2281572 w 2281572"/>
              <a:gd name="connsiteY2" fmla="*/ 130757 h 259250"/>
              <a:gd name="connsiteX3" fmla="*/ 2281572 w 2281572"/>
              <a:gd name="connsiteY3" fmla="*/ 130757 h 259250"/>
              <a:gd name="connsiteX4" fmla="*/ 2153079 w 2281572"/>
              <a:gd name="connsiteY4" fmla="*/ 259250 h 259250"/>
              <a:gd name="connsiteX5" fmla="*/ 199500 w 2281572"/>
              <a:gd name="connsiteY5" fmla="*/ 256032 h 259250"/>
              <a:gd name="connsiteX6" fmla="*/ 0 w 2281572"/>
              <a:gd name="connsiteY6" fmla="*/ 259250 h 259250"/>
              <a:gd name="connsiteX0" fmla="*/ 1835451 w 2082072"/>
              <a:gd name="connsiteY0" fmla="*/ 0 h 259250"/>
              <a:gd name="connsiteX1" fmla="*/ 1953579 w 2082072"/>
              <a:gd name="connsiteY1" fmla="*/ 2264 h 259250"/>
              <a:gd name="connsiteX2" fmla="*/ 2082072 w 2082072"/>
              <a:gd name="connsiteY2" fmla="*/ 130757 h 259250"/>
              <a:gd name="connsiteX3" fmla="*/ 2082072 w 2082072"/>
              <a:gd name="connsiteY3" fmla="*/ 130757 h 259250"/>
              <a:gd name="connsiteX4" fmla="*/ 1953579 w 2082072"/>
              <a:gd name="connsiteY4" fmla="*/ 259250 h 259250"/>
              <a:gd name="connsiteX5" fmla="*/ 0 w 2082072"/>
              <a:gd name="connsiteY5" fmla="*/ 256032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2072" h="259250">
                <a:moveTo>
                  <a:pt x="1835451" y="0"/>
                </a:moveTo>
                <a:lnTo>
                  <a:pt x="1953579" y="2264"/>
                </a:lnTo>
                <a:cubicBezTo>
                  <a:pt x="2024544" y="2264"/>
                  <a:pt x="2082072" y="59792"/>
                  <a:pt x="2082072" y="130757"/>
                </a:cubicBezTo>
                <a:lnTo>
                  <a:pt x="2082072" y="130757"/>
                </a:lnTo>
                <a:cubicBezTo>
                  <a:pt x="2082072" y="201722"/>
                  <a:pt x="2024544" y="259250"/>
                  <a:pt x="1953579" y="259250"/>
                </a:cubicBezTo>
                <a:lnTo>
                  <a:pt x="0" y="256032"/>
                </a:ln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 rot="21433871">
            <a:off x="2901578" y="1761573"/>
            <a:ext cx="1405687" cy="1089494"/>
          </a:xfrm>
          <a:custGeom>
            <a:avLst/>
            <a:gdLst>
              <a:gd name="T0" fmla="*/ 3764 w 3764"/>
              <a:gd name="T1" fmla="*/ 0 h 3441"/>
              <a:gd name="T2" fmla="*/ 3764 w 3764"/>
              <a:gd name="T3" fmla="*/ 3096 h 3441"/>
              <a:gd name="T4" fmla="*/ 3761 w 3764"/>
              <a:gd name="T5" fmla="*/ 3143 h 3441"/>
              <a:gd name="T6" fmla="*/ 3752 w 3764"/>
              <a:gd name="T7" fmla="*/ 3188 h 3441"/>
              <a:gd name="T8" fmla="*/ 3737 w 3764"/>
              <a:gd name="T9" fmla="*/ 3231 h 3441"/>
              <a:gd name="T10" fmla="*/ 3716 w 3764"/>
              <a:gd name="T11" fmla="*/ 3270 h 3441"/>
              <a:gd name="T12" fmla="*/ 3692 w 3764"/>
              <a:gd name="T13" fmla="*/ 3307 h 3441"/>
              <a:gd name="T14" fmla="*/ 3662 w 3764"/>
              <a:gd name="T15" fmla="*/ 3340 h 3441"/>
              <a:gd name="T16" fmla="*/ 3630 w 3764"/>
              <a:gd name="T17" fmla="*/ 3369 h 3441"/>
              <a:gd name="T18" fmla="*/ 3593 w 3764"/>
              <a:gd name="T19" fmla="*/ 3394 h 3441"/>
              <a:gd name="T20" fmla="*/ 3553 w 3764"/>
              <a:gd name="T21" fmla="*/ 3413 h 3441"/>
              <a:gd name="T22" fmla="*/ 3510 w 3764"/>
              <a:gd name="T23" fmla="*/ 3428 h 3441"/>
              <a:gd name="T24" fmla="*/ 3466 w 3764"/>
              <a:gd name="T25" fmla="*/ 3438 h 3441"/>
              <a:gd name="T26" fmla="*/ 3420 w 3764"/>
              <a:gd name="T27" fmla="*/ 3441 h 3441"/>
              <a:gd name="T28" fmla="*/ 0 w 3764"/>
              <a:gd name="T29" fmla="*/ 3441 h 3441"/>
              <a:gd name="T30" fmla="*/ 0 w 3764"/>
              <a:gd name="T31" fmla="*/ 344 h 3441"/>
              <a:gd name="T32" fmla="*/ 3420 w 3764"/>
              <a:gd name="T33" fmla="*/ 344 h 3441"/>
              <a:gd name="T34" fmla="*/ 3466 w 3764"/>
              <a:gd name="T35" fmla="*/ 341 h 3441"/>
              <a:gd name="T36" fmla="*/ 3510 w 3764"/>
              <a:gd name="T37" fmla="*/ 332 h 3441"/>
              <a:gd name="T38" fmla="*/ 3553 w 3764"/>
              <a:gd name="T39" fmla="*/ 317 h 3441"/>
              <a:gd name="T40" fmla="*/ 3593 w 3764"/>
              <a:gd name="T41" fmla="*/ 297 h 3441"/>
              <a:gd name="T42" fmla="*/ 3630 w 3764"/>
              <a:gd name="T43" fmla="*/ 272 h 3441"/>
              <a:gd name="T44" fmla="*/ 3662 w 3764"/>
              <a:gd name="T45" fmla="*/ 243 h 3441"/>
              <a:gd name="T46" fmla="*/ 3692 w 3764"/>
              <a:gd name="T47" fmla="*/ 210 h 3441"/>
              <a:gd name="T48" fmla="*/ 3716 w 3764"/>
              <a:gd name="T49" fmla="*/ 173 h 3441"/>
              <a:gd name="T50" fmla="*/ 3737 w 3764"/>
              <a:gd name="T51" fmla="*/ 134 h 3441"/>
              <a:gd name="T52" fmla="*/ 3752 w 3764"/>
              <a:gd name="T53" fmla="*/ 92 h 3441"/>
              <a:gd name="T54" fmla="*/ 3761 w 3764"/>
              <a:gd name="T55" fmla="*/ 47 h 3441"/>
              <a:gd name="T56" fmla="*/ 3764 w 3764"/>
              <a:gd name="T57" fmla="*/ 0 h 3441"/>
              <a:gd name="connsiteX0" fmla="*/ 9992 w 10000"/>
              <a:gd name="connsiteY0" fmla="*/ 0 h 9863"/>
              <a:gd name="connsiteX1" fmla="*/ 10000 w 10000"/>
              <a:gd name="connsiteY1" fmla="*/ 8860 h 9863"/>
              <a:gd name="connsiteX2" fmla="*/ 9992 w 10000"/>
              <a:gd name="connsiteY2" fmla="*/ 8997 h 9863"/>
              <a:gd name="connsiteX3" fmla="*/ 9968 w 10000"/>
              <a:gd name="connsiteY3" fmla="*/ 9128 h 9863"/>
              <a:gd name="connsiteX4" fmla="*/ 9928 w 10000"/>
              <a:gd name="connsiteY4" fmla="*/ 9253 h 9863"/>
              <a:gd name="connsiteX5" fmla="*/ 9872 w 10000"/>
              <a:gd name="connsiteY5" fmla="*/ 9366 h 9863"/>
              <a:gd name="connsiteX6" fmla="*/ 9809 w 10000"/>
              <a:gd name="connsiteY6" fmla="*/ 9474 h 9863"/>
              <a:gd name="connsiteX7" fmla="*/ 9729 w 10000"/>
              <a:gd name="connsiteY7" fmla="*/ 9569 h 9863"/>
              <a:gd name="connsiteX8" fmla="*/ 9644 w 10000"/>
              <a:gd name="connsiteY8" fmla="*/ 9654 h 9863"/>
              <a:gd name="connsiteX9" fmla="*/ 9546 w 10000"/>
              <a:gd name="connsiteY9" fmla="*/ 9726 h 9863"/>
              <a:gd name="connsiteX10" fmla="*/ 9439 w 10000"/>
              <a:gd name="connsiteY10" fmla="*/ 9782 h 9863"/>
              <a:gd name="connsiteX11" fmla="*/ 9325 w 10000"/>
              <a:gd name="connsiteY11" fmla="*/ 9825 h 9863"/>
              <a:gd name="connsiteX12" fmla="*/ 9208 w 10000"/>
              <a:gd name="connsiteY12" fmla="*/ 9854 h 9863"/>
              <a:gd name="connsiteX13" fmla="*/ 9086 w 10000"/>
              <a:gd name="connsiteY13" fmla="*/ 9863 h 9863"/>
              <a:gd name="connsiteX14" fmla="*/ 0 w 10000"/>
              <a:gd name="connsiteY14" fmla="*/ 9863 h 9863"/>
              <a:gd name="connsiteX15" fmla="*/ 0 w 10000"/>
              <a:gd name="connsiteY15" fmla="*/ 863 h 9863"/>
              <a:gd name="connsiteX16" fmla="*/ 9086 w 10000"/>
              <a:gd name="connsiteY16" fmla="*/ 863 h 9863"/>
              <a:gd name="connsiteX17" fmla="*/ 9208 w 10000"/>
              <a:gd name="connsiteY17" fmla="*/ 854 h 9863"/>
              <a:gd name="connsiteX18" fmla="*/ 9325 w 10000"/>
              <a:gd name="connsiteY18" fmla="*/ 828 h 9863"/>
              <a:gd name="connsiteX19" fmla="*/ 9439 w 10000"/>
              <a:gd name="connsiteY19" fmla="*/ 784 h 9863"/>
              <a:gd name="connsiteX20" fmla="*/ 9546 w 10000"/>
              <a:gd name="connsiteY20" fmla="*/ 726 h 9863"/>
              <a:gd name="connsiteX21" fmla="*/ 9644 w 10000"/>
              <a:gd name="connsiteY21" fmla="*/ 653 h 9863"/>
              <a:gd name="connsiteX22" fmla="*/ 9729 w 10000"/>
              <a:gd name="connsiteY22" fmla="*/ 569 h 9863"/>
              <a:gd name="connsiteX23" fmla="*/ 9809 w 10000"/>
              <a:gd name="connsiteY23" fmla="*/ 473 h 9863"/>
              <a:gd name="connsiteX24" fmla="*/ 9872 w 10000"/>
              <a:gd name="connsiteY24" fmla="*/ 366 h 9863"/>
              <a:gd name="connsiteX25" fmla="*/ 9928 w 10000"/>
              <a:gd name="connsiteY25" fmla="*/ 252 h 9863"/>
              <a:gd name="connsiteX26" fmla="*/ 9968 w 10000"/>
              <a:gd name="connsiteY26" fmla="*/ 130 h 9863"/>
              <a:gd name="connsiteX27" fmla="*/ 9992 w 10000"/>
              <a:gd name="connsiteY27" fmla="*/ 0 h 9863"/>
              <a:gd name="connsiteX0" fmla="*/ 9992 w 10000"/>
              <a:gd name="connsiteY0" fmla="*/ 0 h 10000"/>
              <a:gd name="connsiteX1" fmla="*/ 10000 w 10000"/>
              <a:gd name="connsiteY1" fmla="*/ 8983 h 10000"/>
              <a:gd name="connsiteX2" fmla="*/ 9992 w 10000"/>
              <a:gd name="connsiteY2" fmla="*/ 9122 h 10000"/>
              <a:gd name="connsiteX3" fmla="*/ 9968 w 10000"/>
              <a:gd name="connsiteY3" fmla="*/ 9255 h 10000"/>
              <a:gd name="connsiteX4" fmla="*/ 9928 w 10000"/>
              <a:gd name="connsiteY4" fmla="*/ 9382 h 10000"/>
              <a:gd name="connsiteX5" fmla="*/ 9872 w 10000"/>
              <a:gd name="connsiteY5" fmla="*/ 9496 h 10000"/>
              <a:gd name="connsiteX6" fmla="*/ 9809 w 10000"/>
              <a:gd name="connsiteY6" fmla="*/ 9606 h 10000"/>
              <a:gd name="connsiteX7" fmla="*/ 9729 w 10000"/>
              <a:gd name="connsiteY7" fmla="*/ 9702 h 10000"/>
              <a:gd name="connsiteX8" fmla="*/ 9644 w 10000"/>
              <a:gd name="connsiteY8" fmla="*/ 9788 h 10000"/>
              <a:gd name="connsiteX9" fmla="*/ 9546 w 10000"/>
              <a:gd name="connsiteY9" fmla="*/ 9861 h 10000"/>
              <a:gd name="connsiteX10" fmla="*/ 9439 w 10000"/>
              <a:gd name="connsiteY10" fmla="*/ 9918 h 10000"/>
              <a:gd name="connsiteX11" fmla="*/ 9325 w 10000"/>
              <a:gd name="connsiteY11" fmla="*/ 9961 h 10000"/>
              <a:gd name="connsiteX12" fmla="*/ 9208 w 10000"/>
              <a:gd name="connsiteY12" fmla="*/ 9991 h 10000"/>
              <a:gd name="connsiteX13" fmla="*/ 9086 w 10000"/>
              <a:gd name="connsiteY13" fmla="*/ 10000 h 10000"/>
              <a:gd name="connsiteX14" fmla="*/ 0 w 10000"/>
              <a:gd name="connsiteY14" fmla="*/ 10000 h 10000"/>
              <a:gd name="connsiteX15" fmla="*/ 0 w 10000"/>
              <a:gd name="connsiteY15" fmla="*/ 875 h 10000"/>
              <a:gd name="connsiteX16" fmla="*/ 9086 w 10000"/>
              <a:gd name="connsiteY16" fmla="*/ 875 h 10000"/>
              <a:gd name="connsiteX17" fmla="*/ 9208 w 10000"/>
              <a:gd name="connsiteY17" fmla="*/ 866 h 10000"/>
              <a:gd name="connsiteX18" fmla="*/ 9325 w 10000"/>
              <a:gd name="connsiteY18" fmla="*/ 840 h 10000"/>
              <a:gd name="connsiteX19" fmla="*/ 9439 w 10000"/>
              <a:gd name="connsiteY19" fmla="*/ 795 h 10000"/>
              <a:gd name="connsiteX20" fmla="*/ 9546 w 10000"/>
              <a:gd name="connsiteY20" fmla="*/ 736 h 10000"/>
              <a:gd name="connsiteX21" fmla="*/ 9644 w 10000"/>
              <a:gd name="connsiteY21" fmla="*/ 662 h 10000"/>
              <a:gd name="connsiteX22" fmla="*/ 9729 w 10000"/>
              <a:gd name="connsiteY22" fmla="*/ 577 h 10000"/>
              <a:gd name="connsiteX23" fmla="*/ 9809 w 10000"/>
              <a:gd name="connsiteY23" fmla="*/ 480 h 10000"/>
              <a:gd name="connsiteX24" fmla="*/ 9872 w 10000"/>
              <a:gd name="connsiteY24" fmla="*/ 371 h 10000"/>
              <a:gd name="connsiteX25" fmla="*/ 9968 w 10000"/>
              <a:gd name="connsiteY25" fmla="*/ 132 h 10000"/>
              <a:gd name="connsiteX26" fmla="*/ 9992 w 10000"/>
              <a:gd name="connsiteY26" fmla="*/ 0 h 10000"/>
              <a:gd name="connsiteX0" fmla="*/ 9968 w 10000"/>
              <a:gd name="connsiteY0" fmla="*/ 0 h 9868"/>
              <a:gd name="connsiteX1" fmla="*/ 10000 w 10000"/>
              <a:gd name="connsiteY1" fmla="*/ 8851 h 9868"/>
              <a:gd name="connsiteX2" fmla="*/ 9992 w 10000"/>
              <a:gd name="connsiteY2" fmla="*/ 8990 h 9868"/>
              <a:gd name="connsiteX3" fmla="*/ 9968 w 10000"/>
              <a:gd name="connsiteY3" fmla="*/ 9123 h 9868"/>
              <a:gd name="connsiteX4" fmla="*/ 9928 w 10000"/>
              <a:gd name="connsiteY4" fmla="*/ 9250 h 9868"/>
              <a:gd name="connsiteX5" fmla="*/ 9872 w 10000"/>
              <a:gd name="connsiteY5" fmla="*/ 9364 h 9868"/>
              <a:gd name="connsiteX6" fmla="*/ 9809 w 10000"/>
              <a:gd name="connsiteY6" fmla="*/ 9474 h 9868"/>
              <a:gd name="connsiteX7" fmla="*/ 9729 w 10000"/>
              <a:gd name="connsiteY7" fmla="*/ 9570 h 9868"/>
              <a:gd name="connsiteX8" fmla="*/ 9644 w 10000"/>
              <a:gd name="connsiteY8" fmla="*/ 9656 h 9868"/>
              <a:gd name="connsiteX9" fmla="*/ 9546 w 10000"/>
              <a:gd name="connsiteY9" fmla="*/ 9729 h 9868"/>
              <a:gd name="connsiteX10" fmla="*/ 9439 w 10000"/>
              <a:gd name="connsiteY10" fmla="*/ 9786 h 9868"/>
              <a:gd name="connsiteX11" fmla="*/ 9325 w 10000"/>
              <a:gd name="connsiteY11" fmla="*/ 9829 h 9868"/>
              <a:gd name="connsiteX12" fmla="*/ 9208 w 10000"/>
              <a:gd name="connsiteY12" fmla="*/ 9859 h 9868"/>
              <a:gd name="connsiteX13" fmla="*/ 9086 w 10000"/>
              <a:gd name="connsiteY13" fmla="*/ 9868 h 9868"/>
              <a:gd name="connsiteX14" fmla="*/ 0 w 10000"/>
              <a:gd name="connsiteY14" fmla="*/ 9868 h 9868"/>
              <a:gd name="connsiteX15" fmla="*/ 0 w 10000"/>
              <a:gd name="connsiteY15" fmla="*/ 743 h 9868"/>
              <a:gd name="connsiteX16" fmla="*/ 9086 w 10000"/>
              <a:gd name="connsiteY16" fmla="*/ 743 h 9868"/>
              <a:gd name="connsiteX17" fmla="*/ 9208 w 10000"/>
              <a:gd name="connsiteY17" fmla="*/ 734 h 9868"/>
              <a:gd name="connsiteX18" fmla="*/ 9325 w 10000"/>
              <a:gd name="connsiteY18" fmla="*/ 708 h 9868"/>
              <a:gd name="connsiteX19" fmla="*/ 9439 w 10000"/>
              <a:gd name="connsiteY19" fmla="*/ 663 h 9868"/>
              <a:gd name="connsiteX20" fmla="*/ 9546 w 10000"/>
              <a:gd name="connsiteY20" fmla="*/ 604 h 9868"/>
              <a:gd name="connsiteX21" fmla="*/ 9644 w 10000"/>
              <a:gd name="connsiteY21" fmla="*/ 530 h 9868"/>
              <a:gd name="connsiteX22" fmla="*/ 9729 w 10000"/>
              <a:gd name="connsiteY22" fmla="*/ 445 h 9868"/>
              <a:gd name="connsiteX23" fmla="*/ 9809 w 10000"/>
              <a:gd name="connsiteY23" fmla="*/ 348 h 9868"/>
              <a:gd name="connsiteX24" fmla="*/ 9872 w 10000"/>
              <a:gd name="connsiteY24" fmla="*/ 239 h 9868"/>
              <a:gd name="connsiteX25" fmla="*/ 9968 w 10000"/>
              <a:gd name="connsiteY25" fmla="*/ 0 h 9868"/>
              <a:gd name="connsiteX0" fmla="*/ 9872 w 10000"/>
              <a:gd name="connsiteY0" fmla="*/ 0 h 9758"/>
              <a:gd name="connsiteX1" fmla="*/ 10000 w 10000"/>
              <a:gd name="connsiteY1" fmla="*/ 8727 h 9758"/>
              <a:gd name="connsiteX2" fmla="*/ 9992 w 10000"/>
              <a:gd name="connsiteY2" fmla="*/ 8868 h 9758"/>
              <a:gd name="connsiteX3" fmla="*/ 9968 w 10000"/>
              <a:gd name="connsiteY3" fmla="*/ 9003 h 9758"/>
              <a:gd name="connsiteX4" fmla="*/ 9928 w 10000"/>
              <a:gd name="connsiteY4" fmla="*/ 9132 h 9758"/>
              <a:gd name="connsiteX5" fmla="*/ 9872 w 10000"/>
              <a:gd name="connsiteY5" fmla="*/ 9247 h 9758"/>
              <a:gd name="connsiteX6" fmla="*/ 9809 w 10000"/>
              <a:gd name="connsiteY6" fmla="*/ 9359 h 9758"/>
              <a:gd name="connsiteX7" fmla="*/ 9729 w 10000"/>
              <a:gd name="connsiteY7" fmla="*/ 9456 h 9758"/>
              <a:gd name="connsiteX8" fmla="*/ 9644 w 10000"/>
              <a:gd name="connsiteY8" fmla="*/ 9543 h 9758"/>
              <a:gd name="connsiteX9" fmla="*/ 9546 w 10000"/>
              <a:gd name="connsiteY9" fmla="*/ 9617 h 9758"/>
              <a:gd name="connsiteX10" fmla="*/ 9439 w 10000"/>
              <a:gd name="connsiteY10" fmla="*/ 9675 h 9758"/>
              <a:gd name="connsiteX11" fmla="*/ 9325 w 10000"/>
              <a:gd name="connsiteY11" fmla="*/ 9718 h 9758"/>
              <a:gd name="connsiteX12" fmla="*/ 9208 w 10000"/>
              <a:gd name="connsiteY12" fmla="*/ 9749 h 9758"/>
              <a:gd name="connsiteX13" fmla="*/ 9086 w 10000"/>
              <a:gd name="connsiteY13" fmla="*/ 9758 h 9758"/>
              <a:gd name="connsiteX14" fmla="*/ 0 w 10000"/>
              <a:gd name="connsiteY14" fmla="*/ 9758 h 9758"/>
              <a:gd name="connsiteX15" fmla="*/ 0 w 10000"/>
              <a:gd name="connsiteY15" fmla="*/ 511 h 9758"/>
              <a:gd name="connsiteX16" fmla="*/ 9086 w 10000"/>
              <a:gd name="connsiteY16" fmla="*/ 511 h 9758"/>
              <a:gd name="connsiteX17" fmla="*/ 9208 w 10000"/>
              <a:gd name="connsiteY17" fmla="*/ 502 h 9758"/>
              <a:gd name="connsiteX18" fmla="*/ 9325 w 10000"/>
              <a:gd name="connsiteY18" fmla="*/ 475 h 9758"/>
              <a:gd name="connsiteX19" fmla="*/ 9439 w 10000"/>
              <a:gd name="connsiteY19" fmla="*/ 430 h 9758"/>
              <a:gd name="connsiteX20" fmla="*/ 9546 w 10000"/>
              <a:gd name="connsiteY20" fmla="*/ 370 h 9758"/>
              <a:gd name="connsiteX21" fmla="*/ 9644 w 10000"/>
              <a:gd name="connsiteY21" fmla="*/ 295 h 9758"/>
              <a:gd name="connsiteX22" fmla="*/ 9729 w 10000"/>
              <a:gd name="connsiteY22" fmla="*/ 209 h 9758"/>
              <a:gd name="connsiteX23" fmla="*/ 9809 w 10000"/>
              <a:gd name="connsiteY23" fmla="*/ 111 h 9758"/>
              <a:gd name="connsiteX24" fmla="*/ 9872 w 10000"/>
              <a:gd name="connsiteY24" fmla="*/ 0 h 9758"/>
              <a:gd name="connsiteX0" fmla="*/ 9809 w 10000"/>
              <a:gd name="connsiteY0" fmla="*/ 0 h 9886"/>
              <a:gd name="connsiteX1" fmla="*/ 10000 w 10000"/>
              <a:gd name="connsiteY1" fmla="*/ 8829 h 9886"/>
              <a:gd name="connsiteX2" fmla="*/ 9992 w 10000"/>
              <a:gd name="connsiteY2" fmla="*/ 8974 h 9886"/>
              <a:gd name="connsiteX3" fmla="*/ 9968 w 10000"/>
              <a:gd name="connsiteY3" fmla="*/ 9112 h 9886"/>
              <a:gd name="connsiteX4" fmla="*/ 9928 w 10000"/>
              <a:gd name="connsiteY4" fmla="*/ 9244 h 9886"/>
              <a:gd name="connsiteX5" fmla="*/ 9872 w 10000"/>
              <a:gd name="connsiteY5" fmla="*/ 9362 h 9886"/>
              <a:gd name="connsiteX6" fmla="*/ 9809 w 10000"/>
              <a:gd name="connsiteY6" fmla="*/ 9477 h 9886"/>
              <a:gd name="connsiteX7" fmla="*/ 9729 w 10000"/>
              <a:gd name="connsiteY7" fmla="*/ 9577 h 9886"/>
              <a:gd name="connsiteX8" fmla="*/ 9644 w 10000"/>
              <a:gd name="connsiteY8" fmla="*/ 9666 h 9886"/>
              <a:gd name="connsiteX9" fmla="*/ 9546 w 10000"/>
              <a:gd name="connsiteY9" fmla="*/ 9742 h 9886"/>
              <a:gd name="connsiteX10" fmla="*/ 9439 w 10000"/>
              <a:gd name="connsiteY10" fmla="*/ 9801 h 9886"/>
              <a:gd name="connsiteX11" fmla="*/ 9325 w 10000"/>
              <a:gd name="connsiteY11" fmla="*/ 9845 h 9886"/>
              <a:gd name="connsiteX12" fmla="*/ 9208 w 10000"/>
              <a:gd name="connsiteY12" fmla="*/ 9877 h 9886"/>
              <a:gd name="connsiteX13" fmla="*/ 9086 w 10000"/>
              <a:gd name="connsiteY13" fmla="*/ 9886 h 9886"/>
              <a:gd name="connsiteX14" fmla="*/ 0 w 10000"/>
              <a:gd name="connsiteY14" fmla="*/ 9886 h 9886"/>
              <a:gd name="connsiteX15" fmla="*/ 0 w 10000"/>
              <a:gd name="connsiteY15" fmla="*/ 410 h 9886"/>
              <a:gd name="connsiteX16" fmla="*/ 9086 w 10000"/>
              <a:gd name="connsiteY16" fmla="*/ 410 h 9886"/>
              <a:gd name="connsiteX17" fmla="*/ 9208 w 10000"/>
              <a:gd name="connsiteY17" fmla="*/ 400 h 9886"/>
              <a:gd name="connsiteX18" fmla="*/ 9325 w 10000"/>
              <a:gd name="connsiteY18" fmla="*/ 373 h 9886"/>
              <a:gd name="connsiteX19" fmla="*/ 9439 w 10000"/>
              <a:gd name="connsiteY19" fmla="*/ 327 h 9886"/>
              <a:gd name="connsiteX20" fmla="*/ 9546 w 10000"/>
              <a:gd name="connsiteY20" fmla="*/ 265 h 9886"/>
              <a:gd name="connsiteX21" fmla="*/ 9644 w 10000"/>
              <a:gd name="connsiteY21" fmla="*/ 188 h 9886"/>
              <a:gd name="connsiteX22" fmla="*/ 9729 w 10000"/>
              <a:gd name="connsiteY22" fmla="*/ 100 h 9886"/>
              <a:gd name="connsiteX23" fmla="*/ 9809 w 10000"/>
              <a:gd name="connsiteY23" fmla="*/ 0 h 9886"/>
              <a:gd name="connsiteX0" fmla="*/ 9729 w 10000"/>
              <a:gd name="connsiteY0" fmla="*/ 0 h 9899"/>
              <a:gd name="connsiteX1" fmla="*/ 10000 w 10000"/>
              <a:gd name="connsiteY1" fmla="*/ 8830 h 9899"/>
              <a:gd name="connsiteX2" fmla="*/ 9992 w 10000"/>
              <a:gd name="connsiteY2" fmla="*/ 8976 h 9899"/>
              <a:gd name="connsiteX3" fmla="*/ 9968 w 10000"/>
              <a:gd name="connsiteY3" fmla="*/ 9116 h 9899"/>
              <a:gd name="connsiteX4" fmla="*/ 9928 w 10000"/>
              <a:gd name="connsiteY4" fmla="*/ 9250 h 9899"/>
              <a:gd name="connsiteX5" fmla="*/ 9872 w 10000"/>
              <a:gd name="connsiteY5" fmla="*/ 9369 h 9899"/>
              <a:gd name="connsiteX6" fmla="*/ 9809 w 10000"/>
              <a:gd name="connsiteY6" fmla="*/ 9485 h 9899"/>
              <a:gd name="connsiteX7" fmla="*/ 9729 w 10000"/>
              <a:gd name="connsiteY7" fmla="*/ 9586 h 9899"/>
              <a:gd name="connsiteX8" fmla="*/ 9644 w 10000"/>
              <a:gd name="connsiteY8" fmla="*/ 9676 h 9899"/>
              <a:gd name="connsiteX9" fmla="*/ 9546 w 10000"/>
              <a:gd name="connsiteY9" fmla="*/ 9753 h 9899"/>
              <a:gd name="connsiteX10" fmla="*/ 9439 w 10000"/>
              <a:gd name="connsiteY10" fmla="*/ 9813 h 9899"/>
              <a:gd name="connsiteX11" fmla="*/ 9325 w 10000"/>
              <a:gd name="connsiteY11" fmla="*/ 9858 h 9899"/>
              <a:gd name="connsiteX12" fmla="*/ 9208 w 10000"/>
              <a:gd name="connsiteY12" fmla="*/ 9890 h 9899"/>
              <a:gd name="connsiteX13" fmla="*/ 9086 w 10000"/>
              <a:gd name="connsiteY13" fmla="*/ 9899 h 9899"/>
              <a:gd name="connsiteX14" fmla="*/ 0 w 10000"/>
              <a:gd name="connsiteY14" fmla="*/ 9899 h 9899"/>
              <a:gd name="connsiteX15" fmla="*/ 0 w 10000"/>
              <a:gd name="connsiteY15" fmla="*/ 314 h 9899"/>
              <a:gd name="connsiteX16" fmla="*/ 9086 w 10000"/>
              <a:gd name="connsiteY16" fmla="*/ 314 h 9899"/>
              <a:gd name="connsiteX17" fmla="*/ 9208 w 10000"/>
              <a:gd name="connsiteY17" fmla="*/ 304 h 9899"/>
              <a:gd name="connsiteX18" fmla="*/ 9325 w 10000"/>
              <a:gd name="connsiteY18" fmla="*/ 276 h 9899"/>
              <a:gd name="connsiteX19" fmla="*/ 9439 w 10000"/>
              <a:gd name="connsiteY19" fmla="*/ 230 h 9899"/>
              <a:gd name="connsiteX20" fmla="*/ 9546 w 10000"/>
              <a:gd name="connsiteY20" fmla="*/ 167 h 9899"/>
              <a:gd name="connsiteX21" fmla="*/ 9644 w 10000"/>
              <a:gd name="connsiteY21" fmla="*/ 89 h 9899"/>
              <a:gd name="connsiteX22" fmla="*/ 9729 w 10000"/>
              <a:gd name="connsiteY22" fmla="*/ 0 h 9899"/>
              <a:gd name="connsiteX0" fmla="*/ 9644 w 10000"/>
              <a:gd name="connsiteY0" fmla="*/ 0 h 9910"/>
              <a:gd name="connsiteX1" fmla="*/ 10000 w 10000"/>
              <a:gd name="connsiteY1" fmla="*/ 8830 h 9910"/>
              <a:gd name="connsiteX2" fmla="*/ 9992 w 10000"/>
              <a:gd name="connsiteY2" fmla="*/ 8978 h 9910"/>
              <a:gd name="connsiteX3" fmla="*/ 9968 w 10000"/>
              <a:gd name="connsiteY3" fmla="*/ 9119 h 9910"/>
              <a:gd name="connsiteX4" fmla="*/ 9928 w 10000"/>
              <a:gd name="connsiteY4" fmla="*/ 9254 h 9910"/>
              <a:gd name="connsiteX5" fmla="*/ 9872 w 10000"/>
              <a:gd name="connsiteY5" fmla="*/ 9375 h 9910"/>
              <a:gd name="connsiteX6" fmla="*/ 9809 w 10000"/>
              <a:gd name="connsiteY6" fmla="*/ 9492 h 9910"/>
              <a:gd name="connsiteX7" fmla="*/ 9729 w 10000"/>
              <a:gd name="connsiteY7" fmla="*/ 9594 h 9910"/>
              <a:gd name="connsiteX8" fmla="*/ 9644 w 10000"/>
              <a:gd name="connsiteY8" fmla="*/ 9685 h 9910"/>
              <a:gd name="connsiteX9" fmla="*/ 9546 w 10000"/>
              <a:gd name="connsiteY9" fmla="*/ 9763 h 9910"/>
              <a:gd name="connsiteX10" fmla="*/ 9439 w 10000"/>
              <a:gd name="connsiteY10" fmla="*/ 9823 h 9910"/>
              <a:gd name="connsiteX11" fmla="*/ 9325 w 10000"/>
              <a:gd name="connsiteY11" fmla="*/ 9869 h 9910"/>
              <a:gd name="connsiteX12" fmla="*/ 9208 w 10000"/>
              <a:gd name="connsiteY12" fmla="*/ 9901 h 9910"/>
              <a:gd name="connsiteX13" fmla="*/ 9086 w 10000"/>
              <a:gd name="connsiteY13" fmla="*/ 9910 h 9910"/>
              <a:gd name="connsiteX14" fmla="*/ 0 w 10000"/>
              <a:gd name="connsiteY14" fmla="*/ 9910 h 9910"/>
              <a:gd name="connsiteX15" fmla="*/ 0 w 10000"/>
              <a:gd name="connsiteY15" fmla="*/ 227 h 9910"/>
              <a:gd name="connsiteX16" fmla="*/ 9086 w 10000"/>
              <a:gd name="connsiteY16" fmla="*/ 227 h 9910"/>
              <a:gd name="connsiteX17" fmla="*/ 9208 w 10000"/>
              <a:gd name="connsiteY17" fmla="*/ 217 h 9910"/>
              <a:gd name="connsiteX18" fmla="*/ 9325 w 10000"/>
              <a:gd name="connsiteY18" fmla="*/ 189 h 9910"/>
              <a:gd name="connsiteX19" fmla="*/ 9439 w 10000"/>
              <a:gd name="connsiteY19" fmla="*/ 142 h 9910"/>
              <a:gd name="connsiteX20" fmla="*/ 9546 w 10000"/>
              <a:gd name="connsiteY20" fmla="*/ 79 h 9910"/>
              <a:gd name="connsiteX21" fmla="*/ 9644 w 10000"/>
              <a:gd name="connsiteY21" fmla="*/ 0 h 9910"/>
              <a:gd name="connsiteX0" fmla="*/ 9546 w 10000"/>
              <a:gd name="connsiteY0" fmla="*/ 0 h 9920"/>
              <a:gd name="connsiteX1" fmla="*/ 10000 w 10000"/>
              <a:gd name="connsiteY1" fmla="*/ 8830 h 9920"/>
              <a:gd name="connsiteX2" fmla="*/ 9992 w 10000"/>
              <a:gd name="connsiteY2" fmla="*/ 8980 h 9920"/>
              <a:gd name="connsiteX3" fmla="*/ 9968 w 10000"/>
              <a:gd name="connsiteY3" fmla="*/ 9122 h 9920"/>
              <a:gd name="connsiteX4" fmla="*/ 9928 w 10000"/>
              <a:gd name="connsiteY4" fmla="*/ 9258 h 9920"/>
              <a:gd name="connsiteX5" fmla="*/ 9872 w 10000"/>
              <a:gd name="connsiteY5" fmla="*/ 9380 h 9920"/>
              <a:gd name="connsiteX6" fmla="*/ 9809 w 10000"/>
              <a:gd name="connsiteY6" fmla="*/ 9498 h 9920"/>
              <a:gd name="connsiteX7" fmla="*/ 9729 w 10000"/>
              <a:gd name="connsiteY7" fmla="*/ 9601 h 9920"/>
              <a:gd name="connsiteX8" fmla="*/ 9644 w 10000"/>
              <a:gd name="connsiteY8" fmla="*/ 9693 h 9920"/>
              <a:gd name="connsiteX9" fmla="*/ 9546 w 10000"/>
              <a:gd name="connsiteY9" fmla="*/ 9772 h 9920"/>
              <a:gd name="connsiteX10" fmla="*/ 9439 w 10000"/>
              <a:gd name="connsiteY10" fmla="*/ 9832 h 9920"/>
              <a:gd name="connsiteX11" fmla="*/ 9325 w 10000"/>
              <a:gd name="connsiteY11" fmla="*/ 9879 h 9920"/>
              <a:gd name="connsiteX12" fmla="*/ 9208 w 10000"/>
              <a:gd name="connsiteY12" fmla="*/ 9911 h 9920"/>
              <a:gd name="connsiteX13" fmla="*/ 9086 w 10000"/>
              <a:gd name="connsiteY13" fmla="*/ 9920 h 9920"/>
              <a:gd name="connsiteX14" fmla="*/ 0 w 10000"/>
              <a:gd name="connsiteY14" fmla="*/ 9920 h 9920"/>
              <a:gd name="connsiteX15" fmla="*/ 0 w 10000"/>
              <a:gd name="connsiteY15" fmla="*/ 149 h 9920"/>
              <a:gd name="connsiteX16" fmla="*/ 9086 w 10000"/>
              <a:gd name="connsiteY16" fmla="*/ 149 h 9920"/>
              <a:gd name="connsiteX17" fmla="*/ 9208 w 10000"/>
              <a:gd name="connsiteY17" fmla="*/ 139 h 9920"/>
              <a:gd name="connsiteX18" fmla="*/ 9325 w 10000"/>
              <a:gd name="connsiteY18" fmla="*/ 111 h 9920"/>
              <a:gd name="connsiteX19" fmla="*/ 9439 w 10000"/>
              <a:gd name="connsiteY19" fmla="*/ 63 h 9920"/>
              <a:gd name="connsiteX20" fmla="*/ 9546 w 10000"/>
              <a:gd name="connsiteY20" fmla="*/ 0 h 9920"/>
              <a:gd name="connsiteX0" fmla="*/ 9439 w 10000"/>
              <a:gd name="connsiteY0" fmla="*/ 0 h 9936"/>
              <a:gd name="connsiteX1" fmla="*/ 10000 w 10000"/>
              <a:gd name="connsiteY1" fmla="*/ 8837 h 9936"/>
              <a:gd name="connsiteX2" fmla="*/ 9992 w 10000"/>
              <a:gd name="connsiteY2" fmla="*/ 8988 h 9936"/>
              <a:gd name="connsiteX3" fmla="*/ 9968 w 10000"/>
              <a:gd name="connsiteY3" fmla="*/ 9132 h 9936"/>
              <a:gd name="connsiteX4" fmla="*/ 9928 w 10000"/>
              <a:gd name="connsiteY4" fmla="*/ 9269 h 9936"/>
              <a:gd name="connsiteX5" fmla="*/ 9872 w 10000"/>
              <a:gd name="connsiteY5" fmla="*/ 9392 h 9936"/>
              <a:gd name="connsiteX6" fmla="*/ 9809 w 10000"/>
              <a:gd name="connsiteY6" fmla="*/ 9511 h 9936"/>
              <a:gd name="connsiteX7" fmla="*/ 9729 w 10000"/>
              <a:gd name="connsiteY7" fmla="*/ 9614 h 9936"/>
              <a:gd name="connsiteX8" fmla="*/ 9644 w 10000"/>
              <a:gd name="connsiteY8" fmla="*/ 9707 h 9936"/>
              <a:gd name="connsiteX9" fmla="*/ 9546 w 10000"/>
              <a:gd name="connsiteY9" fmla="*/ 9787 h 9936"/>
              <a:gd name="connsiteX10" fmla="*/ 9439 w 10000"/>
              <a:gd name="connsiteY10" fmla="*/ 9847 h 9936"/>
              <a:gd name="connsiteX11" fmla="*/ 9325 w 10000"/>
              <a:gd name="connsiteY11" fmla="*/ 9895 h 9936"/>
              <a:gd name="connsiteX12" fmla="*/ 9208 w 10000"/>
              <a:gd name="connsiteY12" fmla="*/ 9927 h 9936"/>
              <a:gd name="connsiteX13" fmla="*/ 9086 w 10000"/>
              <a:gd name="connsiteY13" fmla="*/ 9936 h 9936"/>
              <a:gd name="connsiteX14" fmla="*/ 0 w 10000"/>
              <a:gd name="connsiteY14" fmla="*/ 9936 h 9936"/>
              <a:gd name="connsiteX15" fmla="*/ 0 w 10000"/>
              <a:gd name="connsiteY15" fmla="*/ 86 h 9936"/>
              <a:gd name="connsiteX16" fmla="*/ 9086 w 10000"/>
              <a:gd name="connsiteY16" fmla="*/ 86 h 9936"/>
              <a:gd name="connsiteX17" fmla="*/ 9208 w 10000"/>
              <a:gd name="connsiteY17" fmla="*/ 76 h 9936"/>
              <a:gd name="connsiteX18" fmla="*/ 9325 w 10000"/>
              <a:gd name="connsiteY18" fmla="*/ 48 h 9936"/>
              <a:gd name="connsiteX19" fmla="*/ 9439 w 10000"/>
              <a:gd name="connsiteY19" fmla="*/ 0 h 9936"/>
              <a:gd name="connsiteX0" fmla="*/ 9325 w 10000"/>
              <a:gd name="connsiteY0" fmla="*/ 0 h 9952"/>
              <a:gd name="connsiteX1" fmla="*/ 10000 w 10000"/>
              <a:gd name="connsiteY1" fmla="*/ 8846 h 9952"/>
              <a:gd name="connsiteX2" fmla="*/ 9992 w 10000"/>
              <a:gd name="connsiteY2" fmla="*/ 8998 h 9952"/>
              <a:gd name="connsiteX3" fmla="*/ 9968 w 10000"/>
              <a:gd name="connsiteY3" fmla="*/ 9143 h 9952"/>
              <a:gd name="connsiteX4" fmla="*/ 9928 w 10000"/>
              <a:gd name="connsiteY4" fmla="*/ 9281 h 9952"/>
              <a:gd name="connsiteX5" fmla="*/ 9872 w 10000"/>
              <a:gd name="connsiteY5" fmla="*/ 9404 h 9952"/>
              <a:gd name="connsiteX6" fmla="*/ 9809 w 10000"/>
              <a:gd name="connsiteY6" fmla="*/ 9524 h 9952"/>
              <a:gd name="connsiteX7" fmla="*/ 9729 w 10000"/>
              <a:gd name="connsiteY7" fmla="*/ 9628 h 9952"/>
              <a:gd name="connsiteX8" fmla="*/ 9644 w 10000"/>
              <a:gd name="connsiteY8" fmla="*/ 9722 h 9952"/>
              <a:gd name="connsiteX9" fmla="*/ 9546 w 10000"/>
              <a:gd name="connsiteY9" fmla="*/ 9802 h 9952"/>
              <a:gd name="connsiteX10" fmla="*/ 9439 w 10000"/>
              <a:gd name="connsiteY10" fmla="*/ 9862 h 9952"/>
              <a:gd name="connsiteX11" fmla="*/ 9325 w 10000"/>
              <a:gd name="connsiteY11" fmla="*/ 9911 h 9952"/>
              <a:gd name="connsiteX12" fmla="*/ 9208 w 10000"/>
              <a:gd name="connsiteY12" fmla="*/ 9943 h 9952"/>
              <a:gd name="connsiteX13" fmla="*/ 9086 w 10000"/>
              <a:gd name="connsiteY13" fmla="*/ 9952 h 9952"/>
              <a:gd name="connsiteX14" fmla="*/ 0 w 10000"/>
              <a:gd name="connsiteY14" fmla="*/ 9952 h 9952"/>
              <a:gd name="connsiteX15" fmla="*/ 0 w 10000"/>
              <a:gd name="connsiteY15" fmla="*/ 39 h 9952"/>
              <a:gd name="connsiteX16" fmla="*/ 9086 w 10000"/>
              <a:gd name="connsiteY16" fmla="*/ 39 h 9952"/>
              <a:gd name="connsiteX17" fmla="*/ 9208 w 10000"/>
              <a:gd name="connsiteY17" fmla="*/ 28 h 9952"/>
              <a:gd name="connsiteX18" fmla="*/ 9325 w 10000"/>
              <a:gd name="connsiteY18" fmla="*/ 0 h 9952"/>
              <a:gd name="connsiteX0" fmla="*/ 9208 w 10000"/>
              <a:gd name="connsiteY0" fmla="*/ 0 h 9972"/>
              <a:gd name="connsiteX1" fmla="*/ 10000 w 10000"/>
              <a:gd name="connsiteY1" fmla="*/ 8861 h 9972"/>
              <a:gd name="connsiteX2" fmla="*/ 9992 w 10000"/>
              <a:gd name="connsiteY2" fmla="*/ 9013 h 9972"/>
              <a:gd name="connsiteX3" fmla="*/ 9968 w 10000"/>
              <a:gd name="connsiteY3" fmla="*/ 9159 h 9972"/>
              <a:gd name="connsiteX4" fmla="*/ 9928 w 10000"/>
              <a:gd name="connsiteY4" fmla="*/ 9298 h 9972"/>
              <a:gd name="connsiteX5" fmla="*/ 9872 w 10000"/>
              <a:gd name="connsiteY5" fmla="*/ 9421 h 9972"/>
              <a:gd name="connsiteX6" fmla="*/ 9809 w 10000"/>
              <a:gd name="connsiteY6" fmla="*/ 9542 h 9972"/>
              <a:gd name="connsiteX7" fmla="*/ 9729 w 10000"/>
              <a:gd name="connsiteY7" fmla="*/ 9646 h 9972"/>
              <a:gd name="connsiteX8" fmla="*/ 9644 w 10000"/>
              <a:gd name="connsiteY8" fmla="*/ 9741 h 9972"/>
              <a:gd name="connsiteX9" fmla="*/ 9546 w 10000"/>
              <a:gd name="connsiteY9" fmla="*/ 9821 h 9972"/>
              <a:gd name="connsiteX10" fmla="*/ 9439 w 10000"/>
              <a:gd name="connsiteY10" fmla="*/ 9882 h 9972"/>
              <a:gd name="connsiteX11" fmla="*/ 9325 w 10000"/>
              <a:gd name="connsiteY11" fmla="*/ 9931 h 9972"/>
              <a:gd name="connsiteX12" fmla="*/ 9208 w 10000"/>
              <a:gd name="connsiteY12" fmla="*/ 9963 h 9972"/>
              <a:gd name="connsiteX13" fmla="*/ 9086 w 10000"/>
              <a:gd name="connsiteY13" fmla="*/ 9972 h 9972"/>
              <a:gd name="connsiteX14" fmla="*/ 0 w 10000"/>
              <a:gd name="connsiteY14" fmla="*/ 9972 h 9972"/>
              <a:gd name="connsiteX15" fmla="*/ 0 w 10000"/>
              <a:gd name="connsiteY15" fmla="*/ 11 h 9972"/>
              <a:gd name="connsiteX16" fmla="*/ 9086 w 10000"/>
              <a:gd name="connsiteY16" fmla="*/ 11 h 9972"/>
              <a:gd name="connsiteX17" fmla="*/ 9208 w 10000"/>
              <a:gd name="connsiteY17" fmla="*/ 0 h 9972"/>
              <a:gd name="connsiteX0" fmla="*/ 9086 w 10000"/>
              <a:gd name="connsiteY0" fmla="*/ 0 h 9989"/>
              <a:gd name="connsiteX1" fmla="*/ 10000 w 10000"/>
              <a:gd name="connsiteY1" fmla="*/ 8875 h 9989"/>
              <a:gd name="connsiteX2" fmla="*/ 9992 w 10000"/>
              <a:gd name="connsiteY2" fmla="*/ 9027 h 9989"/>
              <a:gd name="connsiteX3" fmla="*/ 9968 w 10000"/>
              <a:gd name="connsiteY3" fmla="*/ 9174 h 9989"/>
              <a:gd name="connsiteX4" fmla="*/ 9928 w 10000"/>
              <a:gd name="connsiteY4" fmla="*/ 9313 h 9989"/>
              <a:gd name="connsiteX5" fmla="*/ 9872 w 10000"/>
              <a:gd name="connsiteY5" fmla="*/ 9436 h 9989"/>
              <a:gd name="connsiteX6" fmla="*/ 9809 w 10000"/>
              <a:gd name="connsiteY6" fmla="*/ 9558 h 9989"/>
              <a:gd name="connsiteX7" fmla="*/ 9729 w 10000"/>
              <a:gd name="connsiteY7" fmla="*/ 9662 h 9989"/>
              <a:gd name="connsiteX8" fmla="*/ 9644 w 10000"/>
              <a:gd name="connsiteY8" fmla="*/ 9757 h 9989"/>
              <a:gd name="connsiteX9" fmla="*/ 9546 w 10000"/>
              <a:gd name="connsiteY9" fmla="*/ 9838 h 9989"/>
              <a:gd name="connsiteX10" fmla="*/ 9439 w 10000"/>
              <a:gd name="connsiteY10" fmla="*/ 9899 h 9989"/>
              <a:gd name="connsiteX11" fmla="*/ 9325 w 10000"/>
              <a:gd name="connsiteY11" fmla="*/ 9948 h 9989"/>
              <a:gd name="connsiteX12" fmla="*/ 9208 w 10000"/>
              <a:gd name="connsiteY12" fmla="*/ 9980 h 9989"/>
              <a:gd name="connsiteX13" fmla="*/ 9086 w 10000"/>
              <a:gd name="connsiteY13" fmla="*/ 9989 h 9989"/>
              <a:gd name="connsiteX14" fmla="*/ 0 w 10000"/>
              <a:gd name="connsiteY14" fmla="*/ 9989 h 9989"/>
              <a:gd name="connsiteX15" fmla="*/ 0 w 10000"/>
              <a:gd name="connsiteY15" fmla="*/ 0 h 9989"/>
              <a:gd name="connsiteX16" fmla="*/ 9086 w 10000"/>
              <a:gd name="connsiteY16" fmla="*/ 0 h 9989"/>
              <a:gd name="connsiteX0" fmla="*/ 9086 w 10060"/>
              <a:gd name="connsiteY0" fmla="*/ 0 h 10000"/>
              <a:gd name="connsiteX1" fmla="*/ 10000 w 10060"/>
              <a:gd name="connsiteY1" fmla="*/ 8885 h 10000"/>
              <a:gd name="connsiteX2" fmla="*/ 9968 w 10060"/>
              <a:gd name="connsiteY2" fmla="*/ 9184 h 10000"/>
              <a:gd name="connsiteX3" fmla="*/ 9928 w 10060"/>
              <a:gd name="connsiteY3" fmla="*/ 9323 h 10000"/>
              <a:gd name="connsiteX4" fmla="*/ 9872 w 10060"/>
              <a:gd name="connsiteY4" fmla="*/ 9446 h 10000"/>
              <a:gd name="connsiteX5" fmla="*/ 9809 w 10060"/>
              <a:gd name="connsiteY5" fmla="*/ 9569 h 10000"/>
              <a:gd name="connsiteX6" fmla="*/ 9729 w 10060"/>
              <a:gd name="connsiteY6" fmla="*/ 9673 h 10000"/>
              <a:gd name="connsiteX7" fmla="*/ 9644 w 10060"/>
              <a:gd name="connsiteY7" fmla="*/ 9768 h 10000"/>
              <a:gd name="connsiteX8" fmla="*/ 9546 w 10060"/>
              <a:gd name="connsiteY8" fmla="*/ 9849 h 10000"/>
              <a:gd name="connsiteX9" fmla="*/ 9439 w 10060"/>
              <a:gd name="connsiteY9" fmla="*/ 9910 h 10000"/>
              <a:gd name="connsiteX10" fmla="*/ 9325 w 10060"/>
              <a:gd name="connsiteY10" fmla="*/ 9959 h 10000"/>
              <a:gd name="connsiteX11" fmla="*/ 9208 w 10060"/>
              <a:gd name="connsiteY11" fmla="*/ 9991 h 10000"/>
              <a:gd name="connsiteX12" fmla="*/ 9086 w 10060"/>
              <a:gd name="connsiteY12" fmla="*/ 10000 h 10000"/>
              <a:gd name="connsiteX13" fmla="*/ 0 w 10060"/>
              <a:gd name="connsiteY13" fmla="*/ 10000 h 10000"/>
              <a:gd name="connsiteX14" fmla="*/ 0 w 10060"/>
              <a:gd name="connsiteY14" fmla="*/ 0 h 10000"/>
              <a:gd name="connsiteX15" fmla="*/ 9086 w 10060"/>
              <a:gd name="connsiteY15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809 w 10097"/>
              <a:gd name="connsiteY4" fmla="*/ 9569 h 10000"/>
              <a:gd name="connsiteX5" fmla="*/ 9729 w 10097"/>
              <a:gd name="connsiteY5" fmla="*/ 9673 h 10000"/>
              <a:gd name="connsiteX6" fmla="*/ 9644 w 10097"/>
              <a:gd name="connsiteY6" fmla="*/ 9768 h 10000"/>
              <a:gd name="connsiteX7" fmla="*/ 9546 w 10097"/>
              <a:gd name="connsiteY7" fmla="*/ 9849 h 10000"/>
              <a:gd name="connsiteX8" fmla="*/ 9439 w 10097"/>
              <a:gd name="connsiteY8" fmla="*/ 9910 h 10000"/>
              <a:gd name="connsiteX9" fmla="*/ 9325 w 10097"/>
              <a:gd name="connsiteY9" fmla="*/ 9959 h 10000"/>
              <a:gd name="connsiteX10" fmla="*/ 9208 w 10097"/>
              <a:gd name="connsiteY10" fmla="*/ 9991 h 10000"/>
              <a:gd name="connsiteX11" fmla="*/ 9086 w 10097"/>
              <a:gd name="connsiteY11" fmla="*/ 10000 h 10000"/>
              <a:gd name="connsiteX12" fmla="*/ 0 w 10097"/>
              <a:gd name="connsiteY12" fmla="*/ 10000 h 10000"/>
              <a:gd name="connsiteX13" fmla="*/ 0 w 10097"/>
              <a:gd name="connsiteY13" fmla="*/ 0 h 10000"/>
              <a:gd name="connsiteX14" fmla="*/ 9086 w 10097"/>
              <a:gd name="connsiteY14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644 w 10097"/>
              <a:gd name="connsiteY5" fmla="*/ 9768 h 10000"/>
              <a:gd name="connsiteX6" fmla="*/ 9546 w 10097"/>
              <a:gd name="connsiteY6" fmla="*/ 9849 h 10000"/>
              <a:gd name="connsiteX7" fmla="*/ 9439 w 10097"/>
              <a:gd name="connsiteY7" fmla="*/ 9910 h 10000"/>
              <a:gd name="connsiteX8" fmla="*/ 9325 w 10097"/>
              <a:gd name="connsiteY8" fmla="*/ 9959 h 10000"/>
              <a:gd name="connsiteX9" fmla="*/ 9208 w 10097"/>
              <a:gd name="connsiteY9" fmla="*/ 9991 h 10000"/>
              <a:gd name="connsiteX10" fmla="*/ 9086 w 10097"/>
              <a:gd name="connsiteY10" fmla="*/ 10000 h 10000"/>
              <a:gd name="connsiteX11" fmla="*/ 0 w 10097"/>
              <a:gd name="connsiteY11" fmla="*/ 10000 h 10000"/>
              <a:gd name="connsiteX12" fmla="*/ 0 w 10097"/>
              <a:gd name="connsiteY12" fmla="*/ 0 h 10000"/>
              <a:gd name="connsiteX13" fmla="*/ 9086 w 10097"/>
              <a:gd name="connsiteY13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325 w 10097"/>
              <a:gd name="connsiteY7" fmla="*/ 9959 h 10000"/>
              <a:gd name="connsiteX8" fmla="*/ 9208 w 10097"/>
              <a:gd name="connsiteY8" fmla="*/ 9991 h 10000"/>
              <a:gd name="connsiteX9" fmla="*/ 9086 w 10097"/>
              <a:gd name="connsiteY9" fmla="*/ 10000 h 10000"/>
              <a:gd name="connsiteX10" fmla="*/ 0 w 10097"/>
              <a:gd name="connsiteY10" fmla="*/ 10000 h 10000"/>
              <a:gd name="connsiteX11" fmla="*/ 0 w 10097"/>
              <a:gd name="connsiteY11" fmla="*/ 0 h 10000"/>
              <a:gd name="connsiteX12" fmla="*/ 9086 w 10097"/>
              <a:gd name="connsiteY12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208 w 10097"/>
              <a:gd name="connsiteY7" fmla="*/ 9991 h 10000"/>
              <a:gd name="connsiteX8" fmla="*/ 9086 w 10097"/>
              <a:gd name="connsiteY8" fmla="*/ 10000 h 10000"/>
              <a:gd name="connsiteX9" fmla="*/ 0 w 10097"/>
              <a:gd name="connsiteY9" fmla="*/ 10000 h 10000"/>
              <a:gd name="connsiteX10" fmla="*/ 0 w 10097"/>
              <a:gd name="connsiteY10" fmla="*/ 0 h 10000"/>
              <a:gd name="connsiteX11" fmla="*/ 9086 w 10097"/>
              <a:gd name="connsiteY11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086 w 10097"/>
              <a:gd name="connsiteY7" fmla="*/ 10000 h 10000"/>
              <a:gd name="connsiteX8" fmla="*/ 0 w 10097"/>
              <a:gd name="connsiteY8" fmla="*/ 10000 h 10000"/>
              <a:gd name="connsiteX9" fmla="*/ 0 w 10097"/>
              <a:gd name="connsiteY9" fmla="*/ 0 h 10000"/>
              <a:gd name="connsiteX10" fmla="*/ 9086 w 10097"/>
              <a:gd name="connsiteY10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546 w 10097"/>
              <a:gd name="connsiteY4" fmla="*/ 9849 h 10000"/>
              <a:gd name="connsiteX5" fmla="*/ 9439 w 10097"/>
              <a:gd name="connsiteY5" fmla="*/ 9910 h 10000"/>
              <a:gd name="connsiteX6" fmla="*/ 9086 w 10097"/>
              <a:gd name="connsiteY6" fmla="*/ 10000 h 10000"/>
              <a:gd name="connsiteX7" fmla="*/ 0 w 10097"/>
              <a:gd name="connsiteY7" fmla="*/ 10000 h 10000"/>
              <a:gd name="connsiteX8" fmla="*/ 0 w 10097"/>
              <a:gd name="connsiteY8" fmla="*/ 0 h 10000"/>
              <a:gd name="connsiteX9" fmla="*/ 9086 w 10097"/>
              <a:gd name="connsiteY9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546 w 10097"/>
              <a:gd name="connsiteY4" fmla="*/ 9849 h 10000"/>
              <a:gd name="connsiteX5" fmla="*/ 9086 w 10097"/>
              <a:gd name="connsiteY5" fmla="*/ 10000 h 10000"/>
              <a:gd name="connsiteX6" fmla="*/ 0 w 10097"/>
              <a:gd name="connsiteY6" fmla="*/ 10000 h 10000"/>
              <a:gd name="connsiteX7" fmla="*/ 0 w 10097"/>
              <a:gd name="connsiteY7" fmla="*/ 0 h 10000"/>
              <a:gd name="connsiteX8" fmla="*/ 9086 w 10097"/>
              <a:gd name="connsiteY8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546 w 10097"/>
              <a:gd name="connsiteY3" fmla="*/ 9849 h 10000"/>
              <a:gd name="connsiteX4" fmla="*/ 9086 w 10097"/>
              <a:gd name="connsiteY4" fmla="*/ 10000 h 10000"/>
              <a:gd name="connsiteX5" fmla="*/ 0 w 10097"/>
              <a:gd name="connsiteY5" fmla="*/ 10000 h 10000"/>
              <a:gd name="connsiteX6" fmla="*/ 0 w 10097"/>
              <a:gd name="connsiteY6" fmla="*/ 0 h 10000"/>
              <a:gd name="connsiteX7" fmla="*/ 9086 w 10097"/>
              <a:gd name="connsiteY7" fmla="*/ 0 h 10000"/>
              <a:gd name="connsiteX0" fmla="*/ 9086 w 10097"/>
              <a:gd name="connsiteY0" fmla="*/ 0 h 10092"/>
              <a:gd name="connsiteX1" fmla="*/ 9968 w 10097"/>
              <a:gd name="connsiteY1" fmla="*/ 9184 h 10092"/>
              <a:gd name="connsiteX2" fmla="*/ 9546 w 10097"/>
              <a:gd name="connsiteY2" fmla="*/ 9849 h 10092"/>
              <a:gd name="connsiteX3" fmla="*/ 9086 w 10097"/>
              <a:gd name="connsiteY3" fmla="*/ 10000 h 10092"/>
              <a:gd name="connsiteX4" fmla="*/ 0 w 10097"/>
              <a:gd name="connsiteY4" fmla="*/ 10000 h 10092"/>
              <a:gd name="connsiteX5" fmla="*/ 0 w 10097"/>
              <a:gd name="connsiteY5" fmla="*/ 0 h 10092"/>
              <a:gd name="connsiteX6" fmla="*/ 9086 w 10097"/>
              <a:gd name="connsiteY6" fmla="*/ 0 h 10092"/>
              <a:gd name="connsiteX0" fmla="*/ 9086 w 9935"/>
              <a:gd name="connsiteY0" fmla="*/ 0 h 10000"/>
              <a:gd name="connsiteX1" fmla="*/ 9546 w 9935"/>
              <a:gd name="connsiteY1" fmla="*/ 9849 h 10000"/>
              <a:gd name="connsiteX2" fmla="*/ 9086 w 9935"/>
              <a:gd name="connsiteY2" fmla="*/ 10000 h 10000"/>
              <a:gd name="connsiteX3" fmla="*/ 0 w 9935"/>
              <a:gd name="connsiteY3" fmla="*/ 10000 h 10000"/>
              <a:gd name="connsiteX4" fmla="*/ 0 w 9935"/>
              <a:gd name="connsiteY4" fmla="*/ 0 h 10000"/>
              <a:gd name="connsiteX5" fmla="*/ 9086 w 9935"/>
              <a:gd name="connsiteY5" fmla="*/ 0 h 10000"/>
              <a:gd name="connsiteX0" fmla="*/ 9145 w 9145"/>
              <a:gd name="connsiteY0" fmla="*/ 0 h 10000"/>
              <a:gd name="connsiteX1" fmla="*/ 9145 w 9145"/>
              <a:gd name="connsiteY1" fmla="*/ 10000 h 10000"/>
              <a:gd name="connsiteX2" fmla="*/ 0 w 9145"/>
              <a:gd name="connsiteY2" fmla="*/ 10000 h 10000"/>
              <a:gd name="connsiteX3" fmla="*/ 0 w 9145"/>
              <a:gd name="connsiteY3" fmla="*/ 0 h 10000"/>
              <a:gd name="connsiteX4" fmla="*/ 9145 w 9145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0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749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499 h 10000"/>
              <a:gd name="connsiteX4" fmla="*/ 1000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10000" y="10000"/>
                </a:lnTo>
                <a:lnTo>
                  <a:pt x="0" y="10000"/>
                </a:lnTo>
                <a:lnTo>
                  <a:pt x="0" y="499"/>
                </a:lnTo>
                <a:lnTo>
                  <a:pt x="100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  <a:effectLst>
            <a:glow rad="228600">
              <a:schemeClr val="tx1">
                <a:lumMod val="65000"/>
                <a:lumOff val="35000"/>
                <a:alpha val="40000"/>
              </a:schemeClr>
            </a:glo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4261124" y="1527882"/>
            <a:ext cx="197670" cy="269362"/>
          </a:xfrm>
          <a:custGeom>
            <a:avLst/>
            <a:gdLst>
              <a:gd name="T0" fmla="*/ 0 w 459"/>
              <a:gd name="T1" fmla="*/ 0 h 688"/>
              <a:gd name="T2" fmla="*/ 115 w 459"/>
              <a:gd name="T3" fmla="*/ 0 h 688"/>
              <a:gd name="T4" fmla="*/ 161 w 459"/>
              <a:gd name="T5" fmla="*/ 2 h 688"/>
              <a:gd name="T6" fmla="*/ 205 w 459"/>
              <a:gd name="T7" fmla="*/ 11 h 688"/>
              <a:gd name="T8" fmla="*/ 248 w 459"/>
              <a:gd name="T9" fmla="*/ 26 h 688"/>
              <a:gd name="T10" fmla="*/ 288 w 459"/>
              <a:gd name="T11" fmla="*/ 47 h 688"/>
              <a:gd name="T12" fmla="*/ 325 w 459"/>
              <a:gd name="T13" fmla="*/ 71 h 688"/>
              <a:gd name="T14" fmla="*/ 357 w 459"/>
              <a:gd name="T15" fmla="*/ 101 h 688"/>
              <a:gd name="T16" fmla="*/ 387 w 459"/>
              <a:gd name="T17" fmla="*/ 133 h 688"/>
              <a:gd name="T18" fmla="*/ 411 w 459"/>
              <a:gd name="T19" fmla="*/ 170 h 688"/>
              <a:gd name="T20" fmla="*/ 432 w 459"/>
              <a:gd name="T21" fmla="*/ 210 h 688"/>
              <a:gd name="T22" fmla="*/ 447 w 459"/>
              <a:gd name="T23" fmla="*/ 253 h 688"/>
              <a:gd name="T24" fmla="*/ 456 w 459"/>
              <a:gd name="T25" fmla="*/ 298 h 688"/>
              <a:gd name="T26" fmla="*/ 459 w 459"/>
              <a:gd name="T27" fmla="*/ 344 h 688"/>
              <a:gd name="T28" fmla="*/ 459 w 459"/>
              <a:gd name="T29" fmla="*/ 344 h 688"/>
              <a:gd name="T30" fmla="*/ 456 w 459"/>
              <a:gd name="T31" fmla="*/ 391 h 688"/>
              <a:gd name="T32" fmla="*/ 447 w 459"/>
              <a:gd name="T33" fmla="*/ 436 h 688"/>
              <a:gd name="T34" fmla="*/ 432 w 459"/>
              <a:gd name="T35" fmla="*/ 478 h 688"/>
              <a:gd name="T36" fmla="*/ 411 w 459"/>
              <a:gd name="T37" fmla="*/ 517 h 688"/>
              <a:gd name="T38" fmla="*/ 387 w 459"/>
              <a:gd name="T39" fmla="*/ 554 h 688"/>
              <a:gd name="T40" fmla="*/ 357 w 459"/>
              <a:gd name="T41" fmla="*/ 587 h 688"/>
              <a:gd name="T42" fmla="*/ 325 w 459"/>
              <a:gd name="T43" fmla="*/ 616 h 688"/>
              <a:gd name="T44" fmla="*/ 288 w 459"/>
              <a:gd name="T45" fmla="*/ 641 h 688"/>
              <a:gd name="T46" fmla="*/ 248 w 459"/>
              <a:gd name="T47" fmla="*/ 661 h 688"/>
              <a:gd name="T48" fmla="*/ 205 w 459"/>
              <a:gd name="T49" fmla="*/ 676 h 688"/>
              <a:gd name="T50" fmla="*/ 161 w 459"/>
              <a:gd name="T51" fmla="*/ 685 h 688"/>
              <a:gd name="T52" fmla="*/ 115 w 459"/>
              <a:gd name="T53" fmla="*/ 688 h 688"/>
              <a:gd name="T54" fmla="*/ 0 w 459"/>
              <a:gd name="T55" fmla="*/ 688 h 688"/>
              <a:gd name="T56" fmla="*/ 0 w 459"/>
              <a:gd name="T57" fmla="*/ 0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59" h="688">
                <a:moveTo>
                  <a:pt x="0" y="0"/>
                </a:moveTo>
                <a:lnTo>
                  <a:pt x="115" y="0"/>
                </a:lnTo>
                <a:lnTo>
                  <a:pt x="161" y="2"/>
                </a:lnTo>
                <a:lnTo>
                  <a:pt x="205" y="11"/>
                </a:lnTo>
                <a:lnTo>
                  <a:pt x="248" y="26"/>
                </a:lnTo>
                <a:lnTo>
                  <a:pt x="288" y="47"/>
                </a:lnTo>
                <a:lnTo>
                  <a:pt x="325" y="71"/>
                </a:lnTo>
                <a:lnTo>
                  <a:pt x="357" y="101"/>
                </a:lnTo>
                <a:lnTo>
                  <a:pt x="387" y="133"/>
                </a:lnTo>
                <a:lnTo>
                  <a:pt x="411" y="170"/>
                </a:lnTo>
                <a:lnTo>
                  <a:pt x="432" y="210"/>
                </a:lnTo>
                <a:lnTo>
                  <a:pt x="447" y="253"/>
                </a:lnTo>
                <a:lnTo>
                  <a:pt x="456" y="298"/>
                </a:lnTo>
                <a:lnTo>
                  <a:pt x="459" y="344"/>
                </a:lnTo>
                <a:lnTo>
                  <a:pt x="459" y="344"/>
                </a:lnTo>
                <a:lnTo>
                  <a:pt x="456" y="391"/>
                </a:lnTo>
                <a:lnTo>
                  <a:pt x="447" y="436"/>
                </a:lnTo>
                <a:lnTo>
                  <a:pt x="432" y="478"/>
                </a:lnTo>
                <a:lnTo>
                  <a:pt x="411" y="517"/>
                </a:lnTo>
                <a:lnTo>
                  <a:pt x="387" y="554"/>
                </a:lnTo>
                <a:lnTo>
                  <a:pt x="357" y="587"/>
                </a:lnTo>
                <a:lnTo>
                  <a:pt x="325" y="616"/>
                </a:lnTo>
                <a:lnTo>
                  <a:pt x="288" y="641"/>
                </a:lnTo>
                <a:lnTo>
                  <a:pt x="248" y="661"/>
                </a:lnTo>
                <a:lnTo>
                  <a:pt x="205" y="676"/>
                </a:lnTo>
                <a:lnTo>
                  <a:pt x="161" y="685"/>
                </a:lnTo>
                <a:lnTo>
                  <a:pt x="115" y="688"/>
                </a:lnTo>
                <a:lnTo>
                  <a:pt x="0" y="6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2837812" y="1598170"/>
            <a:ext cx="1620983" cy="1347201"/>
          </a:xfrm>
          <a:custGeom>
            <a:avLst/>
            <a:gdLst>
              <a:gd name="T0" fmla="*/ 3764 w 3764"/>
              <a:gd name="T1" fmla="*/ 0 h 3441"/>
              <a:gd name="T2" fmla="*/ 3764 w 3764"/>
              <a:gd name="T3" fmla="*/ 3096 h 3441"/>
              <a:gd name="T4" fmla="*/ 3761 w 3764"/>
              <a:gd name="T5" fmla="*/ 3143 h 3441"/>
              <a:gd name="T6" fmla="*/ 3752 w 3764"/>
              <a:gd name="T7" fmla="*/ 3188 h 3441"/>
              <a:gd name="T8" fmla="*/ 3737 w 3764"/>
              <a:gd name="T9" fmla="*/ 3231 h 3441"/>
              <a:gd name="T10" fmla="*/ 3716 w 3764"/>
              <a:gd name="T11" fmla="*/ 3270 h 3441"/>
              <a:gd name="T12" fmla="*/ 3692 w 3764"/>
              <a:gd name="T13" fmla="*/ 3307 h 3441"/>
              <a:gd name="T14" fmla="*/ 3662 w 3764"/>
              <a:gd name="T15" fmla="*/ 3340 h 3441"/>
              <a:gd name="T16" fmla="*/ 3630 w 3764"/>
              <a:gd name="T17" fmla="*/ 3369 h 3441"/>
              <a:gd name="T18" fmla="*/ 3593 w 3764"/>
              <a:gd name="T19" fmla="*/ 3394 h 3441"/>
              <a:gd name="T20" fmla="*/ 3553 w 3764"/>
              <a:gd name="T21" fmla="*/ 3413 h 3441"/>
              <a:gd name="T22" fmla="*/ 3510 w 3764"/>
              <a:gd name="T23" fmla="*/ 3428 h 3441"/>
              <a:gd name="T24" fmla="*/ 3466 w 3764"/>
              <a:gd name="T25" fmla="*/ 3438 h 3441"/>
              <a:gd name="T26" fmla="*/ 3420 w 3764"/>
              <a:gd name="T27" fmla="*/ 3441 h 3441"/>
              <a:gd name="T28" fmla="*/ 0 w 3764"/>
              <a:gd name="T29" fmla="*/ 3441 h 3441"/>
              <a:gd name="T30" fmla="*/ 0 w 3764"/>
              <a:gd name="T31" fmla="*/ 344 h 3441"/>
              <a:gd name="T32" fmla="*/ 3420 w 3764"/>
              <a:gd name="T33" fmla="*/ 344 h 3441"/>
              <a:gd name="T34" fmla="*/ 3466 w 3764"/>
              <a:gd name="T35" fmla="*/ 341 h 3441"/>
              <a:gd name="T36" fmla="*/ 3510 w 3764"/>
              <a:gd name="T37" fmla="*/ 332 h 3441"/>
              <a:gd name="T38" fmla="*/ 3553 w 3764"/>
              <a:gd name="T39" fmla="*/ 317 h 3441"/>
              <a:gd name="T40" fmla="*/ 3593 w 3764"/>
              <a:gd name="T41" fmla="*/ 297 h 3441"/>
              <a:gd name="T42" fmla="*/ 3630 w 3764"/>
              <a:gd name="T43" fmla="*/ 272 h 3441"/>
              <a:gd name="T44" fmla="*/ 3662 w 3764"/>
              <a:gd name="T45" fmla="*/ 243 h 3441"/>
              <a:gd name="T46" fmla="*/ 3692 w 3764"/>
              <a:gd name="T47" fmla="*/ 210 h 3441"/>
              <a:gd name="T48" fmla="*/ 3716 w 3764"/>
              <a:gd name="T49" fmla="*/ 173 h 3441"/>
              <a:gd name="T50" fmla="*/ 3737 w 3764"/>
              <a:gd name="T51" fmla="*/ 134 h 3441"/>
              <a:gd name="T52" fmla="*/ 3752 w 3764"/>
              <a:gd name="T53" fmla="*/ 92 h 3441"/>
              <a:gd name="T54" fmla="*/ 3761 w 3764"/>
              <a:gd name="T55" fmla="*/ 47 h 3441"/>
              <a:gd name="T56" fmla="*/ 3764 w 3764"/>
              <a:gd name="T57" fmla="*/ 0 h 3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64" h="3441">
                <a:moveTo>
                  <a:pt x="3764" y="0"/>
                </a:moveTo>
                <a:lnTo>
                  <a:pt x="3764" y="3096"/>
                </a:lnTo>
                <a:lnTo>
                  <a:pt x="3761" y="3143"/>
                </a:lnTo>
                <a:lnTo>
                  <a:pt x="3752" y="3188"/>
                </a:lnTo>
                <a:lnTo>
                  <a:pt x="3737" y="3231"/>
                </a:lnTo>
                <a:lnTo>
                  <a:pt x="3716" y="3270"/>
                </a:lnTo>
                <a:lnTo>
                  <a:pt x="3692" y="3307"/>
                </a:lnTo>
                <a:lnTo>
                  <a:pt x="3662" y="3340"/>
                </a:lnTo>
                <a:lnTo>
                  <a:pt x="3630" y="3369"/>
                </a:lnTo>
                <a:lnTo>
                  <a:pt x="3593" y="3394"/>
                </a:lnTo>
                <a:lnTo>
                  <a:pt x="3553" y="3413"/>
                </a:lnTo>
                <a:lnTo>
                  <a:pt x="3510" y="3428"/>
                </a:lnTo>
                <a:lnTo>
                  <a:pt x="3466" y="3438"/>
                </a:lnTo>
                <a:lnTo>
                  <a:pt x="3420" y="3441"/>
                </a:lnTo>
                <a:lnTo>
                  <a:pt x="0" y="3441"/>
                </a:lnTo>
                <a:lnTo>
                  <a:pt x="0" y="344"/>
                </a:lnTo>
                <a:lnTo>
                  <a:pt x="3420" y="344"/>
                </a:lnTo>
                <a:lnTo>
                  <a:pt x="3466" y="341"/>
                </a:lnTo>
                <a:lnTo>
                  <a:pt x="3510" y="332"/>
                </a:lnTo>
                <a:lnTo>
                  <a:pt x="3553" y="317"/>
                </a:lnTo>
                <a:lnTo>
                  <a:pt x="3593" y="297"/>
                </a:lnTo>
                <a:lnTo>
                  <a:pt x="3630" y="272"/>
                </a:lnTo>
                <a:lnTo>
                  <a:pt x="3662" y="243"/>
                </a:lnTo>
                <a:lnTo>
                  <a:pt x="3692" y="210"/>
                </a:lnTo>
                <a:lnTo>
                  <a:pt x="3716" y="173"/>
                </a:lnTo>
                <a:lnTo>
                  <a:pt x="3737" y="134"/>
                </a:lnTo>
                <a:lnTo>
                  <a:pt x="3752" y="92"/>
                </a:lnTo>
                <a:lnTo>
                  <a:pt x="3761" y="47"/>
                </a:lnTo>
                <a:lnTo>
                  <a:pt x="3764" y="0"/>
                </a:lnTo>
                <a:close/>
              </a:path>
            </a:pathLst>
          </a:custGeom>
          <a:gradFill>
            <a:gsLst>
              <a:gs pos="99000">
                <a:schemeClr val="accent3">
                  <a:lumMod val="60000"/>
                  <a:lumOff val="40000"/>
                </a:schemeClr>
              </a:gs>
              <a:gs pos="89000">
                <a:schemeClr val="accent3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5" name="Rounded Rectangle 2"/>
          <p:cNvSpPr/>
          <p:nvPr/>
        </p:nvSpPr>
        <p:spPr>
          <a:xfrm>
            <a:off x="2834278" y="1522496"/>
            <a:ext cx="1612505" cy="200782"/>
          </a:xfrm>
          <a:custGeom>
            <a:avLst/>
            <a:gdLst>
              <a:gd name="connsiteX0" fmla="*/ 0 w 2410065"/>
              <a:gd name="connsiteY0" fmla="*/ 128493 h 256986"/>
              <a:gd name="connsiteX1" fmla="*/ 128493 w 2410065"/>
              <a:gd name="connsiteY1" fmla="*/ 0 h 256986"/>
              <a:gd name="connsiteX2" fmla="*/ 2281572 w 2410065"/>
              <a:gd name="connsiteY2" fmla="*/ 0 h 256986"/>
              <a:gd name="connsiteX3" fmla="*/ 2410065 w 2410065"/>
              <a:gd name="connsiteY3" fmla="*/ 128493 h 256986"/>
              <a:gd name="connsiteX4" fmla="*/ 2410065 w 2410065"/>
              <a:gd name="connsiteY4" fmla="*/ 128493 h 256986"/>
              <a:gd name="connsiteX5" fmla="*/ 2281572 w 2410065"/>
              <a:gd name="connsiteY5" fmla="*/ 256986 h 256986"/>
              <a:gd name="connsiteX6" fmla="*/ 128493 w 2410065"/>
              <a:gd name="connsiteY6" fmla="*/ 256986 h 256986"/>
              <a:gd name="connsiteX7" fmla="*/ 0 w 2410065"/>
              <a:gd name="connsiteY7" fmla="*/ 128493 h 256986"/>
              <a:gd name="connsiteX0" fmla="*/ 0 w 2410065"/>
              <a:gd name="connsiteY0" fmla="*/ 130757 h 259250"/>
              <a:gd name="connsiteX1" fmla="*/ 128493 w 2410065"/>
              <a:gd name="connsiteY1" fmla="*/ 2264 h 259250"/>
              <a:gd name="connsiteX2" fmla="*/ 2163444 w 2410065"/>
              <a:gd name="connsiteY2" fmla="*/ 0 h 259250"/>
              <a:gd name="connsiteX3" fmla="*/ 2281572 w 2410065"/>
              <a:gd name="connsiteY3" fmla="*/ 2264 h 259250"/>
              <a:gd name="connsiteX4" fmla="*/ 2410065 w 2410065"/>
              <a:gd name="connsiteY4" fmla="*/ 130757 h 259250"/>
              <a:gd name="connsiteX5" fmla="*/ 2410065 w 2410065"/>
              <a:gd name="connsiteY5" fmla="*/ 130757 h 259250"/>
              <a:gd name="connsiteX6" fmla="*/ 2281572 w 2410065"/>
              <a:gd name="connsiteY6" fmla="*/ 259250 h 259250"/>
              <a:gd name="connsiteX7" fmla="*/ 128493 w 2410065"/>
              <a:gd name="connsiteY7" fmla="*/ 259250 h 259250"/>
              <a:gd name="connsiteX8" fmla="*/ 0 w 2410065"/>
              <a:gd name="connsiteY8" fmla="*/ 130757 h 259250"/>
              <a:gd name="connsiteX0" fmla="*/ 0 w 2410065"/>
              <a:gd name="connsiteY0" fmla="*/ 130757 h 259250"/>
              <a:gd name="connsiteX1" fmla="*/ 2163444 w 2410065"/>
              <a:gd name="connsiteY1" fmla="*/ 0 h 259250"/>
              <a:gd name="connsiteX2" fmla="*/ 2281572 w 2410065"/>
              <a:gd name="connsiteY2" fmla="*/ 2264 h 259250"/>
              <a:gd name="connsiteX3" fmla="*/ 2410065 w 2410065"/>
              <a:gd name="connsiteY3" fmla="*/ 130757 h 259250"/>
              <a:gd name="connsiteX4" fmla="*/ 2410065 w 2410065"/>
              <a:gd name="connsiteY4" fmla="*/ 130757 h 259250"/>
              <a:gd name="connsiteX5" fmla="*/ 2281572 w 2410065"/>
              <a:gd name="connsiteY5" fmla="*/ 259250 h 259250"/>
              <a:gd name="connsiteX6" fmla="*/ 128493 w 2410065"/>
              <a:gd name="connsiteY6" fmla="*/ 259250 h 259250"/>
              <a:gd name="connsiteX7" fmla="*/ 0 w 2410065"/>
              <a:gd name="connsiteY7" fmla="*/ 130757 h 259250"/>
              <a:gd name="connsiteX0" fmla="*/ 0 w 2410065"/>
              <a:gd name="connsiteY0" fmla="*/ 130757 h 259250"/>
              <a:gd name="connsiteX1" fmla="*/ 2163444 w 2410065"/>
              <a:gd name="connsiteY1" fmla="*/ 0 h 259250"/>
              <a:gd name="connsiteX2" fmla="*/ 2281572 w 2410065"/>
              <a:gd name="connsiteY2" fmla="*/ 2264 h 259250"/>
              <a:gd name="connsiteX3" fmla="*/ 2410065 w 2410065"/>
              <a:gd name="connsiteY3" fmla="*/ 130757 h 259250"/>
              <a:gd name="connsiteX4" fmla="*/ 2410065 w 2410065"/>
              <a:gd name="connsiteY4" fmla="*/ 130757 h 259250"/>
              <a:gd name="connsiteX5" fmla="*/ 2281572 w 2410065"/>
              <a:gd name="connsiteY5" fmla="*/ 259250 h 259250"/>
              <a:gd name="connsiteX6" fmla="*/ 128493 w 2410065"/>
              <a:gd name="connsiteY6" fmla="*/ 259250 h 259250"/>
              <a:gd name="connsiteX7" fmla="*/ 91440 w 2410065"/>
              <a:gd name="connsiteY7" fmla="*/ 222197 h 259250"/>
              <a:gd name="connsiteX0" fmla="*/ 2119187 w 2365808"/>
              <a:gd name="connsiteY0" fmla="*/ 0 h 259250"/>
              <a:gd name="connsiteX1" fmla="*/ 2237315 w 2365808"/>
              <a:gd name="connsiteY1" fmla="*/ 2264 h 259250"/>
              <a:gd name="connsiteX2" fmla="*/ 2365808 w 2365808"/>
              <a:gd name="connsiteY2" fmla="*/ 130757 h 259250"/>
              <a:gd name="connsiteX3" fmla="*/ 2365808 w 2365808"/>
              <a:gd name="connsiteY3" fmla="*/ 130757 h 259250"/>
              <a:gd name="connsiteX4" fmla="*/ 2237315 w 2365808"/>
              <a:gd name="connsiteY4" fmla="*/ 259250 h 259250"/>
              <a:gd name="connsiteX5" fmla="*/ 84236 w 2365808"/>
              <a:gd name="connsiteY5" fmla="*/ 259250 h 259250"/>
              <a:gd name="connsiteX6" fmla="*/ 47183 w 2365808"/>
              <a:gd name="connsiteY6" fmla="*/ 222197 h 259250"/>
              <a:gd name="connsiteX0" fmla="*/ 2034951 w 2281572"/>
              <a:gd name="connsiteY0" fmla="*/ 0 h 259250"/>
              <a:gd name="connsiteX1" fmla="*/ 2153079 w 2281572"/>
              <a:gd name="connsiteY1" fmla="*/ 2264 h 259250"/>
              <a:gd name="connsiteX2" fmla="*/ 2281572 w 2281572"/>
              <a:gd name="connsiteY2" fmla="*/ 130757 h 259250"/>
              <a:gd name="connsiteX3" fmla="*/ 2281572 w 2281572"/>
              <a:gd name="connsiteY3" fmla="*/ 130757 h 259250"/>
              <a:gd name="connsiteX4" fmla="*/ 2153079 w 2281572"/>
              <a:gd name="connsiteY4" fmla="*/ 259250 h 259250"/>
              <a:gd name="connsiteX5" fmla="*/ 0 w 2281572"/>
              <a:gd name="connsiteY5" fmla="*/ 259250 h 259250"/>
              <a:gd name="connsiteX0" fmla="*/ 2034951 w 2281572"/>
              <a:gd name="connsiteY0" fmla="*/ 0 h 259250"/>
              <a:gd name="connsiteX1" fmla="*/ 2153079 w 2281572"/>
              <a:gd name="connsiteY1" fmla="*/ 2264 h 259250"/>
              <a:gd name="connsiteX2" fmla="*/ 2281572 w 2281572"/>
              <a:gd name="connsiteY2" fmla="*/ 130757 h 259250"/>
              <a:gd name="connsiteX3" fmla="*/ 2281572 w 2281572"/>
              <a:gd name="connsiteY3" fmla="*/ 130757 h 259250"/>
              <a:gd name="connsiteX4" fmla="*/ 2153079 w 2281572"/>
              <a:gd name="connsiteY4" fmla="*/ 259250 h 259250"/>
              <a:gd name="connsiteX5" fmla="*/ 199500 w 2281572"/>
              <a:gd name="connsiteY5" fmla="*/ 256032 h 259250"/>
              <a:gd name="connsiteX6" fmla="*/ 0 w 2281572"/>
              <a:gd name="connsiteY6" fmla="*/ 259250 h 259250"/>
              <a:gd name="connsiteX0" fmla="*/ 1835451 w 2082072"/>
              <a:gd name="connsiteY0" fmla="*/ 0 h 259250"/>
              <a:gd name="connsiteX1" fmla="*/ 1953579 w 2082072"/>
              <a:gd name="connsiteY1" fmla="*/ 2264 h 259250"/>
              <a:gd name="connsiteX2" fmla="*/ 2082072 w 2082072"/>
              <a:gd name="connsiteY2" fmla="*/ 130757 h 259250"/>
              <a:gd name="connsiteX3" fmla="*/ 2082072 w 2082072"/>
              <a:gd name="connsiteY3" fmla="*/ 130757 h 259250"/>
              <a:gd name="connsiteX4" fmla="*/ 1953579 w 2082072"/>
              <a:gd name="connsiteY4" fmla="*/ 259250 h 259250"/>
              <a:gd name="connsiteX5" fmla="*/ 0 w 2082072"/>
              <a:gd name="connsiteY5" fmla="*/ 256032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2072" h="259250">
                <a:moveTo>
                  <a:pt x="1835451" y="0"/>
                </a:moveTo>
                <a:lnTo>
                  <a:pt x="1953579" y="2264"/>
                </a:lnTo>
                <a:cubicBezTo>
                  <a:pt x="2024544" y="2264"/>
                  <a:pt x="2082072" y="59792"/>
                  <a:pt x="2082072" y="130757"/>
                </a:cubicBezTo>
                <a:lnTo>
                  <a:pt x="2082072" y="130757"/>
                </a:lnTo>
                <a:cubicBezTo>
                  <a:pt x="2082072" y="201722"/>
                  <a:pt x="2024544" y="259250"/>
                  <a:pt x="1953579" y="259250"/>
                </a:cubicBezTo>
                <a:lnTo>
                  <a:pt x="0" y="256032"/>
                </a:ln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rot="21433871">
            <a:off x="1335997" y="1774273"/>
            <a:ext cx="1405687" cy="1089494"/>
          </a:xfrm>
          <a:custGeom>
            <a:avLst/>
            <a:gdLst>
              <a:gd name="T0" fmla="*/ 3764 w 3764"/>
              <a:gd name="T1" fmla="*/ 0 h 3441"/>
              <a:gd name="T2" fmla="*/ 3764 w 3764"/>
              <a:gd name="T3" fmla="*/ 3096 h 3441"/>
              <a:gd name="T4" fmla="*/ 3761 w 3764"/>
              <a:gd name="T5" fmla="*/ 3143 h 3441"/>
              <a:gd name="T6" fmla="*/ 3752 w 3764"/>
              <a:gd name="T7" fmla="*/ 3188 h 3441"/>
              <a:gd name="T8" fmla="*/ 3737 w 3764"/>
              <a:gd name="T9" fmla="*/ 3231 h 3441"/>
              <a:gd name="T10" fmla="*/ 3716 w 3764"/>
              <a:gd name="T11" fmla="*/ 3270 h 3441"/>
              <a:gd name="T12" fmla="*/ 3692 w 3764"/>
              <a:gd name="T13" fmla="*/ 3307 h 3441"/>
              <a:gd name="T14" fmla="*/ 3662 w 3764"/>
              <a:gd name="T15" fmla="*/ 3340 h 3441"/>
              <a:gd name="T16" fmla="*/ 3630 w 3764"/>
              <a:gd name="T17" fmla="*/ 3369 h 3441"/>
              <a:gd name="T18" fmla="*/ 3593 w 3764"/>
              <a:gd name="T19" fmla="*/ 3394 h 3441"/>
              <a:gd name="T20" fmla="*/ 3553 w 3764"/>
              <a:gd name="T21" fmla="*/ 3413 h 3441"/>
              <a:gd name="T22" fmla="*/ 3510 w 3764"/>
              <a:gd name="T23" fmla="*/ 3428 h 3441"/>
              <a:gd name="T24" fmla="*/ 3466 w 3764"/>
              <a:gd name="T25" fmla="*/ 3438 h 3441"/>
              <a:gd name="T26" fmla="*/ 3420 w 3764"/>
              <a:gd name="T27" fmla="*/ 3441 h 3441"/>
              <a:gd name="T28" fmla="*/ 0 w 3764"/>
              <a:gd name="T29" fmla="*/ 3441 h 3441"/>
              <a:gd name="T30" fmla="*/ 0 w 3764"/>
              <a:gd name="T31" fmla="*/ 344 h 3441"/>
              <a:gd name="T32" fmla="*/ 3420 w 3764"/>
              <a:gd name="T33" fmla="*/ 344 h 3441"/>
              <a:gd name="T34" fmla="*/ 3466 w 3764"/>
              <a:gd name="T35" fmla="*/ 341 h 3441"/>
              <a:gd name="T36" fmla="*/ 3510 w 3764"/>
              <a:gd name="T37" fmla="*/ 332 h 3441"/>
              <a:gd name="T38" fmla="*/ 3553 w 3764"/>
              <a:gd name="T39" fmla="*/ 317 h 3441"/>
              <a:gd name="T40" fmla="*/ 3593 w 3764"/>
              <a:gd name="T41" fmla="*/ 297 h 3441"/>
              <a:gd name="T42" fmla="*/ 3630 w 3764"/>
              <a:gd name="T43" fmla="*/ 272 h 3441"/>
              <a:gd name="T44" fmla="*/ 3662 w 3764"/>
              <a:gd name="T45" fmla="*/ 243 h 3441"/>
              <a:gd name="T46" fmla="*/ 3692 w 3764"/>
              <a:gd name="T47" fmla="*/ 210 h 3441"/>
              <a:gd name="T48" fmla="*/ 3716 w 3764"/>
              <a:gd name="T49" fmla="*/ 173 h 3441"/>
              <a:gd name="T50" fmla="*/ 3737 w 3764"/>
              <a:gd name="T51" fmla="*/ 134 h 3441"/>
              <a:gd name="T52" fmla="*/ 3752 w 3764"/>
              <a:gd name="T53" fmla="*/ 92 h 3441"/>
              <a:gd name="T54" fmla="*/ 3761 w 3764"/>
              <a:gd name="T55" fmla="*/ 47 h 3441"/>
              <a:gd name="T56" fmla="*/ 3764 w 3764"/>
              <a:gd name="T57" fmla="*/ 0 h 3441"/>
              <a:gd name="connsiteX0" fmla="*/ 9992 w 10000"/>
              <a:gd name="connsiteY0" fmla="*/ 0 h 9863"/>
              <a:gd name="connsiteX1" fmla="*/ 10000 w 10000"/>
              <a:gd name="connsiteY1" fmla="*/ 8860 h 9863"/>
              <a:gd name="connsiteX2" fmla="*/ 9992 w 10000"/>
              <a:gd name="connsiteY2" fmla="*/ 8997 h 9863"/>
              <a:gd name="connsiteX3" fmla="*/ 9968 w 10000"/>
              <a:gd name="connsiteY3" fmla="*/ 9128 h 9863"/>
              <a:gd name="connsiteX4" fmla="*/ 9928 w 10000"/>
              <a:gd name="connsiteY4" fmla="*/ 9253 h 9863"/>
              <a:gd name="connsiteX5" fmla="*/ 9872 w 10000"/>
              <a:gd name="connsiteY5" fmla="*/ 9366 h 9863"/>
              <a:gd name="connsiteX6" fmla="*/ 9809 w 10000"/>
              <a:gd name="connsiteY6" fmla="*/ 9474 h 9863"/>
              <a:gd name="connsiteX7" fmla="*/ 9729 w 10000"/>
              <a:gd name="connsiteY7" fmla="*/ 9569 h 9863"/>
              <a:gd name="connsiteX8" fmla="*/ 9644 w 10000"/>
              <a:gd name="connsiteY8" fmla="*/ 9654 h 9863"/>
              <a:gd name="connsiteX9" fmla="*/ 9546 w 10000"/>
              <a:gd name="connsiteY9" fmla="*/ 9726 h 9863"/>
              <a:gd name="connsiteX10" fmla="*/ 9439 w 10000"/>
              <a:gd name="connsiteY10" fmla="*/ 9782 h 9863"/>
              <a:gd name="connsiteX11" fmla="*/ 9325 w 10000"/>
              <a:gd name="connsiteY11" fmla="*/ 9825 h 9863"/>
              <a:gd name="connsiteX12" fmla="*/ 9208 w 10000"/>
              <a:gd name="connsiteY12" fmla="*/ 9854 h 9863"/>
              <a:gd name="connsiteX13" fmla="*/ 9086 w 10000"/>
              <a:gd name="connsiteY13" fmla="*/ 9863 h 9863"/>
              <a:gd name="connsiteX14" fmla="*/ 0 w 10000"/>
              <a:gd name="connsiteY14" fmla="*/ 9863 h 9863"/>
              <a:gd name="connsiteX15" fmla="*/ 0 w 10000"/>
              <a:gd name="connsiteY15" fmla="*/ 863 h 9863"/>
              <a:gd name="connsiteX16" fmla="*/ 9086 w 10000"/>
              <a:gd name="connsiteY16" fmla="*/ 863 h 9863"/>
              <a:gd name="connsiteX17" fmla="*/ 9208 w 10000"/>
              <a:gd name="connsiteY17" fmla="*/ 854 h 9863"/>
              <a:gd name="connsiteX18" fmla="*/ 9325 w 10000"/>
              <a:gd name="connsiteY18" fmla="*/ 828 h 9863"/>
              <a:gd name="connsiteX19" fmla="*/ 9439 w 10000"/>
              <a:gd name="connsiteY19" fmla="*/ 784 h 9863"/>
              <a:gd name="connsiteX20" fmla="*/ 9546 w 10000"/>
              <a:gd name="connsiteY20" fmla="*/ 726 h 9863"/>
              <a:gd name="connsiteX21" fmla="*/ 9644 w 10000"/>
              <a:gd name="connsiteY21" fmla="*/ 653 h 9863"/>
              <a:gd name="connsiteX22" fmla="*/ 9729 w 10000"/>
              <a:gd name="connsiteY22" fmla="*/ 569 h 9863"/>
              <a:gd name="connsiteX23" fmla="*/ 9809 w 10000"/>
              <a:gd name="connsiteY23" fmla="*/ 473 h 9863"/>
              <a:gd name="connsiteX24" fmla="*/ 9872 w 10000"/>
              <a:gd name="connsiteY24" fmla="*/ 366 h 9863"/>
              <a:gd name="connsiteX25" fmla="*/ 9928 w 10000"/>
              <a:gd name="connsiteY25" fmla="*/ 252 h 9863"/>
              <a:gd name="connsiteX26" fmla="*/ 9968 w 10000"/>
              <a:gd name="connsiteY26" fmla="*/ 130 h 9863"/>
              <a:gd name="connsiteX27" fmla="*/ 9992 w 10000"/>
              <a:gd name="connsiteY27" fmla="*/ 0 h 9863"/>
              <a:gd name="connsiteX0" fmla="*/ 9992 w 10000"/>
              <a:gd name="connsiteY0" fmla="*/ 0 h 10000"/>
              <a:gd name="connsiteX1" fmla="*/ 10000 w 10000"/>
              <a:gd name="connsiteY1" fmla="*/ 8983 h 10000"/>
              <a:gd name="connsiteX2" fmla="*/ 9992 w 10000"/>
              <a:gd name="connsiteY2" fmla="*/ 9122 h 10000"/>
              <a:gd name="connsiteX3" fmla="*/ 9968 w 10000"/>
              <a:gd name="connsiteY3" fmla="*/ 9255 h 10000"/>
              <a:gd name="connsiteX4" fmla="*/ 9928 w 10000"/>
              <a:gd name="connsiteY4" fmla="*/ 9382 h 10000"/>
              <a:gd name="connsiteX5" fmla="*/ 9872 w 10000"/>
              <a:gd name="connsiteY5" fmla="*/ 9496 h 10000"/>
              <a:gd name="connsiteX6" fmla="*/ 9809 w 10000"/>
              <a:gd name="connsiteY6" fmla="*/ 9606 h 10000"/>
              <a:gd name="connsiteX7" fmla="*/ 9729 w 10000"/>
              <a:gd name="connsiteY7" fmla="*/ 9702 h 10000"/>
              <a:gd name="connsiteX8" fmla="*/ 9644 w 10000"/>
              <a:gd name="connsiteY8" fmla="*/ 9788 h 10000"/>
              <a:gd name="connsiteX9" fmla="*/ 9546 w 10000"/>
              <a:gd name="connsiteY9" fmla="*/ 9861 h 10000"/>
              <a:gd name="connsiteX10" fmla="*/ 9439 w 10000"/>
              <a:gd name="connsiteY10" fmla="*/ 9918 h 10000"/>
              <a:gd name="connsiteX11" fmla="*/ 9325 w 10000"/>
              <a:gd name="connsiteY11" fmla="*/ 9961 h 10000"/>
              <a:gd name="connsiteX12" fmla="*/ 9208 w 10000"/>
              <a:gd name="connsiteY12" fmla="*/ 9991 h 10000"/>
              <a:gd name="connsiteX13" fmla="*/ 9086 w 10000"/>
              <a:gd name="connsiteY13" fmla="*/ 10000 h 10000"/>
              <a:gd name="connsiteX14" fmla="*/ 0 w 10000"/>
              <a:gd name="connsiteY14" fmla="*/ 10000 h 10000"/>
              <a:gd name="connsiteX15" fmla="*/ 0 w 10000"/>
              <a:gd name="connsiteY15" fmla="*/ 875 h 10000"/>
              <a:gd name="connsiteX16" fmla="*/ 9086 w 10000"/>
              <a:gd name="connsiteY16" fmla="*/ 875 h 10000"/>
              <a:gd name="connsiteX17" fmla="*/ 9208 w 10000"/>
              <a:gd name="connsiteY17" fmla="*/ 866 h 10000"/>
              <a:gd name="connsiteX18" fmla="*/ 9325 w 10000"/>
              <a:gd name="connsiteY18" fmla="*/ 840 h 10000"/>
              <a:gd name="connsiteX19" fmla="*/ 9439 w 10000"/>
              <a:gd name="connsiteY19" fmla="*/ 795 h 10000"/>
              <a:gd name="connsiteX20" fmla="*/ 9546 w 10000"/>
              <a:gd name="connsiteY20" fmla="*/ 736 h 10000"/>
              <a:gd name="connsiteX21" fmla="*/ 9644 w 10000"/>
              <a:gd name="connsiteY21" fmla="*/ 662 h 10000"/>
              <a:gd name="connsiteX22" fmla="*/ 9729 w 10000"/>
              <a:gd name="connsiteY22" fmla="*/ 577 h 10000"/>
              <a:gd name="connsiteX23" fmla="*/ 9809 w 10000"/>
              <a:gd name="connsiteY23" fmla="*/ 480 h 10000"/>
              <a:gd name="connsiteX24" fmla="*/ 9872 w 10000"/>
              <a:gd name="connsiteY24" fmla="*/ 371 h 10000"/>
              <a:gd name="connsiteX25" fmla="*/ 9968 w 10000"/>
              <a:gd name="connsiteY25" fmla="*/ 132 h 10000"/>
              <a:gd name="connsiteX26" fmla="*/ 9992 w 10000"/>
              <a:gd name="connsiteY26" fmla="*/ 0 h 10000"/>
              <a:gd name="connsiteX0" fmla="*/ 9968 w 10000"/>
              <a:gd name="connsiteY0" fmla="*/ 0 h 9868"/>
              <a:gd name="connsiteX1" fmla="*/ 10000 w 10000"/>
              <a:gd name="connsiteY1" fmla="*/ 8851 h 9868"/>
              <a:gd name="connsiteX2" fmla="*/ 9992 w 10000"/>
              <a:gd name="connsiteY2" fmla="*/ 8990 h 9868"/>
              <a:gd name="connsiteX3" fmla="*/ 9968 w 10000"/>
              <a:gd name="connsiteY3" fmla="*/ 9123 h 9868"/>
              <a:gd name="connsiteX4" fmla="*/ 9928 w 10000"/>
              <a:gd name="connsiteY4" fmla="*/ 9250 h 9868"/>
              <a:gd name="connsiteX5" fmla="*/ 9872 w 10000"/>
              <a:gd name="connsiteY5" fmla="*/ 9364 h 9868"/>
              <a:gd name="connsiteX6" fmla="*/ 9809 w 10000"/>
              <a:gd name="connsiteY6" fmla="*/ 9474 h 9868"/>
              <a:gd name="connsiteX7" fmla="*/ 9729 w 10000"/>
              <a:gd name="connsiteY7" fmla="*/ 9570 h 9868"/>
              <a:gd name="connsiteX8" fmla="*/ 9644 w 10000"/>
              <a:gd name="connsiteY8" fmla="*/ 9656 h 9868"/>
              <a:gd name="connsiteX9" fmla="*/ 9546 w 10000"/>
              <a:gd name="connsiteY9" fmla="*/ 9729 h 9868"/>
              <a:gd name="connsiteX10" fmla="*/ 9439 w 10000"/>
              <a:gd name="connsiteY10" fmla="*/ 9786 h 9868"/>
              <a:gd name="connsiteX11" fmla="*/ 9325 w 10000"/>
              <a:gd name="connsiteY11" fmla="*/ 9829 h 9868"/>
              <a:gd name="connsiteX12" fmla="*/ 9208 w 10000"/>
              <a:gd name="connsiteY12" fmla="*/ 9859 h 9868"/>
              <a:gd name="connsiteX13" fmla="*/ 9086 w 10000"/>
              <a:gd name="connsiteY13" fmla="*/ 9868 h 9868"/>
              <a:gd name="connsiteX14" fmla="*/ 0 w 10000"/>
              <a:gd name="connsiteY14" fmla="*/ 9868 h 9868"/>
              <a:gd name="connsiteX15" fmla="*/ 0 w 10000"/>
              <a:gd name="connsiteY15" fmla="*/ 743 h 9868"/>
              <a:gd name="connsiteX16" fmla="*/ 9086 w 10000"/>
              <a:gd name="connsiteY16" fmla="*/ 743 h 9868"/>
              <a:gd name="connsiteX17" fmla="*/ 9208 w 10000"/>
              <a:gd name="connsiteY17" fmla="*/ 734 h 9868"/>
              <a:gd name="connsiteX18" fmla="*/ 9325 w 10000"/>
              <a:gd name="connsiteY18" fmla="*/ 708 h 9868"/>
              <a:gd name="connsiteX19" fmla="*/ 9439 w 10000"/>
              <a:gd name="connsiteY19" fmla="*/ 663 h 9868"/>
              <a:gd name="connsiteX20" fmla="*/ 9546 w 10000"/>
              <a:gd name="connsiteY20" fmla="*/ 604 h 9868"/>
              <a:gd name="connsiteX21" fmla="*/ 9644 w 10000"/>
              <a:gd name="connsiteY21" fmla="*/ 530 h 9868"/>
              <a:gd name="connsiteX22" fmla="*/ 9729 w 10000"/>
              <a:gd name="connsiteY22" fmla="*/ 445 h 9868"/>
              <a:gd name="connsiteX23" fmla="*/ 9809 w 10000"/>
              <a:gd name="connsiteY23" fmla="*/ 348 h 9868"/>
              <a:gd name="connsiteX24" fmla="*/ 9872 w 10000"/>
              <a:gd name="connsiteY24" fmla="*/ 239 h 9868"/>
              <a:gd name="connsiteX25" fmla="*/ 9968 w 10000"/>
              <a:gd name="connsiteY25" fmla="*/ 0 h 9868"/>
              <a:gd name="connsiteX0" fmla="*/ 9872 w 10000"/>
              <a:gd name="connsiteY0" fmla="*/ 0 h 9758"/>
              <a:gd name="connsiteX1" fmla="*/ 10000 w 10000"/>
              <a:gd name="connsiteY1" fmla="*/ 8727 h 9758"/>
              <a:gd name="connsiteX2" fmla="*/ 9992 w 10000"/>
              <a:gd name="connsiteY2" fmla="*/ 8868 h 9758"/>
              <a:gd name="connsiteX3" fmla="*/ 9968 w 10000"/>
              <a:gd name="connsiteY3" fmla="*/ 9003 h 9758"/>
              <a:gd name="connsiteX4" fmla="*/ 9928 w 10000"/>
              <a:gd name="connsiteY4" fmla="*/ 9132 h 9758"/>
              <a:gd name="connsiteX5" fmla="*/ 9872 w 10000"/>
              <a:gd name="connsiteY5" fmla="*/ 9247 h 9758"/>
              <a:gd name="connsiteX6" fmla="*/ 9809 w 10000"/>
              <a:gd name="connsiteY6" fmla="*/ 9359 h 9758"/>
              <a:gd name="connsiteX7" fmla="*/ 9729 w 10000"/>
              <a:gd name="connsiteY7" fmla="*/ 9456 h 9758"/>
              <a:gd name="connsiteX8" fmla="*/ 9644 w 10000"/>
              <a:gd name="connsiteY8" fmla="*/ 9543 h 9758"/>
              <a:gd name="connsiteX9" fmla="*/ 9546 w 10000"/>
              <a:gd name="connsiteY9" fmla="*/ 9617 h 9758"/>
              <a:gd name="connsiteX10" fmla="*/ 9439 w 10000"/>
              <a:gd name="connsiteY10" fmla="*/ 9675 h 9758"/>
              <a:gd name="connsiteX11" fmla="*/ 9325 w 10000"/>
              <a:gd name="connsiteY11" fmla="*/ 9718 h 9758"/>
              <a:gd name="connsiteX12" fmla="*/ 9208 w 10000"/>
              <a:gd name="connsiteY12" fmla="*/ 9749 h 9758"/>
              <a:gd name="connsiteX13" fmla="*/ 9086 w 10000"/>
              <a:gd name="connsiteY13" fmla="*/ 9758 h 9758"/>
              <a:gd name="connsiteX14" fmla="*/ 0 w 10000"/>
              <a:gd name="connsiteY14" fmla="*/ 9758 h 9758"/>
              <a:gd name="connsiteX15" fmla="*/ 0 w 10000"/>
              <a:gd name="connsiteY15" fmla="*/ 511 h 9758"/>
              <a:gd name="connsiteX16" fmla="*/ 9086 w 10000"/>
              <a:gd name="connsiteY16" fmla="*/ 511 h 9758"/>
              <a:gd name="connsiteX17" fmla="*/ 9208 w 10000"/>
              <a:gd name="connsiteY17" fmla="*/ 502 h 9758"/>
              <a:gd name="connsiteX18" fmla="*/ 9325 w 10000"/>
              <a:gd name="connsiteY18" fmla="*/ 475 h 9758"/>
              <a:gd name="connsiteX19" fmla="*/ 9439 w 10000"/>
              <a:gd name="connsiteY19" fmla="*/ 430 h 9758"/>
              <a:gd name="connsiteX20" fmla="*/ 9546 w 10000"/>
              <a:gd name="connsiteY20" fmla="*/ 370 h 9758"/>
              <a:gd name="connsiteX21" fmla="*/ 9644 w 10000"/>
              <a:gd name="connsiteY21" fmla="*/ 295 h 9758"/>
              <a:gd name="connsiteX22" fmla="*/ 9729 w 10000"/>
              <a:gd name="connsiteY22" fmla="*/ 209 h 9758"/>
              <a:gd name="connsiteX23" fmla="*/ 9809 w 10000"/>
              <a:gd name="connsiteY23" fmla="*/ 111 h 9758"/>
              <a:gd name="connsiteX24" fmla="*/ 9872 w 10000"/>
              <a:gd name="connsiteY24" fmla="*/ 0 h 9758"/>
              <a:gd name="connsiteX0" fmla="*/ 9809 w 10000"/>
              <a:gd name="connsiteY0" fmla="*/ 0 h 9886"/>
              <a:gd name="connsiteX1" fmla="*/ 10000 w 10000"/>
              <a:gd name="connsiteY1" fmla="*/ 8829 h 9886"/>
              <a:gd name="connsiteX2" fmla="*/ 9992 w 10000"/>
              <a:gd name="connsiteY2" fmla="*/ 8974 h 9886"/>
              <a:gd name="connsiteX3" fmla="*/ 9968 w 10000"/>
              <a:gd name="connsiteY3" fmla="*/ 9112 h 9886"/>
              <a:gd name="connsiteX4" fmla="*/ 9928 w 10000"/>
              <a:gd name="connsiteY4" fmla="*/ 9244 h 9886"/>
              <a:gd name="connsiteX5" fmla="*/ 9872 w 10000"/>
              <a:gd name="connsiteY5" fmla="*/ 9362 h 9886"/>
              <a:gd name="connsiteX6" fmla="*/ 9809 w 10000"/>
              <a:gd name="connsiteY6" fmla="*/ 9477 h 9886"/>
              <a:gd name="connsiteX7" fmla="*/ 9729 w 10000"/>
              <a:gd name="connsiteY7" fmla="*/ 9577 h 9886"/>
              <a:gd name="connsiteX8" fmla="*/ 9644 w 10000"/>
              <a:gd name="connsiteY8" fmla="*/ 9666 h 9886"/>
              <a:gd name="connsiteX9" fmla="*/ 9546 w 10000"/>
              <a:gd name="connsiteY9" fmla="*/ 9742 h 9886"/>
              <a:gd name="connsiteX10" fmla="*/ 9439 w 10000"/>
              <a:gd name="connsiteY10" fmla="*/ 9801 h 9886"/>
              <a:gd name="connsiteX11" fmla="*/ 9325 w 10000"/>
              <a:gd name="connsiteY11" fmla="*/ 9845 h 9886"/>
              <a:gd name="connsiteX12" fmla="*/ 9208 w 10000"/>
              <a:gd name="connsiteY12" fmla="*/ 9877 h 9886"/>
              <a:gd name="connsiteX13" fmla="*/ 9086 w 10000"/>
              <a:gd name="connsiteY13" fmla="*/ 9886 h 9886"/>
              <a:gd name="connsiteX14" fmla="*/ 0 w 10000"/>
              <a:gd name="connsiteY14" fmla="*/ 9886 h 9886"/>
              <a:gd name="connsiteX15" fmla="*/ 0 w 10000"/>
              <a:gd name="connsiteY15" fmla="*/ 410 h 9886"/>
              <a:gd name="connsiteX16" fmla="*/ 9086 w 10000"/>
              <a:gd name="connsiteY16" fmla="*/ 410 h 9886"/>
              <a:gd name="connsiteX17" fmla="*/ 9208 w 10000"/>
              <a:gd name="connsiteY17" fmla="*/ 400 h 9886"/>
              <a:gd name="connsiteX18" fmla="*/ 9325 w 10000"/>
              <a:gd name="connsiteY18" fmla="*/ 373 h 9886"/>
              <a:gd name="connsiteX19" fmla="*/ 9439 w 10000"/>
              <a:gd name="connsiteY19" fmla="*/ 327 h 9886"/>
              <a:gd name="connsiteX20" fmla="*/ 9546 w 10000"/>
              <a:gd name="connsiteY20" fmla="*/ 265 h 9886"/>
              <a:gd name="connsiteX21" fmla="*/ 9644 w 10000"/>
              <a:gd name="connsiteY21" fmla="*/ 188 h 9886"/>
              <a:gd name="connsiteX22" fmla="*/ 9729 w 10000"/>
              <a:gd name="connsiteY22" fmla="*/ 100 h 9886"/>
              <a:gd name="connsiteX23" fmla="*/ 9809 w 10000"/>
              <a:gd name="connsiteY23" fmla="*/ 0 h 9886"/>
              <a:gd name="connsiteX0" fmla="*/ 9729 w 10000"/>
              <a:gd name="connsiteY0" fmla="*/ 0 h 9899"/>
              <a:gd name="connsiteX1" fmla="*/ 10000 w 10000"/>
              <a:gd name="connsiteY1" fmla="*/ 8830 h 9899"/>
              <a:gd name="connsiteX2" fmla="*/ 9992 w 10000"/>
              <a:gd name="connsiteY2" fmla="*/ 8976 h 9899"/>
              <a:gd name="connsiteX3" fmla="*/ 9968 w 10000"/>
              <a:gd name="connsiteY3" fmla="*/ 9116 h 9899"/>
              <a:gd name="connsiteX4" fmla="*/ 9928 w 10000"/>
              <a:gd name="connsiteY4" fmla="*/ 9250 h 9899"/>
              <a:gd name="connsiteX5" fmla="*/ 9872 w 10000"/>
              <a:gd name="connsiteY5" fmla="*/ 9369 h 9899"/>
              <a:gd name="connsiteX6" fmla="*/ 9809 w 10000"/>
              <a:gd name="connsiteY6" fmla="*/ 9485 h 9899"/>
              <a:gd name="connsiteX7" fmla="*/ 9729 w 10000"/>
              <a:gd name="connsiteY7" fmla="*/ 9586 h 9899"/>
              <a:gd name="connsiteX8" fmla="*/ 9644 w 10000"/>
              <a:gd name="connsiteY8" fmla="*/ 9676 h 9899"/>
              <a:gd name="connsiteX9" fmla="*/ 9546 w 10000"/>
              <a:gd name="connsiteY9" fmla="*/ 9753 h 9899"/>
              <a:gd name="connsiteX10" fmla="*/ 9439 w 10000"/>
              <a:gd name="connsiteY10" fmla="*/ 9813 h 9899"/>
              <a:gd name="connsiteX11" fmla="*/ 9325 w 10000"/>
              <a:gd name="connsiteY11" fmla="*/ 9858 h 9899"/>
              <a:gd name="connsiteX12" fmla="*/ 9208 w 10000"/>
              <a:gd name="connsiteY12" fmla="*/ 9890 h 9899"/>
              <a:gd name="connsiteX13" fmla="*/ 9086 w 10000"/>
              <a:gd name="connsiteY13" fmla="*/ 9899 h 9899"/>
              <a:gd name="connsiteX14" fmla="*/ 0 w 10000"/>
              <a:gd name="connsiteY14" fmla="*/ 9899 h 9899"/>
              <a:gd name="connsiteX15" fmla="*/ 0 w 10000"/>
              <a:gd name="connsiteY15" fmla="*/ 314 h 9899"/>
              <a:gd name="connsiteX16" fmla="*/ 9086 w 10000"/>
              <a:gd name="connsiteY16" fmla="*/ 314 h 9899"/>
              <a:gd name="connsiteX17" fmla="*/ 9208 w 10000"/>
              <a:gd name="connsiteY17" fmla="*/ 304 h 9899"/>
              <a:gd name="connsiteX18" fmla="*/ 9325 w 10000"/>
              <a:gd name="connsiteY18" fmla="*/ 276 h 9899"/>
              <a:gd name="connsiteX19" fmla="*/ 9439 w 10000"/>
              <a:gd name="connsiteY19" fmla="*/ 230 h 9899"/>
              <a:gd name="connsiteX20" fmla="*/ 9546 w 10000"/>
              <a:gd name="connsiteY20" fmla="*/ 167 h 9899"/>
              <a:gd name="connsiteX21" fmla="*/ 9644 w 10000"/>
              <a:gd name="connsiteY21" fmla="*/ 89 h 9899"/>
              <a:gd name="connsiteX22" fmla="*/ 9729 w 10000"/>
              <a:gd name="connsiteY22" fmla="*/ 0 h 9899"/>
              <a:gd name="connsiteX0" fmla="*/ 9644 w 10000"/>
              <a:gd name="connsiteY0" fmla="*/ 0 h 9910"/>
              <a:gd name="connsiteX1" fmla="*/ 10000 w 10000"/>
              <a:gd name="connsiteY1" fmla="*/ 8830 h 9910"/>
              <a:gd name="connsiteX2" fmla="*/ 9992 w 10000"/>
              <a:gd name="connsiteY2" fmla="*/ 8978 h 9910"/>
              <a:gd name="connsiteX3" fmla="*/ 9968 w 10000"/>
              <a:gd name="connsiteY3" fmla="*/ 9119 h 9910"/>
              <a:gd name="connsiteX4" fmla="*/ 9928 w 10000"/>
              <a:gd name="connsiteY4" fmla="*/ 9254 h 9910"/>
              <a:gd name="connsiteX5" fmla="*/ 9872 w 10000"/>
              <a:gd name="connsiteY5" fmla="*/ 9375 h 9910"/>
              <a:gd name="connsiteX6" fmla="*/ 9809 w 10000"/>
              <a:gd name="connsiteY6" fmla="*/ 9492 h 9910"/>
              <a:gd name="connsiteX7" fmla="*/ 9729 w 10000"/>
              <a:gd name="connsiteY7" fmla="*/ 9594 h 9910"/>
              <a:gd name="connsiteX8" fmla="*/ 9644 w 10000"/>
              <a:gd name="connsiteY8" fmla="*/ 9685 h 9910"/>
              <a:gd name="connsiteX9" fmla="*/ 9546 w 10000"/>
              <a:gd name="connsiteY9" fmla="*/ 9763 h 9910"/>
              <a:gd name="connsiteX10" fmla="*/ 9439 w 10000"/>
              <a:gd name="connsiteY10" fmla="*/ 9823 h 9910"/>
              <a:gd name="connsiteX11" fmla="*/ 9325 w 10000"/>
              <a:gd name="connsiteY11" fmla="*/ 9869 h 9910"/>
              <a:gd name="connsiteX12" fmla="*/ 9208 w 10000"/>
              <a:gd name="connsiteY12" fmla="*/ 9901 h 9910"/>
              <a:gd name="connsiteX13" fmla="*/ 9086 w 10000"/>
              <a:gd name="connsiteY13" fmla="*/ 9910 h 9910"/>
              <a:gd name="connsiteX14" fmla="*/ 0 w 10000"/>
              <a:gd name="connsiteY14" fmla="*/ 9910 h 9910"/>
              <a:gd name="connsiteX15" fmla="*/ 0 w 10000"/>
              <a:gd name="connsiteY15" fmla="*/ 227 h 9910"/>
              <a:gd name="connsiteX16" fmla="*/ 9086 w 10000"/>
              <a:gd name="connsiteY16" fmla="*/ 227 h 9910"/>
              <a:gd name="connsiteX17" fmla="*/ 9208 w 10000"/>
              <a:gd name="connsiteY17" fmla="*/ 217 h 9910"/>
              <a:gd name="connsiteX18" fmla="*/ 9325 w 10000"/>
              <a:gd name="connsiteY18" fmla="*/ 189 h 9910"/>
              <a:gd name="connsiteX19" fmla="*/ 9439 w 10000"/>
              <a:gd name="connsiteY19" fmla="*/ 142 h 9910"/>
              <a:gd name="connsiteX20" fmla="*/ 9546 w 10000"/>
              <a:gd name="connsiteY20" fmla="*/ 79 h 9910"/>
              <a:gd name="connsiteX21" fmla="*/ 9644 w 10000"/>
              <a:gd name="connsiteY21" fmla="*/ 0 h 9910"/>
              <a:gd name="connsiteX0" fmla="*/ 9546 w 10000"/>
              <a:gd name="connsiteY0" fmla="*/ 0 h 9920"/>
              <a:gd name="connsiteX1" fmla="*/ 10000 w 10000"/>
              <a:gd name="connsiteY1" fmla="*/ 8830 h 9920"/>
              <a:gd name="connsiteX2" fmla="*/ 9992 w 10000"/>
              <a:gd name="connsiteY2" fmla="*/ 8980 h 9920"/>
              <a:gd name="connsiteX3" fmla="*/ 9968 w 10000"/>
              <a:gd name="connsiteY3" fmla="*/ 9122 h 9920"/>
              <a:gd name="connsiteX4" fmla="*/ 9928 w 10000"/>
              <a:gd name="connsiteY4" fmla="*/ 9258 h 9920"/>
              <a:gd name="connsiteX5" fmla="*/ 9872 w 10000"/>
              <a:gd name="connsiteY5" fmla="*/ 9380 h 9920"/>
              <a:gd name="connsiteX6" fmla="*/ 9809 w 10000"/>
              <a:gd name="connsiteY6" fmla="*/ 9498 h 9920"/>
              <a:gd name="connsiteX7" fmla="*/ 9729 w 10000"/>
              <a:gd name="connsiteY7" fmla="*/ 9601 h 9920"/>
              <a:gd name="connsiteX8" fmla="*/ 9644 w 10000"/>
              <a:gd name="connsiteY8" fmla="*/ 9693 h 9920"/>
              <a:gd name="connsiteX9" fmla="*/ 9546 w 10000"/>
              <a:gd name="connsiteY9" fmla="*/ 9772 h 9920"/>
              <a:gd name="connsiteX10" fmla="*/ 9439 w 10000"/>
              <a:gd name="connsiteY10" fmla="*/ 9832 h 9920"/>
              <a:gd name="connsiteX11" fmla="*/ 9325 w 10000"/>
              <a:gd name="connsiteY11" fmla="*/ 9879 h 9920"/>
              <a:gd name="connsiteX12" fmla="*/ 9208 w 10000"/>
              <a:gd name="connsiteY12" fmla="*/ 9911 h 9920"/>
              <a:gd name="connsiteX13" fmla="*/ 9086 w 10000"/>
              <a:gd name="connsiteY13" fmla="*/ 9920 h 9920"/>
              <a:gd name="connsiteX14" fmla="*/ 0 w 10000"/>
              <a:gd name="connsiteY14" fmla="*/ 9920 h 9920"/>
              <a:gd name="connsiteX15" fmla="*/ 0 w 10000"/>
              <a:gd name="connsiteY15" fmla="*/ 149 h 9920"/>
              <a:gd name="connsiteX16" fmla="*/ 9086 w 10000"/>
              <a:gd name="connsiteY16" fmla="*/ 149 h 9920"/>
              <a:gd name="connsiteX17" fmla="*/ 9208 w 10000"/>
              <a:gd name="connsiteY17" fmla="*/ 139 h 9920"/>
              <a:gd name="connsiteX18" fmla="*/ 9325 w 10000"/>
              <a:gd name="connsiteY18" fmla="*/ 111 h 9920"/>
              <a:gd name="connsiteX19" fmla="*/ 9439 w 10000"/>
              <a:gd name="connsiteY19" fmla="*/ 63 h 9920"/>
              <a:gd name="connsiteX20" fmla="*/ 9546 w 10000"/>
              <a:gd name="connsiteY20" fmla="*/ 0 h 9920"/>
              <a:gd name="connsiteX0" fmla="*/ 9439 w 10000"/>
              <a:gd name="connsiteY0" fmla="*/ 0 h 9936"/>
              <a:gd name="connsiteX1" fmla="*/ 10000 w 10000"/>
              <a:gd name="connsiteY1" fmla="*/ 8837 h 9936"/>
              <a:gd name="connsiteX2" fmla="*/ 9992 w 10000"/>
              <a:gd name="connsiteY2" fmla="*/ 8988 h 9936"/>
              <a:gd name="connsiteX3" fmla="*/ 9968 w 10000"/>
              <a:gd name="connsiteY3" fmla="*/ 9132 h 9936"/>
              <a:gd name="connsiteX4" fmla="*/ 9928 w 10000"/>
              <a:gd name="connsiteY4" fmla="*/ 9269 h 9936"/>
              <a:gd name="connsiteX5" fmla="*/ 9872 w 10000"/>
              <a:gd name="connsiteY5" fmla="*/ 9392 h 9936"/>
              <a:gd name="connsiteX6" fmla="*/ 9809 w 10000"/>
              <a:gd name="connsiteY6" fmla="*/ 9511 h 9936"/>
              <a:gd name="connsiteX7" fmla="*/ 9729 w 10000"/>
              <a:gd name="connsiteY7" fmla="*/ 9614 h 9936"/>
              <a:gd name="connsiteX8" fmla="*/ 9644 w 10000"/>
              <a:gd name="connsiteY8" fmla="*/ 9707 h 9936"/>
              <a:gd name="connsiteX9" fmla="*/ 9546 w 10000"/>
              <a:gd name="connsiteY9" fmla="*/ 9787 h 9936"/>
              <a:gd name="connsiteX10" fmla="*/ 9439 w 10000"/>
              <a:gd name="connsiteY10" fmla="*/ 9847 h 9936"/>
              <a:gd name="connsiteX11" fmla="*/ 9325 w 10000"/>
              <a:gd name="connsiteY11" fmla="*/ 9895 h 9936"/>
              <a:gd name="connsiteX12" fmla="*/ 9208 w 10000"/>
              <a:gd name="connsiteY12" fmla="*/ 9927 h 9936"/>
              <a:gd name="connsiteX13" fmla="*/ 9086 w 10000"/>
              <a:gd name="connsiteY13" fmla="*/ 9936 h 9936"/>
              <a:gd name="connsiteX14" fmla="*/ 0 w 10000"/>
              <a:gd name="connsiteY14" fmla="*/ 9936 h 9936"/>
              <a:gd name="connsiteX15" fmla="*/ 0 w 10000"/>
              <a:gd name="connsiteY15" fmla="*/ 86 h 9936"/>
              <a:gd name="connsiteX16" fmla="*/ 9086 w 10000"/>
              <a:gd name="connsiteY16" fmla="*/ 86 h 9936"/>
              <a:gd name="connsiteX17" fmla="*/ 9208 w 10000"/>
              <a:gd name="connsiteY17" fmla="*/ 76 h 9936"/>
              <a:gd name="connsiteX18" fmla="*/ 9325 w 10000"/>
              <a:gd name="connsiteY18" fmla="*/ 48 h 9936"/>
              <a:gd name="connsiteX19" fmla="*/ 9439 w 10000"/>
              <a:gd name="connsiteY19" fmla="*/ 0 h 9936"/>
              <a:gd name="connsiteX0" fmla="*/ 9325 w 10000"/>
              <a:gd name="connsiteY0" fmla="*/ 0 h 9952"/>
              <a:gd name="connsiteX1" fmla="*/ 10000 w 10000"/>
              <a:gd name="connsiteY1" fmla="*/ 8846 h 9952"/>
              <a:gd name="connsiteX2" fmla="*/ 9992 w 10000"/>
              <a:gd name="connsiteY2" fmla="*/ 8998 h 9952"/>
              <a:gd name="connsiteX3" fmla="*/ 9968 w 10000"/>
              <a:gd name="connsiteY3" fmla="*/ 9143 h 9952"/>
              <a:gd name="connsiteX4" fmla="*/ 9928 w 10000"/>
              <a:gd name="connsiteY4" fmla="*/ 9281 h 9952"/>
              <a:gd name="connsiteX5" fmla="*/ 9872 w 10000"/>
              <a:gd name="connsiteY5" fmla="*/ 9404 h 9952"/>
              <a:gd name="connsiteX6" fmla="*/ 9809 w 10000"/>
              <a:gd name="connsiteY6" fmla="*/ 9524 h 9952"/>
              <a:gd name="connsiteX7" fmla="*/ 9729 w 10000"/>
              <a:gd name="connsiteY7" fmla="*/ 9628 h 9952"/>
              <a:gd name="connsiteX8" fmla="*/ 9644 w 10000"/>
              <a:gd name="connsiteY8" fmla="*/ 9722 h 9952"/>
              <a:gd name="connsiteX9" fmla="*/ 9546 w 10000"/>
              <a:gd name="connsiteY9" fmla="*/ 9802 h 9952"/>
              <a:gd name="connsiteX10" fmla="*/ 9439 w 10000"/>
              <a:gd name="connsiteY10" fmla="*/ 9862 h 9952"/>
              <a:gd name="connsiteX11" fmla="*/ 9325 w 10000"/>
              <a:gd name="connsiteY11" fmla="*/ 9911 h 9952"/>
              <a:gd name="connsiteX12" fmla="*/ 9208 w 10000"/>
              <a:gd name="connsiteY12" fmla="*/ 9943 h 9952"/>
              <a:gd name="connsiteX13" fmla="*/ 9086 w 10000"/>
              <a:gd name="connsiteY13" fmla="*/ 9952 h 9952"/>
              <a:gd name="connsiteX14" fmla="*/ 0 w 10000"/>
              <a:gd name="connsiteY14" fmla="*/ 9952 h 9952"/>
              <a:gd name="connsiteX15" fmla="*/ 0 w 10000"/>
              <a:gd name="connsiteY15" fmla="*/ 39 h 9952"/>
              <a:gd name="connsiteX16" fmla="*/ 9086 w 10000"/>
              <a:gd name="connsiteY16" fmla="*/ 39 h 9952"/>
              <a:gd name="connsiteX17" fmla="*/ 9208 w 10000"/>
              <a:gd name="connsiteY17" fmla="*/ 28 h 9952"/>
              <a:gd name="connsiteX18" fmla="*/ 9325 w 10000"/>
              <a:gd name="connsiteY18" fmla="*/ 0 h 9952"/>
              <a:gd name="connsiteX0" fmla="*/ 9208 w 10000"/>
              <a:gd name="connsiteY0" fmla="*/ 0 h 9972"/>
              <a:gd name="connsiteX1" fmla="*/ 10000 w 10000"/>
              <a:gd name="connsiteY1" fmla="*/ 8861 h 9972"/>
              <a:gd name="connsiteX2" fmla="*/ 9992 w 10000"/>
              <a:gd name="connsiteY2" fmla="*/ 9013 h 9972"/>
              <a:gd name="connsiteX3" fmla="*/ 9968 w 10000"/>
              <a:gd name="connsiteY3" fmla="*/ 9159 h 9972"/>
              <a:gd name="connsiteX4" fmla="*/ 9928 w 10000"/>
              <a:gd name="connsiteY4" fmla="*/ 9298 h 9972"/>
              <a:gd name="connsiteX5" fmla="*/ 9872 w 10000"/>
              <a:gd name="connsiteY5" fmla="*/ 9421 h 9972"/>
              <a:gd name="connsiteX6" fmla="*/ 9809 w 10000"/>
              <a:gd name="connsiteY6" fmla="*/ 9542 h 9972"/>
              <a:gd name="connsiteX7" fmla="*/ 9729 w 10000"/>
              <a:gd name="connsiteY7" fmla="*/ 9646 h 9972"/>
              <a:gd name="connsiteX8" fmla="*/ 9644 w 10000"/>
              <a:gd name="connsiteY8" fmla="*/ 9741 h 9972"/>
              <a:gd name="connsiteX9" fmla="*/ 9546 w 10000"/>
              <a:gd name="connsiteY9" fmla="*/ 9821 h 9972"/>
              <a:gd name="connsiteX10" fmla="*/ 9439 w 10000"/>
              <a:gd name="connsiteY10" fmla="*/ 9882 h 9972"/>
              <a:gd name="connsiteX11" fmla="*/ 9325 w 10000"/>
              <a:gd name="connsiteY11" fmla="*/ 9931 h 9972"/>
              <a:gd name="connsiteX12" fmla="*/ 9208 w 10000"/>
              <a:gd name="connsiteY12" fmla="*/ 9963 h 9972"/>
              <a:gd name="connsiteX13" fmla="*/ 9086 w 10000"/>
              <a:gd name="connsiteY13" fmla="*/ 9972 h 9972"/>
              <a:gd name="connsiteX14" fmla="*/ 0 w 10000"/>
              <a:gd name="connsiteY14" fmla="*/ 9972 h 9972"/>
              <a:gd name="connsiteX15" fmla="*/ 0 w 10000"/>
              <a:gd name="connsiteY15" fmla="*/ 11 h 9972"/>
              <a:gd name="connsiteX16" fmla="*/ 9086 w 10000"/>
              <a:gd name="connsiteY16" fmla="*/ 11 h 9972"/>
              <a:gd name="connsiteX17" fmla="*/ 9208 w 10000"/>
              <a:gd name="connsiteY17" fmla="*/ 0 h 9972"/>
              <a:gd name="connsiteX0" fmla="*/ 9086 w 10000"/>
              <a:gd name="connsiteY0" fmla="*/ 0 h 9989"/>
              <a:gd name="connsiteX1" fmla="*/ 10000 w 10000"/>
              <a:gd name="connsiteY1" fmla="*/ 8875 h 9989"/>
              <a:gd name="connsiteX2" fmla="*/ 9992 w 10000"/>
              <a:gd name="connsiteY2" fmla="*/ 9027 h 9989"/>
              <a:gd name="connsiteX3" fmla="*/ 9968 w 10000"/>
              <a:gd name="connsiteY3" fmla="*/ 9174 h 9989"/>
              <a:gd name="connsiteX4" fmla="*/ 9928 w 10000"/>
              <a:gd name="connsiteY4" fmla="*/ 9313 h 9989"/>
              <a:gd name="connsiteX5" fmla="*/ 9872 w 10000"/>
              <a:gd name="connsiteY5" fmla="*/ 9436 h 9989"/>
              <a:gd name="connsiteX6" fmla="*/ 9809 w 10000"/>
              <a:gd name="connsiteY6" fmla="*/ 9558 h 9989"/>
              <a:gd name="connsiteX7" fmla="*/ 9729 w 10000"/>
              <a:gd name="connsiteY7" fmla="*/ 9662 h 9989"/>
              <a:gd name="connsiteX8" fmla="*/ 9644 w 10000"/>
              <a:gd name="connsiteY8" fmla="*/ 9757 h 9989"/>
              <a:gd name="connsiteX9" fmla="*/ 9546 w 10000"/>
              <a:gd name="connsiteY9" fmla="*/ 9838 h 9989"/>
              <a:gd name="connsiteX10" fmla="*/ 9439 w 10000"/>
              <a:gd name="connsiteY10" fmla="*/ 9899 h 9989"/>
              <a:gd name="connsiteX11" fmla="*/ 9325 w 10000"/>
              <a:gd name="connsiteY11" fmla="*/ 9948 h 9989"/>
              <a:gd name="connsiteX12" fmla="*/ 9208 w 10000"/>
              <a:gd name="connsiteY12" fmla="*/ 9980 h 9989"/>
              <a:gd name="connsiteX13" fmla="*/ 9086 w 10000"/>
              <a:gd name="connsiteY13" fmla="*/ 9989 h 9989"/>
              <a:gd name="connsiteX14" fmla="*/ 0 w 10000"/>
              <a:gd name="connsiteY14" fmla="*/ 9989 h 9989"/>
              <a:gd name="connsiteX15" fmla="*/ 0 w 10000"/>
              <a:gd name="connsiteY15" fmla="*/ 0 h 9989"/>
              <a:gd name="connsiteX16" fmla="*/ 9086 w 10000"/>
              <a:gd name="connsiteY16" fmla="*/ 0 h 9989"/>
              <a:gd name="connsiteX0" fmla="*/ 9086 w 10060"/>
              <a:gd name="connsiteY0" fmla="*/ 0 h 10000"/>
              <a:gd name="connsiteX1" fmla="*/ 10000 w 10060"/>
              <a:gd name="connsiteY1" fmla="*/ 8885 h 10000"/>
              <a:gd name="connsiteX2" fmla="*/ 9968 w 10060"/>
              <a:gd name="connsiteY2" fmla="*/ 9184 h 10000"/>
              <a:gd name="connsiteX3" fmla="*/ 9928 w 10060"/>
              <a:gd name="connsiteY3" fmla="*/ 9323 h 10000"/>
              <a:gd name="connsiteX4" fmla="*/ 9872 w 10060"/>
              <a:gd name="connsiteY4" fmla="*/ 9446 h 10000"/>
              <a:gd name="connsiteX5" fmla="*/ 9809 w 10060"/>
              <a:gd name="connsiteY5" fmla="*/ 9569 h 10000"/>
              <a:gd name="connsiteX6" fmla="*/ 9729 w 10060"/>
              <a:gd name="connsiteY6" fmla="*/ 9673 h 10000"/>
              <a:gd name="connsiteX7" fmla="*/ 9644 w 10060"/>
              <a:gd name="connsiteY7" fmla="*/ 9768 h 10000"/>
              <a:gd name="connsiteX8" fmla="*/ 9546 w 10060"/>
              <a:gd name="connsiteY8" fmla="*/ 9849 h 10000"/>
              <a:gd name="connsiteX9" fmla="*/ 9439 w 10060"/>
              <a:gd name="connsiteY9" fmla="*/ 9910 h 10000"/>
              <a:gd name="connsiteX10" fmla="*/ 9325 w 10060"/>
              <a:gd name="connsiteY10" fmla="*/ 9959 h 10000"/>
              <a:gd name="connsiteX11" fmla="*/ 9208 w 10060"/>
              <a:gd name="connsiteY11" fmla="*/ 9991 h 10000"/>
              <a:gd name="connsiteX12" fmla="*/ 9086 w 10060"/>
              <a:gd name="connsiteY12" fmla="*/ 10000 h 10000"/>
              <a:gd name="connsiteX13" fmla="*/ 0 w 10060"/>
              <a:gd name="connsiteY13" fmla="*/ 10000 h 10000"/>
              <a:gd name="connsiteX14" fmla="*/ 0 w 10060"/>
              <a:gd name="connsiteY14" fmla="*/ 0 h 10000"/>
              <a:gd name="connsiteX15" fmla="*/ 9086 w 10060"/>
              <a:gd name="connsiteY15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809 w 10097"/>
              <a:gd name="connsiteY4" fmla="*/ 9569 h 10000"/>
              <a:gd name="connsiteX5" fmla="*/ 9729 w 10097"/>
              <a:gd name="connsiteY5" fmla="*/ 9673 h 10000"/>
              <a:gd name="connsiteX6" fmla="*/ 9644 w 10097"/>
              <a:gd name="connsiteY6" fmla="*/ 9768 h 10000"/>
              <a:gd name="connsiteX7" fmla="*/ 9546 w 10097"/>
              <a:gd name="connsiteY7" fmla="*/ 9849 h 10000"/>
              <a:gd name="connsiteX8" fmla="*/ 9439 w 10097"/>
              <a:gd name="connsiteY8" fmla="*/ 9910 h 10000"/>
              <a:gd name="connsiteX9" fmla="*/ 9325 w 10097"/>
              <a:gd name="connsiteY9" fmla="*/ 9959 h 10000"/>
              <a:gd name="connsiteX10" fmla="*/ 9208 w 10097"/>
              <a:gd name="connsiteY10" fmla="*/ 9991 h 10000"/>
              <a:gd name="connsiteX11" fmla="*/ 9086 w 10097"/>
              <a:gd name="connsiteY11" fmla="*/ 10000 h 10000"/>
              <a:gd name="connsiteX12" fmla="*/ 0 w 10097"/>
              <a:gd name="connsiteY12" fmla="*/ 10000 h 10000"/>
              <a:gd name="connsiteX13" fmla="*/ 0 w 10097"/>
              <a:gd name="connsiteY13" fmla="*/ 0 h 10000"/>
              <a:gd name="connsiteX14" fmla="*/ 9086 w 10097"/>
              <a:gd name="connsiteY14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644 w 10097"/>
              <a:gd name="connsiteY5" fmla="*/ 9768 h 10000"/>
              <a:gd name="connsiteX6" fmla="*/ 9546 w 10097"/>
              <a:gd name="connsiteY6" fmla="*/ 9849 h 10000"/>
              <a:gd name="connsiteX7" fmla="*/ 9439 w 10097"/>
              <a:gd name="connsiteY7" fmla="*/ 9910 h 10000"/>
              <a:gd name="connsiteX8" fmla="*/ 9325 w 10097"/>
              <a:gd name="connsiteY8" fmla="*/ 9959 h 10000"/>
              <a:gd name="connsiteX9" fmla="*/ 9208 w 10097"/>
              <a:gd name="connsiteY9" fmla="*/ 9991 h 10000"/>
              <a:gd name="connsiteX10" fmla="*/ 9086 w 10097"/>
              <a:gd name="connsiteY10" fmla="*/ 10000 h 10000"/>
              <a:gd name="connsiteX11" fmla="*/ 0 w 10097"/>
              <a:gd name="connsiteY11" fmla="*/ 10000 h 10000"/>
              <a:gd name="connsiteX12" fmla="*/ 0 w 10097"/>
              <a:gd name="connsiteY12" fmla="*/ 0 h 10000"/>
              <a:gd name="connsiteX13" fmla="*/ 9086 w 10097"/>
              <a:gd name="connsiteY13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325 w 10097"/>
              <a:gd name="connsiteY7" fmla="*/ 9959 h 10000"/>
              <a:gd name="connsiteX8" fmla="*/ 9208 w 10097"/>
              <a:gd name="connsiteY8" fmla="*/ 9991 h 10000"/>
              <a:gd name="connsiteX9" fmla="*/ 9086 w 10097"/>
              <a:gd name="connsiteY9" fmla="*/ 10000 h 10000"/>
              <a:gd name="connsiteX10" fmla="*/ 0 w 10097"/>
              <a:gd name="connsiteY10" fmla="*/ 10000 h 10000"/>
              <a:gd name="connsiteX11" fmla="*/ 0 w 10097"/>
              <a:gd name="connsiteY11" fmla="*/ 0 h 10000"/>
              <a:gd name="connsiteX12" fmla="*/ 9086 w 10097"/>
              <a:gd name="connsiteY12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208 w 10097"/>
              <a:gd name="connsiteY7" fmla="*/ 9991 h 10000"/>
              <a:gd name="connsiteX8" fmla="*/ 9086 w 10097"/>
              <a:gd name="connsiteY8" fmla="*/ 10000 h 10000"/>
              <a:gd name="connsiteX9" fmla="*/ 0 w 10097"/>
              <a:gd name="connsiteY9" fmla="*/ 10000 h 10000"/>
              <a:gd name="connsiteX10" fmla="*/ 0 w 10097"/>
              <a:gd name="connsiteY10" fmla="*/ 0 h 10000"/>
              <a:gd name="connsiteX11" fmla="*/ 9086 w 10097"/>
              <a:gd name="connsiteY11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729 w 10097"/>
              <a:gd name="connsiteY4" fmla="*/ 9673 h 10000"/>
              <a:gd name="connsiteX5" fmla="*/ 9546 w 10097"/>
              <a:gd name="connsiteY5" fmla="*/ 9849 h 10000"/>
              <a:gd name="connsiteX6" fmla="*/ 9439 w 10097"/>
              <a:gd name="connsiteY6" fmla="*/ 9910 h 10000"/>
              <a:gd name="connsiteX7" fmla="*/ 9086 w 10097"/>
              <a:gd name="connsiteY7" fmla="*/ 10000 h 10000"/>
              <a:gd name="connsiteX8" fmla="*/ 0 w 10097"/>
              <a:gd name="connsiteY8" fmla="*/ 10000 h 10000"/>
              <a:gd name="connsiteX9" fmla="*/ 0 w 10097"/>
              <a:gd name="connsiteY9" fmla="*/ 0 h 10000"/>
              <a:gd name="connsiteX10" fmla="*/ 9086 w 10097"/>
              <a:gd name="connsiteY10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546 w 10097"/>
              <a:gd name="connsiteY4" fmla="*/ 9849 h 10000"/>
              <a:gd name="connsiteX5" fmla="*/ 9439 w 10097"/>
              <a:gd name="connsiteY5" fmla="*/ 9910 h 10000"/>
              <a:gd name="connsiteX6" fmla="*/ 9086 w 10097"/>
              <a:gd name="connsiteY6" fmla="*/ 10000 h 10000"/>
              <a:gd name="connsiteX7" fmla="*/ 0 w 10097"/>
              <a:gd name="connsiteY7" fmla="*/ 10000 h 10000"/>
              <a:gd name="connsiteX8" fmla="*/ 0 w 10097"/>
              <a:gd name="connsiteY8" fmla="*/ 0 h 10000"/>
              <a:gd name="connsiteX9" fmla="*/ 9086 w 10097"/>
              <a:gd name="connsiteY9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872 w 10097"/>
              <a:gd name="connsiteY3" fmla="*/ 9446 h 10000"/>
              <a:gd name="connsiteX4" fmla="*/ 9546 w 10097"/>
              <a:gd name="connsiteY4" fmla="*/ 9849 h 10000"/>
              <a:gd name="connsiteX5" fmla="*/ 9086 w 10097"/>
              <a:gd name="connsiteY5" fmla="*/ 10000 h 10000"/>
              <a:gd name="connsiteX6" fmla="*/ 0 w 10097"/>
              <a:gd name="connsiteY6" fmla="*/ 10000 h 10000"/>
              <a:gd name="connsiteX7" fmla="*/ 0 w 10097"/>
              <a:gd name="connsiteY7" fmla="*/ 0 h 10000"/>
              <a:gd name="connsiteX8" fmla="*/ 9086 w 10097"/>
              <a:gd name="connsiteY8" fmla="*/ 0 h 10000"/>
              <a:gd name="connsiteX0" fmla="*/ 9086 w 10097"/>
              <a:gd name="connsiteY0" fmla="*/ 0 h 10000"/>
              <a:gd name="connsiteX1" fmla="*/ 9968 w 10097"/>
              <a:gd name="connsiteY1" fmla="*/ 9184 h 10000"/>
              <a:gd name="connsiteX2" fmla="*/ 9928 w 10097"/>
              <a:gd name="connsiteY2" fmla="*/ 9323 h 10000"/>
              <a:gd name="connsiteX3" fmla="*/ 9546 w 10097"/>
              <a:gd name="connsiteY3" fmla="*/ 9849 h 10000"/>
              <a:gd name="connsiteX4" fmla="*/ 9086 w 10097"/>
              <a:gd name="connsiteY4" fmla="*/ 10000 h 10000"/>
              <a:gd name="connsiteX5" fmla="*/ 0 w 10097"/>
              <a:gd name="connsiteY5" fmla="*/ 10000 h 10000"/>
              <a:gd name="connsiteX6" fmla="*/ 0 w 10097"/>
              <a:gd name="connsiteY6" fmla="*/ 0 h 10000"/>
              <a:gd name="connsiteX7" fmla="*/ 9086 w 10097"/>
              <a:gd name="connsiteY7" fmla="*/ 0 h 10000"/>
              <a:gd name="connsiteX0" fmla="*/ 9086 w 10097"/>
              <a:gd name="connsiteY0" fmla="*/ 0 h 10092"/>
              <a:gd name="connsiteX1" fmla="*/ 9968 w 10097"/>
              <a:gd name="connsiteY1" fmla="*/ 9184 h 10092"/>
              <a:gd name="connsiteX2" fmla="*/ 9546 w 10097"/>
              <a:gd name="connsiteY2" fmla="*/ 9849 h 10092"/>
              <a:gd name="connsiteX3" fmla="*/ 9086 w 10097"/>
              <a:gd name="connsiteY3" fmla="*/ 10000 h 10092"/>
              <a:gd name="connsiteX4" fmla="*/ 0 w 10097"/>
              <a:gd name="connsiteY4" fmla="*/ 10000 h 10092"/>
              <a:gd name="connsiteX5" fmla="*/ 0 w 10097"/>
              <a:gd name="connsiteY5" fmla="*/ 0 h 10092"/>
              <a:gd name="connsiteX6" fmla="*/ 9086 w 10097"/>
              <a:gd name="connsiteY6" fmla="*/ 0 h 10092"/>
              <a:gd name="connsiteX0" fmla="*/ 9086 w 9935"/>
              <a:gd name="connsiteY0" fmla="*/ 0 h 10000"/>
              <a:gd name="connsiteX1" fmla="*/ 9546 w 9935"/>
              <a:gd name="connsiteY1" fmla="*/ 9849 h 10000"/>
              <a:gd name="connsiteX2" fmla="*/ 9086 w 9935"/>
              <a:gd name="connsiteY2" fmla="*/ 10000 h 10000"/>
              <a:gd name="connsiteX3" fmla="*/ 0 w 9935"/>
              <a:gd name="connsiteY3" fmla="*/ 10000 h 10000"/>
              <a:gd name="connsiteX4" fmla="*/ 0 w 9935"/>
              <a:gd name="connsiteY4" fmla="*/ 0 h 10000"/>
              <a:gd name="connsiteX5" fmla="*/ 9086 w 9935"/>
              <a:gd name="connsiteY5" fmla="*/ 0 h 10000"/>
              <a:gd name="connsiteX0" fmla="*/ 9145 w 9145"/>
              <a:gd name="connsiteY0" fmla="*/ 0 h 10000"/>
              <a:gd name="connsiteX1" fmla="*/ 9145 w 9145"/>
              <a:gd name="connsiteY1" fmla="*/ 10000 h 10000"/>
              <a:gd name="connsiteX2" fmla="*/ 0 w 9145"/>
              <a:gd name="connsiteY2" fmla="*/ 10000 h 10000"/>
              <a:gd name="connsiteX3" fmla="*/ 0 w 9145"/>
              <a:gd name="connsiteY3" fmla="*/ 0 h 10000"/>
              <a:gd name="connsiteX4" fmla="*/ 9145 w 9145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0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749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499 h 10000"/>
              <a:gd name="connsiteX4" fmla="*/ 1000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10000" y="10000"/>
                </a:lnTo>
                <a:lnTo>
                  <a:pt x="0" y="10000"/>
                </a:lnTo>
                <a:lnTo>
                  <a:pt x="0" y="499"/>
                </a:lnTo>
                <a:lnTo>
                  <a:pt x="100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  <a:effectLst>
            <a:glow rad="228600">
              <a:schemeClr val="tx1">
                <a:lumMod val="65000"/>
                <a:lumOff val="35000"/>
                <a:alpha val="40000"/>
              </a:schemeClr>
            </a:glo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2701157" y="1553282"/>
            <a:ext cx="197670" cy="269362"/>
          </a:xfrm>
          <a:custGeom>
            <a:avLst/>
            <a:gdLst>
              <a:gd name="T0" fmla="*/ 0 w 459"/>
              <a:gd name="T1" fmla="*/ 0 h 688"/>
              <a:gd name="T2" fmla="*/ 115 w 459"/>
              <a:gd name="T3" fmla="*/ 0 h 688"/>
              <a:gd name="T4" fmla="*/ 161 w 459"/>
              <a:gd name="T5" fmla="*/ 2 h 688"/>
              <a:gd name="T6" fmla="*/ 205 w 459"/>
              <a:gd name="T7" fmla="*/ 11 h 688"/>
              <a:gd name="T8" fmla="*/ 248 w 459"/>
              <a:gd name="T9" fmla="*/ 26 h 688"/>
              <a:gd name="T10" fmla="*/ 288 w 459"/>
              <a:gd name="T11" fmla="*/ 47 h 688"/>
              <a:gd name="T12" fmla="*/ 325 w 459"/>
              <a:gd name="T13" fmla="*/ 71 h 688"/>
              <a:gd name="T14" fmla="*/ 357 w 459"/>
              <a:gd name="T15" fmla="*/ 101 h 688"/>
              <a:gd name="T16" fmla="*/ 387 w 459"/>
              <a:gd name="T17" fmla="*/ 133 h 688"/>
              <a:gd name="T18" fmla="*/ 411 w 459"/>
              <a:gd name="T19" fmla="*/ 170 h 688"/>
              <a:gd name="T20" fmla="*/ 432 w 459"/>
              <a:gd name="T21" fmla="*/ 210 h 688"/>
              <a:gd name="T22" fmla="*/ 447 w 459"/>
              <a:gd name="T23" fmla="*/ 253 h 688"/>
              <a:gd name="T24" fmla="*/ 456 w 459"/>
              <a:gd name="T25" fmla="*/ 298 h 688"/>
              <a:gd name="T26" fmla="*/ 459 w 459"/>
              <a:gd name="T27" fmla="*/ 344 h 688"/>
              <a:gd name="T28" fmla="*/ 459 w 459"/>
              <a:gd name="T29" fmla="*/ 344 h 688"/>
              <a:gd name="T30" fmla="*/ 456 w 459"/>
              <a:gd name="T31" fmla="*/ 391 h 688"/>
              <a:gd name="T32" fmla="*/ 447 w 459"/>
              <a:gd name="T33" fmla="*/ 436 h 688"/>
              <a:gd name="T34" fmla="*/ 432 w 459"/>
              <a:gd name="T35" fmla="*/ 478 h 688"/>
              <a:gd name="T36" fmla="*/ 411 w 459"/>
              <a:gd name="T37" fmla="*/ 517 h 688"/>
              <a:gd name="T38" fmla="*/ 387 w 459"/>
              <a:gd name="T39" fmla="*/ 554 h 688"/>
              <a:gd name="T40" fmla="*/ 357 w 459"/>
              <a:gd name="T41" fmla="*/ 587 h 688"/>
              <a:gd name="T42" fmla="*/ 325 w 459"/>
              <a:gd name="T43" fmla="*/ 616 h 688"/>
              <a:gd name="T44" fmla="*/ 288 w 459"/>
              <a:gd name="T45" fmla="*/ 641 h 688"/>
              <a:gd name="T46" fmla="*/ 248 w 459"/>
              <a:gd name="T47" fmla="*/ 661 h 688"/>
              <a:gd name="T48" fmla="*/ 205 w 459"/>
              <a:gd name="T49" fmla="*/ 676 h 688"/>
              <a:gd name="T50" fmla="*/ 161 w 459"/>
              <a:gd name="T51" fmla="*/ 685 h 688"/>
              <a:gd name="T52" fmla="*/ 115 w 459"/>
              <a:gd name="T53" fmla="*/ 688 h 688"/>
              <a:gd name="T54" fmla="*/ 0 w 459"/>
              <a:gd name="T55" fmla="*/ 688 h 688"/>
              <a:gd name="T56" fmla="*/ 0 w 459"/>
              <a:gd name="T57" fmla="*/ 0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59" h="688">
                <a:moveTo>
                  <a:pt x="0" y="0"/>
                </a:moveTo>
                <a:lnTo>
                  <a:pt x="115" y="0"/>
                </a:lnTo>
                <a:lnTo>
                  <a:pt x="161" y="2"/>
                </a:lnTo>
                <a:lnTo>
                  <a:pt x="205" y="11"/>
                </a:lnTo>
                <a:lnTo>
                  <a:pt x="248" y="26"/>
                </a:lnTo>
                <a:lnTo>
                  <a:pt x="288" y="47"/>
                </a:lnTo>
                <a:lnTo>
                  <a:pt x="325" y="71"/>
                </a:lnTo>
                <a:lnTo>
                  <a:pt x="357" y="101"/>
                </a:lnTo>
                <a:lnTo>
                  <a:pt x="387" y="133"/>
                </a:lnTo>
                <a:lnTo>
                  <a:pt x="411" y="170"/>
                </a:lnTo>
                <a:lnTo>
                  <a:pt x="432" y="210"/>
                </a:lnTo>
                <a:lnTo>
                  <a:pt x="447" y="253"/>
                </a:lnTo>
                <a:lnTo>
                  <a:pt x="456" y="298"/>
                </a:lnTo>
                <a:lnTo>
                  <a:pt x="459" y="344"/>
                </a:lnTo>
                <a:lnTo>
                  <a:pt x="459" y="344"/>
                </a:lnTo>
                <a:lnTo>
                  <a:pt x="456" y="391"/>
                </a:lnTo>
                <a:lnTo>
                  <a:pt x="447" y="436"/>
                </a:lnTo>
                <a:lnTo>
                  <a:pt x="432" y="478"/>
                </a:lnTo>
                <a:lnTo>
                  <a:pt x="411" y="517"/>
                </a:lnTo>
                <a:lnTo>
                  <a:pt x="387" y="554"/>
                </a:lnTo>
                <a:lnTo>
                  <a:pt x="357" y="587"/>
                </a:lnTo>
                <a:lnTo>
                  <a:pt x="325" y="616"/>
                </a:lnTo>
                <a:lnTo>
                  <a:pt x="288" y="641"/>
                </a:lnTo>
                <a:lnTo>
                  <a:pt x="248" y="661"/>
                </a:lnTo>
                <a:lnTo>
                  <a:pt x="205" y="676"/>
                </a:lnTo>
                <a:lnTo>
                  <a:pt x="161" y="685"/>
                </a:lnTo>
                <a:lnTo>
                  <a:pt x="115" y="688"/>
                </a:lnTo>
                <a:lnTo>
                  <a:pt x="0" y="6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1277844" y="1610870"/>
            <a:ext cx="1620983" cy="1347201"/>
          </a:xfrm>
          <a:custGeom>
            <a:avLst/>
            <a:gdLst>
              <a:gd name="T0" fmla="*/ 3764 w 3764"/>
              <a:gd name="T1" fmla="*/ 0 h 3441"/>
              <a:gd name="T2" fmla="*/ 3764 w 3764"/>
              <a:gd name="T3" fmla="*/ 3096 h 3441"/>
              <a:gd name="T4" fmla="*/ 3761 w 3764"/>
              <a:gd name="T5" fmla="*/ 3143 h 3441"/>
              <a:gd name="T6" fmla="*/ 3752 w 3764"/>
              <a:gd name="T7" fmla="*/ 3188 h 3441"/>
              <a:gd name="T8" fmla="*/ 3737 w 3764"/>
              <a:gd name="T9" fmla="*/ 3231 h 3441"/>
              <a:gd name="T10" fmla="*/ 3716 w 3764"/>
              <a:gd name="T11" fmla="*/ 3270 h 3441"/>
              <a:gd name="T12" fmla="*/ 3692 w 3764"/>
              <a:gd name="T13" fmla="*/ 3307 h 3441"/>
              <a:gd name="T14" fmla="*/ 3662 w 3764"/>
              <a:gd name="T15" fmla="*/ 3340 h 3441"/>
              <a:gd name="T16" fmla="*/ 3630 w 3764"/>
              <a:gd name="T17" fmla="*/ 3369 h 3441"/>
              <a:gd name="T18" fmla="*/ 3593 w 3764"/>
              <a:gd name="T19" fmla="*/ 3394 h 3441"/>
              <a:gd name="T20" fmla="*/ 3553 w 3764"/>
              <a:gd name="T21" fmla="*/ 3413 h 3441"/>
              <a:gd name="T22" fmla="*/ 3510 w 3764"/>
              <a:gd name="T23" fmla="*/ 3428 h 3441"/>
              <a:gd name="T24" fmla="*/ 3466 w 3764"/>
              <a:gd name="T25" fmla="*/ 3438 h 3441"/>
              <a:gd name="T26" fmla="*/ 3420 w 3764"/>
              <a:gd name="T27" fmla="*/ 3441 h 3441"/>
              <a:gd name="T28" fmla="*/ 0 w 3764"/>
              <a:gd name="T29" fmla="*/ 3441 h 3441"/>
              <a:gd name="T30" fmla="*/ 0 w 3764"/>
              <a:gd name="T31" fmla="*/ 344 h 3441"/>
              <a:gd name="T32" fmla="*/ 3420 w 3764"/>
              <a:gd name="T33" fmla="*/ 344 h 3441"/>
              <a:gd name="T34" fmla="*/ 3466 w 3764"/>
              <a:gd name="T35" fmla="*/ 341 h 3441"/>
              <a:gd name="T36" fmla="*/ 3510 w 3764"/>
              <a:gd name="T37" fmla="*/ 332 h 3441"/>
              <a:gd name="T38" fmla="*/ 3553 w 3764"/>
              <a:gd name="T39" fmla="*/ 317 h 3441"/>
              <a:gd name="T40" fmla="*/ 3593 w 3764"/>
              <a:gd name="T41" fmla="*/ 297 h 3441"/>
              <a:gd name="T42" fmla="*/ 3630 w 3764"/>
              <a:gd name="T43" fmla="*/ 272 h 3441"/>
              <a:gd name="T44" fmla="*/ 3662 w 3764"/>
              <a:gd name="T45" fmla="*/ 243 h 3441"/>
              <a:gd name="T46" fmla="*/ 3692 w 3764"/>
              <a:gd name="T47" fmla="*/ 210 h 3441"/>
              <a:gd name="T48" fmla="*/ 3716 w 3764"/>
              <a:gd name="T49" fmla="*/ 173 h 3441"/>
              <a:gd name="T50" fmla="*/ 3737 w 3764"/>
              <a:gd name="T51" fmla="*/ 134 h 3441"/>
              <a:gd name="T52" fmla="*/ 3752 w 3764"/>
              <a:gd name="T53" fmla="*/ 92 h 3441"/>
              <a:gd name="T54" fmla="*/ 3761 w 3764"/>
              <a:gd name="T55" fmla="*/ 47 h 3441"/>
              <a:gd name="T56" fmla="*/ 3764 w 3764"/>
              <a:gd name="T57" fmla="*/ 0 h 3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64" h="3441">
                <a:moveTo>
                  <a:pt x="3764" y="0"/>
                </a:moveTo>
                <a:lnTo>
                  <a:pt x="3764" y="3096"/>
                </a:lnTo>
                <a:lnTo>
                  <a:pt x="3761" y="3143"/>
                </a:lnTo>
                <a:lnTo>
                  <a:pt x="3752" y="3188"/>
                </a:lnTo>
                <a:lnTo>
                  <a:pt x="3737" y="3231"/>
                </a:lnTo>
                <a:lnTo>
                  <a:pt x="3716" y="3270"/>
                </a:lnTo>
                <a:lnTo>
                  <a:pt x="3692" y="3307"/>
                </a:lnTo>
                <a:lnTo>
                  <a:pt x="3662" y="3340"/>
                </a:lnTo>
                <a:lnTo>
                  <a:pt x="3630" y="3369"/>
                </a:lnTo>
                <a:lnTo>
                  <a:pt x="3593" y="3394"/>
                </a:lnTo>
                <a:lnTo>
                  <a:pt x="3553" y="3413"/>
                </a:lnTo>
                <a:lnTo>
                  <a:pt x="3510" y="3428"/>
                </a:lnTo>
                <a:lnTo>
                  <a:pt x="3466" y="3438"/>
                </a:lnTo>
                <a:lnTo>
                  <a:pt x="3420" y="3441"/>
                </a:lnTo>
                <a:lnTo>
                  <a:pt x="0" y="3441"/>
                </a:lnTo>
                <a:lnTo>
                  <a:pt x="0" y="344"/>
                </a:lnTo>
                <a:lnTo>
                  <a:pt x="3420" y="344"/>
                </a:lnTo>
                <a:lnTo>
                  <a:pt x="3466" y="341"/>
                </a:lnTo>
                <a:lnTo>
                  <a:pt x="3510" y="332"/>
                </a:lnTo>
                <a:lnTo>
                  <a:pt x="3553" y="317"/>
                </a:lnTo>
                <a:lnTo>
                  <a:pt x="3593" y="297"/>
                </a:lnTo>
                <a:lnTo>
                  <a:pt x="3630" y="272"/>
                </a:lnTo>
                <a:lnTo>
                  <a:pt x="3662" y="243"/>
                </a:lnTo>
                <a:lnTo>
                  <a:pt x="3692" y="210"/>
                </a:lnTo>
                <a:lnTo>
                  <a:pt x="3716" y="173"/>
                </a:lnTo>
                <a:lnTo>
                  <a:pt x="3737" y="134"/>
                </a:lnTo>
                <a:lnTo>
                  <a:pt x="3752" y="92"/>
                </a:lnTo>
                <a:lnTo>
                  <a:pt x="3761" y="47"/>
                </a:lnTo>
                <a:lnTo>
                  <a:pt x="3764" y="0"/>
                </a:lnTo>
                <a:close/>
              </a:path>
            </a:pathLst>
          </a:custGeom>
          <a:gradFill>
            <a:gsLst>
              <a:gs pos="99000">
                <a:schemeClr val="accent2">
                  <a:lumMod val="60000"/>
                  <a:lumOff val="40000"/>
                </a:schemeClr>
              </a:gs>
              <a:gs pos="89000">
                <a:schemeClr val="accent2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54" name="Rounded Rectangle 2"/>
          <p:cNvSpPr/>
          <p:nvPr/>
        </p:nvSpPr>
        <p:spPr>
          <a:xfrm>
            <a:off x="1266831" y="1535196"/>
            <a:ext cx="1612505" cy="200782"/>
          </a:xfrm>
          <a:custGeom>
            <a:avLst/>
            <a:gdLst>
              <a:gd name="connsiteX0" fmla="*/ 0 w 2410065"/>
              <a:gd name="connsiteY0" fmla="*/ 128493 h 256986"/>
              <a:gd name="connsiteX1" fmla="*/ 128493 w 2410065"/>
              <a:gd name="connsiteY1" fmla="*/ 0 h 256986"/>
              <a:gd name="connsiteX2" fmla="*/ 2281572 w 2410065"/>
              <a:gd name="connsiteY2" fmla="*/ 0 h 256986"/>
              <a:gd name="connsiteX3" fmla="*/ 2410065 w 2410065"/>
              <a:gd name="connsiteY3" fmla="*/ 128493 h 256986"/>
              <a:gd name="connsiteX4" fmla="*/ 2410065 w 2410065"/>
              <a:gd name="connsiteY4" fmla="*/ 128493 h 256986"/>
              <a:gd name="connsiteX5" fmla="*/ 2281572 w 2410065"/>
              <a:gd name="connsiteY5" fmla="*/ 256986 h 256986"/>
              <a:gd name="connsiteX6" fmla="*/ 128493 w 2410065"/>
              <a:gd name="connsiteY6" fmla="*/ 256986 h 256986"/>
              <a:gd name="connsiteX7" fmla="*/ 0 w 2410065"/>
              <a:gd name="connsiteY7" fmla="*/ 128493 h 256986"/>
              <a:gd name="connsiteX0" fmla="*/ 0 w 2410065"/>
              <a:gd name="connsiteY0" fmla="*/ 130757 h 259250"/>
              <a:gd name="connsiteX1" fmla="*/ 128493 w 2410065"/>
              <a:gd name="connsiteY1" fmla="*/ 2264 h 259250"/>
              <a:gd name="connsiteX2" fmla="*/ 2163444 w 2410065"/>
              <a:gd name="connsiteY2" fmla="*/ 0 h 259250"/>
              <a:gd name="connsiteX3" fmla="*/ 2281572 w 2410065"/>
              <a:gd name="connsiteY3" fmla="*/ 2264 h 259250"/>
              <a:gd name="connsiteX4" fmla="*/ 2410065 w 2410065"/>
              <a:gd name="connsiteY4" fmla="*/ 130757 h 259250"/>
              <a:gd name="connsiteX5" fmla="*/ 2410065 w 2410065"/>
              <a:gd name="connsiteY5" fmla="*/ 130757 h 259250"/>
              <a:gd name="connsiteX6" fmla="*/ 2281572 w 2410065"/>
              <a:gd name="connsiteY6" fmla="*/ 259250 h 259250"/>
              <a:gd name="connsiteX7" fmla="*/ 128493 w 2410065"/>
              <a:gd name="connsiteY7" fmla="*/ 259250 h 259250"/>
              <a:gd name="connsiteX8" fmla="*/ 0 w 2410065"/>
              <a:gd name="connsiteY8" fmla="*/ 130757 h 259250"/>
              <a:gd name="connsiteX0" fmla="*/ 0 w 2410065"/>
              <a:gd name="connsiteY0" fmla="*/ 130757 h 259250"/>
              <a:gd name="connsiteX1" fmla="*/ 2163444 w 2410065"/>
              <a:gd name="connsiteY1" fmla="*/ 0 h 259250"/>
              <a:gd name="connsiteX2" fmla="*/ 2281572 w 2410065"/>
              <a:gd name="connsiteY2" fmla="*/ 2264 h 259250"/>
              <a:gd name="connsiteX3" fmla="*/ 2410065 w 2410065"/>
              <a:gd name="connsiteY3" fmla="*/ 130757 h 259250"/>
              <a:gd name="connsiteX4" fmla="*/ 2410065 w 2410065"/>
              <a:gd name="connsiteY4" fmla="*/ 130757 h 259250"/>
              <a:gd name="connsiteX5" fmla="*/ 2281572 w 2410065"/>
              <a:gd name="connsiteY5" fmla="*/ 259250 h 259250"/>
              <a:gd name="connsiteX6" fmla="*/ 128493 w 2410065"/>
              <a:gd name="connsiteY6" fmla="*/ 259250 h 259250"/>
              <a:gd name="connsiteX7" fmla="*/ 0 w 2410065"/>
              <a:gd name="connsiteY7" fmla="*/ 130757 h 259250"/>
              <a:gd name="connsiteX0" fmla="*/ 0 w 2410065"/>
              <a:gd name="connsiteY0" fmla="*/ 130757 h 259250"/>
              <a:gd name="connsiteX1" fmla="*/ 2163444 w 2410065"/>
              <a:gd name="connsiteY1" fmla="*/ 0 h 259250"/>
              <a:gd name="connsiteX2" fmla="*/ 2281572 w 2410065"/>
              <a:gd name="connsiteY2" fmla="*/ 2264 h 259250"/>
              <a:gd name="connsiteX3" fmla="*/ 2410065 w 2410065"/>
              <a:gd name="connsiteY3" fmla="*/ 130757 h 259250"/>
              <a:gd name="connsiteX4" fmla="*/ 2410065 w 2410065"/>
              <a:gd name="connsiteY4" fmla="*/ 130757 h 259250"/>
              <a:gd name="connsiteX5" fmla="*/ 2281572 w 2410065"/>
              <a:gd name="connsiteY5" fmla="*/ 259250 h 259250"/>
              <a:gd name="connsiteX6" fmla="*/ 128493 w 2410065"/>
              <a:gd name="connsiteY6" fmla="*/ 259250 h 259250"/>
              <a:gd name="connsiteX7" fmla="*/ 91440 w 2410065"/>
              <a:gd name="connsiteY7" fmla="*/ 222197 h 259250"/>
              <a:gd name="connsiteX0" fmla="*/ 2119187 w 2365808"/>
              <a:gd name="connsiteY0" fmla="*/ 0 h 259250"/>
              <a:gd name="connsiteX1" fmla="*/ 2237315 w 2365808"/>
              <a:gd name="connsiteY1" fmla="*/ 2264 h 259250"/>
              <a:gd name="connsiteX2" fmla="*/ 2365808 w 2365808"/>
              <a:gd name="connsiteY2" fmla="*/ 130757 h 259250"/>
              <a:gd name="connsiteX3" fmla="*/ 2365808 w 2365808"/>
              <a:gd name="connsiteY3" fmla="*/ 130757 h 259250"/>
              <a:gd name="connsiteX4" fmla="*/ 2237315 w 2365808"/>
              <a:gd name="connsiteY4" fmla="*/ 259250 h 259250"/>
              <a:gd name="connsiteX5" fmla="*/ 84236 w 2365808"/>
              <a:gd name="connsiteY5" fmla="*/ 259250 h 259250"/>
              <a:gd name="connsiteX6" fmla="*/ 47183 w 2365808"/>
              <a:gd name="connsiteY6" fmla="*/ 222197 h 259250"/>
              <a:gd name="connsiteX0" fmla="*/ 2034951 w 2281572"/>
              <a:gd name="connsiteY0" fmla="*/ 0 h 259250"/>
              <a:gd name="connsiteX1" fmla="*/ 2153079 w 2281572"/>
              <a:gd name="connsiteY1" fmla="*/ 2264 h 259250"/>
              <a:gd name="connsiteX2" fmla="*/ 2281572 w 2281572"/>
              <a:gd name="connsiteY2" fmla="*/ 130757 h 259250"/>
              <a:gd name="connsiteX3" fmla="*/ 2281572 w 2281572"/>
              <a:gd name="connsiteY3" fmla="*/ 130757 h 259250"/>
              <a:gd name="connsiteX4" fmla="*/ 2153079 w 2281572"/>
              <a:gd name="connsiteY4" fmla="*/ 259250 h 259250"/>
              <a:gd name="connsiteX5" fmla="*/ 0 w 2281572"/>
              <a:gd name="connsiteY5" fmla="*/ 259250 h 259250"/>
              <a:gd name="connsiteX0" fmla="*/ 2034951 w 2281572"/>
              <a:gd name="connsiteY0" fmla="*/ 0 h 259250"/>
              <a:gd name="connsiteX1" fmla="*/ 2153079 w 2281572"/>
              <a:gd name="connsiteY1" fmla="*/ 2264 h 259250"/>
              <a:gd name="connsiteX2" fmla="*/ 2281572 w 2281572"/>
              <a:gd name="connsiteY2" fmla="*/ 130757 h 259250"/>
              <a:gd name="connsiteX3" fmla="*/ 2281572 w 2281572"/>
              <a:gd name="connsiteY3" fmla="*/ 130757 h 259250"/>
              <a:gd name="connsiteX4" fmla="*/ 2153079 w 2281572"/>
              <a:gd name="connsiteY4" fmla="*/ 259250 h 259250"/>
              <a:gd name="connsiteX5" fmla="*/ 199500 w 2281572"/>
              <a:gd name="connsiteY5" fmla="*/ 256032 h 259250"/>
              <a:gd name="connsiteX6" fmla="*/ 0 w 2281572"/>
              <a:gd name="connsiteY6" fmla="*/ 259250 h 259250"/>
              <a:gd name="connsiteX0" fmla="*/ 1835451 w 2082072"/>
              <a:gd name="connsiteY0" fmla="*/ 0 h 259250"/>
              <a:gd name="connsiteX1" fmla="*/ 1953579 w 2082072"/>
              <a:gd name="connsiteY1" fmla="*/ 2264 h 259250"/>
              <a:gd name="connsiteX2" fmla="*/ 2082072 w 2082072"/>
              <a:gd name="connsiteY2" fmla="*/ 130757 h 259250"/>
              <a:gd name="connsiteX3" fmla="*/ 2082072 w 2082072"/>
              <a:gd name="connsiteY3" fmla="*/ 130757 h 259250"/>
              <a:gd name="connsiteX4" fmla="*/ 1953579 w 2082072"/>
              <a:gd name="connsiteY4" fmla="*/ 259250 h 259250"/>
              <a:gd name="connsiteX5" fmla="*/ 0 w 2082072"/>
              <a:gd name="connsiteY5" fmla="*/ 256032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2072" h="259250">
                <a:moveTo>
                  <a:pt x="1835451" y="0"/>
                </a:moveTo>
                <a:lnTo>
                  <a:pt x="1953579" y="2264"/>
                </a:lnTo>
                <a:cubicBezTo>
                  <a:pt x="2024544" y="2264"/>
                  <a:pt x="2082072" y="59792"/>
                  <a:pt x="2082072" y="130757"/>
                </a:cubicBezTo>
                <a:lnTo>
                  <a:pt x="2082072" y="130757"/>
                </a:lnTo>
                <a:cubicBezTo>
                  <a:pt x="2082072" y="201722"/>
                  <a:pt x="2024544" y="259250"/>
                  <a:pt x="1953579" y="259250"/>
                </a:cubicBezTo>
                <a:lnTo>
                  <a:pt x="0" y="256032"/>
                </a:lnTo>
              </a:path>
            </a:pathLst>
          </a:cu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</p:txBody>
      </p:sp>
      <p:sp>
        <p:nvSpPr>
          <p:cNvPr id="12" name="TextBox 121"/>
          <p:cNvSpPr txBox="1"/>
          <p:nvPr/>
        </p:nvSpPr>
        <p:spPr>
          <a:xfrm>
            <a:off x="3036298" y="1885576"/>
            <a:ext cx="129646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Survey Teachers’ Needs</a:t>
            </a:r>
          </a:p>
        </p:txBody>
      </p:sp>
      <p:sp>
        <p:nvSpPr>
          <p:cNvPr id="18" name="TextBox 121"/>
          <p:cNvSpPr txBox="1"/>
          <p:nvPr/>
        </p:nvSpPr>
        <p:spPr>
          <a:xfrm>
            <a:off x="1234302" y="1891545"/>
            <a:ext cx="155191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Identify Gaps in SEL Curricula</a:t>
            </a:r>
          </a:p>
        </p:txBody>
      </p:sp>
      <p:sp>
        <p:nvSpPr>
          <p:cNvPr id="20" name="TextBox 121"/>
          <p:cNvSpPr txBox="1"/>
          <p:nvPr/>
        </p:nvSpPr>
        <p:spPr>
          <a:xfrm>
            <a:off x="4295359" y="1979244"/>
            <a:ext cx="185229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Assemble Content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6773" y="3442373"/>
            <a:ext cx="129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Interviews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8842" y="3148882"/>
            <a:ext cx="2090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Conscious Discipline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Pyramid Model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PATHS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Second Step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91585" y="3442373"/>
            <a:ext cx="165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Field Testing and Refining</a:t>
            </a:r>
          </a:p>
        </p:txBody>
      </p:sp>
    </p:spTree>
    <p:extLst>
      <p:ext uri="{BB962C8B-B14F-4D97-AF65-F5344CB8AC3E}">
        <p14:creationId xmlns:p14="http://schemas.microsoft.com/office/powerpoint/2010/main" val="66473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4863" y="329861"/>
            <a:ext cx="3225270" cy="579113"/>
          </a:xfrm>
        </p:spPr>
        <p:txBody>
          <a:bodyPr/>
          <a:lstStyle/>
          <a:p>
            <a:r>
              <a:rPr lang="en-US" sz="4000" dirty="0"/>
              <a:t>Gap Analysis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517265"/>
              </p:ext>
            </p:extLst>
          </p:nvPr>
        </p:nvGraphicFramePr>
        <p:xfrm>
          <a:off x="1524139" y="1384773"/>
          <a:ext cx="6463906" cy="426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3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23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aramond"/>
                        <a:cs typeface="Garamond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aramond"/>
                          <a:cs typeface="Garamond"/>
                        </a:rPr>
                        <a:t>Mindfulness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aramond"/>
                          <a:cs typeface="Garamond"/>
                        </a:rPr>
                        <a:t>Emotional Processes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aramond"/>
                          <a:cs typeface="Garamond"/>
                        </a:rPr>
                        <a:t>EF - Cognitive Regulation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aramond"/>
                          <a:cs typeface="Garamond"/>
                        </a:rPr>
                        <a:t>Pro-Social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aramond"/>
                          <a:cs typeface="Garamond"/>
                        </a:rPr>
                        <a:t> &amp; Learning Skills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aramond"/>
                        <a:cs typeface="Garamond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3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595959"/>
                          </a:solidFill>
                          <a:latin typeface="Garamond"/>
                          <a:cs typeface="Garamond"/>
                        </a:rPr>
                        <a:t>Conscious Discipline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3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595959"/>
                          </a:solidFill>
                          <a:latin typeface="Garamond"/>
                          <a:cs typeface="Garamond"/>
                        </a:rPr>
                        <a:t>Pyramid Model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3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595959"/>
                          </a:solidFill>
                          <a:latin typeface="Garamond"/>
                          <a:cs typeface="Garamond"/>
                        </a:rPr>
                        <a:t>PATHS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3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595959"/>
                          </a:solidFill>
                          <a:latin typeface="Garamond"/>
                          <a:cs typeface="Garamond"/>
                        </a:rPr>
                        <a:t>Second Steps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5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38100" marB="38100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96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48200" y="308001"/>
            <a:ext cx="3643887" cy="891402"/>
            <a:chOff x="4648200" y="308001"/>
            <a:chExt cx="3643887" cy="891402"/>
          </a:xfrm>
        </p:grpSpPr>
        <p:sp>
          <p:nvSpPr>
            <p:cNvPr id="3" name="Rectangle 2"/>
            <p:cNvSpPr/>
            <p:nvPr/>
          </p:nvSpPr>
          <p:spPr>
            <a:xfrm>
              <a:off x="4656667" y="329861"/>
              <a:ext cx="499533" cy="347472"/>
            </a:xfrm>
            <a:prstGeom prst="rect">
              <a:avLst/>
            </a:prstGeom>
            <a:solidFill>
              <a:srgbClr val="94A91D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48200" y="829733"/>
              <a:ext cx="499533" cy="347472"/>
            </a:xfrm>
            <a:prstGeom prst="rect">
              <a:avLst/>
            </a:prstGeom>
            <a:solidFill>
              <a:srgbClr val="A7CA55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71734" y="829733"/>
              <a:ext cx="499533" cy="34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71734" y="332902"/>
              <a:ext cx="499533" cy="347472"/>
            </a:xfrm>
            <a:prstGeom prst="rect">
              <a:avLst/>
            </a:prstGeom>
            <a:solidFill>
              <a:srgbClr val="FCFFA6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71267" y="813138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/>
                  <a:cs typeface="Garamond"/>
                </a:rPr>
                <a:t>Very Low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71267" y="332902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/>
                  <a:cs typeface="Garamond"/>
                </a:rPr>
                <a:t>Low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47733" y="830071"/>
              <a:ext cx="101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/>
                  <a:cs typeface="Garamond"/>
                </a:rPr>
                <a:t>Medium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7733" y="308001"/>
              <a:ext cx="70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aramond"/>
                  <a:cs typeface="Garamond"/>
                </a:rPr>
                <a:t>High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71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/>
          </p:cNvSpPr>
          <p:nvPr/>
        </p:nvSpPr>
        <p:spPr>
          <a:xfrm>
            <a:off x="804863" y="218160"/>
            <a:ext cx="615526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9DC0"/>
                </a:solidFill>
                <a:latin typeface="Garamond"/>
                <a:cs typeface="Garamond"/>
              </a:rPr>
              <a:t>Overlay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75775" y="720129"/>
            <a:ext cx="7554494" cy="4063230"/>
            <a:chOff x="1075775" y="720129"/>
            <a:chExt cx="7554494" cy="4063230"/>
          </a:xfrm>
        </p:grpSpPr>
        <p:sp>
          <p:nvSpPr>
            <p:cNvPr id="7" name="TextBox 6"/>
            <p:cNvSpPr txBox="1">
              <a:spLocks/>
            </p:cNvSpPr>
            <p:nvPr/>
          </p:nvSpPr>
          <p:spPr>
            <a:xfrm>
              <a:off x="2862535" y="2155568"/>
              <a:ext cx="4378670" cy="1384995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228600">
                <a:buFont typeface="Arial"/>
                <a:buChar char="•"/>
              </a:pPr>
              <a:r>
                <a:rPr lang="en-US" sz="2800" b="1" dirty="0">
                  <a:solidFill>
                    <a:srgbClr val="F76431"/>
                  </a:solidFill>
                  <a:latin typeface="Garamond"/>
                  <a:cs typeface="Garamond"/>
                </a:rPr>
                <a:t>Concrete strategies </a:t>
              </a:r>
            </a:p>
            <a:p>
              <a:pPr marL="457200" indent="-228600">
                <a:buFont typeface="Arial"/>
                <a:buChar char="•"/>
              </a:pPr>
              <a:r>
                <a:rPr lang="en-US" sz="2800" b="1" dirty="0">
                  <a:solidFill>
                    <a:srgbClr val="F76431"/>
                  </a:solidFill>
                  <a:latin typeface="Garamond"/>
                  <a:cs typeface="Garamond"/>
                </a:rPr>
                <a:t>In-the-moment activities </a:t>
              </a:r>
            </a:p>
            <a:p>
              <a:pPr marL="457200" indent="-228600">
                <a:buFont typeface="Arial"/>
                <a:buChar char="•"/>
              </a:pPr>
              <a:r>
                <a:rPr lang="en-US" sz="2800" b="1" dirty="0">
                  <a:solidFill>
                    <a:srgbClr val="F76431"/>
                  </a:solidFill>
                  <a:latin typeface="Garamond"/>
                  <a:cs typeface="Garamond"/>
                </a:rPr>
                <a:t>Short in duration</a:t>
              </a:r>
            </a:p>
          </p:txBody>
        </p:sp>
        <p:sp>
          <p:nvSpPr>
            <p:cNvPr id="16" name="TextBox 15"/>
            <p:cNvSpPr txBox="1">
              <a:spLocks/>
            </p:cNvSpPr>
            <p:nvPr/>
          </p:nvSpPr>
          <p:spPr>
            <a:xfrm>
              <a:off x="1380575" y="1146836"/>
              <a:ext cx="35670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BA946"/>
                  </a:solidFill>
                  <a:latin typeface="Garamond"/>
                  <a:cs typeface="Garamond"/>
                </a:rPr>
                <a:t>Mindfulness</a:t>
              </a:r>
            </a:p>
          </p:txBody>
        </p:sp>
        <p:sp>
          <p:nvSpPr>
            <p:cNvPr id="13" name="TextBox 12"/>
            <p:cNvSpPr txBox="1">
              <a:spLocks/>
            </p:cNvSpPr>
            <p:nvPr/>
          </p:nvSpPr>
          <p:spPr>
            <a:xfrm>
              <a:off x="4930335" y="720129"/>
              <a:ext cx="3699934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AAA13"/>
                  </a:solidFill>
                  <a:latin typeface="Garamond"/>
                  <a:cs typeface="Garamond"/>
                </a:rPr>
                <a:t>EF  </a:t>
              </a:r>
            </a:p>
            <a:p>
              <a:pPr algn="ctr"/>
              <a:r>
                <a:rPr lang="en-US" sz="2800" b="1" dirty="0">
                  <a:solidFill>
                    <a:srgbClr val="FAAA13"/>
                  </a:solidFill>
                  <a:latin typeface="Garamond"/>
                  <a:cs typeface="Garamond"/>
                </a:rPr>
                <a:t>Cognitive Regulation</a:t>
              </a:r>
            </a:p>
          </p:txBody>
        </p:sp>
        <p:sp>
          <p:nvSpPr>
            <p:cNvPr id="12" name="TextBox 11"/>
            <p:cNvSpPr txBox="1">
              <a:spLocks/>
            </p:cNvSpPr>
            <p:nvPr/>
          </p:nvSpPr>
          <p:spPr>
            <a:xfrm>
              <a:off x="5215953" y="4260139"/>
              <a:ext cx="2988030" cy="52322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AAA13"/>
                  </a:solidFill>
                  <a:latin typeface="Garamond"/>
                  <a:cs typeface="Garamond"/>
                </a:rPr>
                <a:t>Brain Games</a:t>
              </a:r>
            </a:p>
          </p:txBody>
        </p:sp>
        <p:sp>
          <p:nvSpPr>
            <p:cNvPr id="18" name="TextBox 17"/>
            <p:cNvSpPr txBox="1">
              <a:spLocks/>
            </p:cNvSpPr>
            <p:nvPr/>
          </p:nvSpPr>
          <p:spPr>
            <a:xfrm>
              <a:off x="1110934" y="4255907"/>
              <a:ext cx="439687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BA946"/>
                  </a:solidFill>
                  <a:latin typeface="Garamond"/>
                  <a:cs typeface="Garamond"/>
                </a:rPr>
                <a:t>Mindfulness Activities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015405" y="1670056"/>
              <a:ext cx="0" cy="625878"/>
            </a:xfrm>
            <a:prstGeom prst="straightConnector1">
              <a:avLst/>
            </a:prstGeom>
            <a:ln w="57150" cmpd="sng">
              <a:solidFill>
                <a:srgbClr val="93A91E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998864" y="1684338"/>
              <a:ext cx="0" cy="611596"/>
            </a:xfrm>
            <a:prstGeom prst="straightConnector1">
              <a:avLst/>
            </a:prstGeom>
            <a:ln w="57150" cmpd="sng">
              <a:solidFill>
                <a:srgbClr val="FAAA1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998864" y="3545241"/>
              <a:ext cx="5581" cy="710666"/>
            </a:xfrm>
            <a:prstGeom prst="straightConnector1">
              <a:avLst/>
            </a:prstGeom>
            <a:ln w="57150" cmpd="sng">
              <a:solidFill>
                <a:srgbClr val="FAAA1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025989" y="3540563"/>
              <a:ext cx="0" cy="715344"/>
            </a:xfrm>
            <a:prstGeom prst="straightConnector1">
              <a:avLst/>
            </a:prstGeom>
            <a:ln w="57150" cmpd="sng">
              <a:solidFill>
                <a:srgbClr val="93A91E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075775" y="2391436"/>
              <a:ext cx="203572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76431"/>
                  </a:solidFill>
                  <a:latin typeface="Garamond"/>
                  <a:cs typeface="Garamond"/>
                </a:rPr>
                <a:t>Teacher</a:t>
              </a:r>
            </a:p>
            <a:p>
              <a:pPr algn="ctr"/>
              <a:r>
                <a:rPr lang="en-US" sz="2800" b="1" dirty="0">
                  <a:solidFill>
                    <a:srgbClr val="F76431"/>
                  </a:solidFill>
                  <a:latin typeface="Garamond"/>
                  <a:cs typeface="Garamond"/>
                </a:rPr>
                <a:t>Interviews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98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305640"/>
            <a:ext cx="8849779" cy="615883"/>
          </a:xfrm>
        </p:spPr>
        <p:txBody>
          <a:bodyPr/>
          <a:lstStyle/>
          <a:p>
            <a:r>
              <a:rPr lang="en-US" sz="4400" dirty="0"/>
              <a:t>Co-construction of Activities</a:t>
            </a:r>
          </a:p>
        </p:txBody>
      </p:sp>
      <p:sp>
        <p:nvSpPr>
          <p:cNvPr id="97" name="Freeform 6"/>
          <p:cNvSpPr>
            <a:spLocks/>
          </p:cNvSpPr>
          <p:nvPr/>
        </p:nvSpPr>
        <p:spPr bwMode="auto">
          <a:xfrm>
            <a:off x="1047150" y="1655514"/>
            <a:ext cx="3090996" cy="2939036"/>
          </a:xfrm>
          <a:custGeom>
            <a:avLst/>
            <a:gdLst>
              <a:gd name="T0" fmla="*/ 263 w 4536"/>
              <a:gd name="T1" fmla="*/ 8 h 4313"/>
              <a:gd name="T2" fmla="*/ 319 w 4536"/>
              <a:gd name="T3" fmla="*/ 36 h 4313"/>
              <a:gd name="T4" fmla="*/ 344 w 4536"/>
              <a:gd name="T5" fmla="*/ 64 h 4313"/>
              <a:gd name="T6" fmla="*/ 354 w 4536"/>
              <a:gd name="T7" fmla="*/ 114 h 4313"/>
              <a:gd name="T8" fmla="*/ 347 w 4536"/>
              <a:gd name="T9" fmla="*/ 137 h 4313"/>
              <a:gd name="T10" fmla="*/ 361 w 4536"/>
              <a:gd name="T11" fmla="*/ 151 h 4313"/>
              <a:gd name="T12" fmla="*/ 392 w 4536"/>
              <a:gd name="T13" fmla="*/ 176 h 4313"/>
              <a:gd name="T14" fmla="*/ 454 w 4536"/>
              <a:gd name="T15" fmla="*/ 206 h 4313"/>
              <a:gd name="T16" fmla="*/ 555 w 4536"/>
              <a:gd name="T17" fmla="*/ 239 h 4313"/>
              <a:gd name="T18" fmla="*/ 701 w 4536"/>
              <a:gd name="T19" fmla="*/ 271 h 4313"/>
              <a:gd name="T20" fmla="*/ 902 w 4536"/>
              <a:gd name="T21" fmla="*/ 298 h 4313"/>
              <a:gd name="T22" fmla="*/ 1166 w 4536"/>
              <a:gd name="T23" fmla="*/ 319 h 4313"/>
              <a:gd name="T24" fmla="*/ 1616 w 4536"/>
              <a:gd name="T25" fmla="*/ 330 h 4313"/>
              <a:gd name="T26" fmla="*/ 2268 w 4536"/>
              <a:gd name="T27" fmla="*/ 337 h 4313"/>
              <a:gd name="T28" fmla="*/ 2921 w 4536"/>
              <a:gd name="T29" fmla="*/ 330 h 4313"/>
              <a:gd name="T30" fmla="*/ 3371 w 4536"/>
              <a:gd name="T31" fmla="*/ 319 h 4313"/>
              <a:gd name="T32" fmla="*/ 3635 w 4536"/>
              <a:gd name="T33" fmla="*/ 298 h 4313"/>
              <a:gd name="T34" fmla="*/ 3836 w 4536"/>
              <a:gd name="T35" fmla="*/ 271 h 4313"/>
              <a:gd name="T36" fmla="*/ 3982 w 4536"/>
              <a:gd name="T37" fmla="*/ 239 h 4313"/>
              <a:gd name="T38" fmla="*/ 4082 w 4536"/>
              <a:gd name="T39" fmla="*/ 206 h 4313"/>
              <a:gd name="T40" fmla="*/ 4143 w 4536"/>
              <a:gd name="T41" fmla="*/ 176 h 4313"/>
              <a:gd name="T42" fmla="*/ 4176 w 4536"/>
              <a:gd name="T43" fmla="*/ 151 h 4313"/>
              <a:gd name="T44" fmla="*/ 4190 w 4536"/>
              <a:gd name="T45" fmla="*/ 137 h 4313"/>
              <a:gd name="T46" fmla="*/ 4181 w 4536"/>
              <a:gd name="T47" fmla="*/ 114 h 4313"/>
              <a:gd name="T48" fmla="*/ 4192 w 4536"/>
              <a:gd name="T49" fmla="*/ 64 h 4313"/>
              <a:gd name="T50" fmla="*/ 4217 w 4536"/>
              <a:gd name="T51" fmla="*/ 36 h 4313"/>
              <a:gd name="T52" fmla="*/ 4274 w 4536"/>
              <a:gd name="T53" fmla="*/ 8 h 4313"/>
              <a:gd name="T54" fmla="*/ 4371 w 4536"/>
              <a:gd name="T55" fmla="*/ 1 h 4313"/>
              <a:gd name="T56" fmla="*/ 4466 w 4536"/>
              <a:gd name="T57" fmla="*/ 15 h 4313"/>
              <a:gd name="T58" fmla="*/ 4527 w 4536"/>
              <a:gd name="T59" fmla="*/ 30 h 4313"/>
              <a:gd name="T60" fmla="*/ 4535 w 4536"/>
              <a:gd name="T61" fmla="*/ 38 h 4313"/>
              <a:gd name="T62" fmla="*/ 2729 w 4536"/>
              <a:gd name="T63" fmla="*/ 3050 h 4313"/>
              <a:gd name="T64" fmla="*/ 2638 w 4536"/>
              <a:gd name="T65" fmla="*/ 4313 h 4313"/>
              <a:gd name="T66" fmla="*/ 2545 w 4536"/>
              <a:gd name="T67" fmla="*/ 4259 h 4313"/>
              <a:gd name="T68" fmla="*/ 2391 w 4536"/>
              <a:gd name="T69" fmla="*/ 4226 h 4313"/>
              <a:gd name="T70" fmla="*/ 2202 w 4536"/>
              <a:gd name="T71" fmla="*/ 4221 h 4313"/>
              <a:gd name="T72" fmla="*/ 2034 w 4536"/>
              <a:gd name="T73" fmla="*/ 4245 h 4313"/>
              <a:gd name="T74" fmla="*/ 1919 w 4536"/>
              <a:gd name="T75" fmla="*/ 4294 h 4313"/>
              <a:gd name="T76" fmla="*/ 1807 w 4536"/>
              <a:gd name="T77" fmla="*/ 4211 h 4313"/>
              <a:gd name="T78" fmla="*/ 0 w 4536"/>
              <a:gd name="T79" fmla="*/ 44 h 4313"/>
              <a:gd name="T80" fmla="*/ 6 w 4536"/>
              <a:gd name="T81" fmla="*/ 33 h 4313"/>
              <a:gd name="T82" fmla="*/ 45 w 4536"/>
              <a:gd name="T83" fmla="*/ 20 h 4313"/>
              <a:gd name="T84" fmla="*/ 131 w 4536"/>
              <a:gd name="T85" fmla="*/ 4 h 4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36" h="4313">
                <a:moveTo>
                  <a:pt x="198" y="0"/>
                </a:moveTo>
                <a:lnTo>
                  <a:pt x="231" y="3"/>
                </a:lnTo>
                <a:lnTo>
                  <a:pt x="263" y="8"/>
                </a:lnTo>
                <a:lnTo>
                  <a:pt x="290" y="18"/>
                </a:lnTo>
                <a:lnTo>
                  <a:pt x="317" y="33"/>
                </a:lnTo>
                <a:lnTo>
                  <a:pt x="319" y="36"/>
                </a:lnTo>
                <a:lnTo>
                  <a:pt x="325" y="41"/>
                </a:lnTo>
                <a:lnTo>
                  <a:pt x="334" y="52"/>
                </a:lnTo>
                <a:lnTo>
                  <a:pt x="344" y="64"/>
                </a:lnTo>
                <a:lnTo>
                  <a:pt x="351" y="80"/>
                </a:lnTo>
                <a:lnTo>
                  <a:pt x="355" y="96"/>
                </a:lnTo>
                <a:lnTo>
                  <a:pt x="354" y="114"/>
                </a:lnTo>
                <a:lnTo>
                  <a:pt x="345" y="133"/>
                </a:lnTo>
                <a:lnTo>
                  <a:pt x="345" y="135"/>
                </a:lnTo>
                <a:lnTo>
                  <a:pt x="347" y="137"/>
                </a:lnTo>
                <a:lnTo>
                  <a:pt x="350" y="140"/>
                </a:lnTo>
                <a:lnTo>
                  <a:pt x="354" y="146"/>
                </a:lnTo>
                <a:lnTo>
                  <a:pt x="361" y="151"/>
                </a:lnTo>
                <a:lnTo>
                  <a:pt x="369" y="159"/>
                </a:lnTo>
                <a:lnTo>
                  <a:pt x="379" y="168"/>
                </a:lnTo>
                <a:lnTo>
                  <a:pt x="392" y="176"/>
                </a:lnTo>
                <a:lnTo>
                  <a:pt x="410" y="185"/>
                </a:lnTo>
                <a:lnTo>
                  <a:pt x="431" y="195"/>
                </a:lnTo>
                <a:lnTo>
                  <a:pt x="454" y="206"/>
                </a:lnTo>
                <a:lnTo>
                  <a:pt x="483" y="217"/>
                </a:lnTo>
                <a:lnTo>
                  <a:pt x="516" y="228"/>
                </a:lnTo>
                <a:lnTo>
                  <a:pt x="555" y="239"/>
                </a:lnTo>
                <a:lnTo>
                  <a:pt x="597" y="250"/>
                </a:lnTo>
                <a:lnTo>
                  <a:pt x="646" y="260"/>
                </a:lnTo>
                <a:lnTo>
                  <a:pt x="701" y="271"/>
                </a:lnTo>
                <a:lnTo>
                  <a:pt x="760" y="280"/>
                </a:lnTo>
                <a:lnTo>
                  <a:pt x="827" y="290"/>
                </a:lnTo>
                <a:lnTo>
                  <a:pt x="902" y="298"/>
                </a:lnTo>
                <a:lnTo>
                  <a:pt x="981" y="307"/>
                </a:lnTo>
                <a:lnTo>
                  <a:pt x="1069" y="313"/>
                </a:lnTo>
                <a:lnTo>
                  <a:pt x="1166" y="319"/>
                </a:lnTo>
                <a:lnTo>
                  <a:pt x="1270" y="323"/>
                </a:lnTo>
                <a:lnTo>
                  <a:pt x="1382" y="326"/>
                </a:lnTo>
                <a:lnTo>
                  <a:pt x="1616" y="330"/>
                </a:lnTo>
                <a:lnTo>
                  <a:pt x="1842" y="334"/>
                </a:lnTo>
                <a:lnTo>
                  <a:pt x="2059" y="335"/>
                </a:lnTo>
                <a:lnTo>
                  <a:pt x="2268" y="337"/>
                </a:lnTo>
                <a:lnTo>
                  <a:pt x="2477" y="335"/>
                </a:lnTo>
                <a:lnTo>
                  <a:pt x="2695" y="334"/>
                </a:lnTo>
                <a:lnTo>
                  <a:pt x="2921" y="330"/>
                </a:lnTo>
                <a:lnTo>
                  <a:pt x="3155" y="326"/>
                </a:lnTo>
                <a:lnTo>
                  <a:pt x="3266" y="323"/>
                </a:lnTo>
                <a:lnTo>
                  <a:pt x="3371" y="319"/>
                </a:lnTo>
                <a:lnTo>
                  <a:pt x="3467" y="313"/>
                </a:lnTo>
                <a:lnTo>
                  <a:pt x="3555" y="307"/>
                </a:lnTo>
                <a:lnTo>
                  <a:pt x="3635" y="298"/>
                </a:lnTo>
                <a:lnTo>
                  <a:pt x="3709" y="290"/>
                </a:lnTo>
                <a:lnTo>
                  <a:pt x="3775" y="280"/>
                </a:lnTo>
                <a:lnTo>
                  <a:pt x="3836" y="271"/>
                </a:lnTo>
                <a:lnTo>
                  <a:pt x="3891" y="260"/>
                </a:lnTo>
                <a:lnTo>
                  <a:pt x="3939" y="250"/>
                </a:lnTo>
                <a:lnTo>
                  <a:pt x="3982" y="239"/>
                </a:lnTo>
                <a:lnTo>
                  <a:pt x="4020" y="228"/>
                </a:lnTo>
                <a:lnTo>
                  <a:pt x="4053" y="217"/>
                </a:lnTo>
                <a:lnTo>
                  <a:pt x="4082" y="206"/>
                </a:lnTo>
                <a:lnTo>
                  <a:pt x="4106" y="195"/>
                </a:lnTo>
                <a:lnTo>
                  <a:pt x="4126" y="185"/>
                </a:lnTo>
                <a:lnTo>
                  <a:pt x="4143" y="176"/>
                </a:lnTo>
                <a:lnTo>
                  <a:pt x="4157" y="168"/>
                </a:lnTo>
                <a:lnTo>
                  <a:pt x="4168" y="159"/>
                </a:lnTo>
                <a:lnTo>
                  <a:pt x="4176" y="151"/>
                </a:lnTo>
                <a:lnTo>
                  <a:pt x="4183" y="146"/>
                </a:lnTo>
                <a:lnTo>
                  <a:pt x="4187" y="140"/>
                </a:lnTo>
                <a:lnTo>
                  <a:pt x="4190" y="137"/>
                </a:lnTo>
                <a:lnTo>
                  <a:pt x="4191" y="135"/>
                </a:lnTo>
                <a:lnTo>
                  <a:pt x="4191" y="133"/>
                </a:lnTo>
                <a:lnTo>
                  <a:pt x="4181" y="114"/>
                </a:lnTo>
                <a:lnTo>
                  <a:pt x="4180" y="96"/>
                </a:lnTo>
                <a:lnTo>
                  <a:pt x="4184" y="80"/>
                </a:lnTo>
                <a:lnTo>
                  <a:pt x="4192" y="64"/>
                </a:lnTo>
                <a:lnTo>
                  <a:pt x="4202" y="52"/>
                </a:lnTo>
                <a:lnTo>
                  <a:pt x="4210" y="41"/>
                </a:lnTo>
                <a:lnTo>
                  <a:pt x="4217" y="36"/>
                </a:lnTo>
                <a:lnTo>
                  <a:pt x="4220" y="33"/>
                </a:lnTo>
                <a:lnTo>
                  <a:pt x="4245" y="18"/>
                </a:lnTo>
                <a:lnTo>
                  <a:pt x="4274" y="8"/>
                </a:lnTo>
                <a:lnTo>
                  <a:pt x="4305" y="3"/>
                </a:lnTo>
                <a:lnTo>
                  <a:pt x="4338" y="0"/>
                </a:lnTo>
                <a:lnTo>
                  <a:pt x="4371" y="1"/>
                </a:lnTo>
                <a:lnTo>
                  <a:pt x="4404" y="4"/>
                </a:lnTo>
                <a:lnTo>
                  <a:pt x="4436" y="8"/>
                </a:lnTo>
                <a:lnTo>
                  <a:pt x="4466" y="15"/>
                </a:lnTo>
                <a:lnTo>
                  <a:pt x="4491" y="20"/>
                </a:lnTo>
                <a:lnTo>
                  <a:pt x="4512" y="26"/>
                </a:lnTo>
                <a:lnTo>
                  <a:pt x="4527" y="30"/>
                </a:lnTo>
                <a:lnTo>
                  <a:pt x="4531" y="33"/>
                </a:lnTo>
                <a:lnTo>
                  <a:pt x="4534" y="36"/>
                </a:lnTo>
                <a:lnTo>
                  <a:pt x="4535" y="38"/>
                </a:lnTo>
                <a:lnTo>
                  <a:pt x="4536" y="44"/>
                </a:lnTo>
                <a:lnTo>
                  <a:pt x="4536" y="829"/>
                </a:lnTo>
                <a:lnTo>
                  <a:pt x="2729" y="3050"/>
                </a:lnTo>
                <a:lnTo>
                  <a:pt x="2729" y="4211"/>
                </a:lnTo>
                <a:lnTo>
                  <a:pt x="2641" y="4313"/>
                </a:lnTo>
                <a:lnTo>
                  <a:pt x="2638" y="4313"/>
                </a:lnTo>
                <a:lnTo>
                  <a:pt x="2615" y="4294"/>
                </a:lnTo>
                <a:lnTo>
                  <a:pt x="2583" y="4276"/>
                </a:lnTo>
                <a:lnTo>
                  <a:pt x="2545" y="4259"/>
                </a:lnTo>
                <a:lnTo>
                  <a:pt x="2499" y="4245"/>
                </a:lnTo>
                <a:lnTo>
                  <a:pt x="2447" y="4234"/>
                </a:lnTo>
                <a:lnTo>
                  <a:pt x="2391" y="4226"/>
                </a:lnTo>
                <a:lnTo>
                  <a:pt x="2330" y="4221"/>
                </a:lnTo>
                <a:lnTo>
                  <a:pt x="2267" y="4219"/>
                </a:lnTo>
                <a:lnTo>
                  <a:pt x="2202" y="4221"/>
                </a:lnTo>
                <a:lnTo>
                  <a:pt x="2142" y="4226"/>
                </a:lnTo>
                <a:lnTo>
                  <a:pt x="2085" y="4234"/>
                </a:lnTo>
                <a:lnTo>
                  <a:pt x="2034" y="4245"/>
                </a:lnTo>
                <a:lnTo>
                  <a:pt x="1989" y="4259"/>
                </a:lnTo>
                <a:lnTo>
                  <a:pt x="1950" y="4276"/>
                </a:lnTo>
                <a:lnTo>
                  <a:pt x="1919" y="4294"/>
                </a:lnTo>
                <a:lnTo>
                  <a:pt x="1895" y="4313"/>
                </a:lnTo>
                <a:lnTo>
                  <a:pt x="1894" y="4313"/>
                </a:lnTo>
                <a:lnTo>
                  <a:pt x="1807" y="4211"/>
                </a:lnTo>
                <a:lnTo>
                  <a:pt x="1807" y="3050"/>
                </a:lnTo>
                <a:lnTo>
                  <a:pt x="0" y="829"/>
                </a:lnTo>
                <a:lnTo>
                  <a:pt x="0" y="44"/>
                </a:lnTo>
                <a:lnTo>
                  <a:pt x="0" y="38"/>
                </a:lnTo>
                <a:lnTo>
                  <a:pt x="3" y="36"/>
                </a:lnTo>
                <a:lnTo>
                  <a:pt x="6" y="33"/>
                </a:lnTo>
                <a:lnTo>
                  <a:pt x="10" y="30"/>
                </a:lnTo>
                <a:lnTo>
                  <a:pt x="25" y="26"/>
                </a:lnTo>
                <a:lnTo>
                  <a:pt x="45" y="20"/>
                </a:lnTo>
                <a:lnTo>
                  <a:pt x="70" y="15"/>
                </a:lnTo>
                <a:lnTo>
                  <a:pt x="99" y="8"/>
                </a:lnTo>
                <a:lnTo>
                  <a:pt x="131" y="4"/>
                </a:lnTo>
                <a:lnTo>
                  <a:pt x="165" y="1"/>
                </a:lnTo>
                <a:lnTo>
                  <a:pt x="198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800" dirty="0"/>
          </a:p>
        </p:txBody>
      </p:sp>
      <p:sp>
        <p:nvSpPr>
          <p:cNvPr id="98" name="Freeform 7"/>
          <p:cNvSpPr>
            <a:spLocks/>
          </p:cNvSpPr>
          <p:nvPr/>
        </p:nvSpPr>
        <p:spPr bwMode="auto">
          <a:xfrm>
            <a:off x="1181393" y="1746146"/>
            <a:ext cx="2821829" cy="2851130"/>
          </a:xfrm>
          <a:custGeom>
            <a:avLst/>
            <a:gdLst>
              <a:gd name="T0" fmla="*/ 63 w 4141"/>
              <a:gd name="T1" fmla="*/ 21 h 4184"/>
              <a:gd name="T2" fmla="*/ 53 w 4141"/>
              <a:gd name="T3" fmla="*/ 76 h 4184"/>
              <a:gd name="T4" fmla="*/ 114 w 4141"/>
              <a:gd name="T5" fmla="*/ 124 h 4184"/>
              <a:gd name="T6" fmla="*/ 232 w 4141"/>
              <a:gd name="T7" fmla="*/ 167 h 4184"/>
              <a:gd name="T8" fmla="*/ 395 w 4141"/>
              <a:gd name="T9" fmla="*/ 202 h 4184"/>
              <a:gd name="T10" fmla="*/ 588 w 4141"/>
              <a:gd name="T11" fmla="*/ 231 h 4184"/>
              <a:gd name="T12" fmla="*/ 797 w 4141"/>
              <a:gd name="T13" fmla="*/ 255 h 4184"/>
              <a:gd name="T14" fmla="*/ 1025 w 4141"/>
              <a:gd name="T15" fmla="*/ 273 h 4184"/>
              <a:gd name="T16" fmla="*/ 1303 w 4141"/>
              <a:gd name="T17" fmla="*/ 286 h 4184"/>
              <a:gd name="T18" fmla="*/ 1581 w 4141"/>
              <a:gd name="T19" fmla="*/ 293 h 4184"/>
              <a:gd name="T20" fmla="*/ 1830 w 4141"/>
              <a:gd name="T21" fmla="*/ 297 h 4184"/>
              <a:gd name="T22" fmla="*/ 2023 w 4141"/>
              <a:gd name="T23" fmla="*/ 297 h 4184"/>
              <a:gd name="T24" fmla="*/ 2071 w 4141"/>
              <a:gd name="T25" fmla="*/ 297 h 4184"/>
              <a:gd name="T26" fmla="*/ 2119 w 4141"/>
              <a:gd name="T27" fmla="*/ 297 h 4184"/>
              <a:gd name="T28" fmla="*/ 2312 w 4141"/>
              <a:gd name="T29" fmla="*/ 297 h 4184"/>
              <a:gd name="T30" fmla="*/ 2561 w 4141"/>
              <a:gd name="T31" fmla="*/ 293 h 4184"/>
              <a:gd name="T32" fmla="*/ 2839 w 4141"/>
              <a:gd name="T33" fmla="*/ 286 h 4184"/>
              <a:gd name="T34" fmla="*/ 3116 w 4141"/>
              <a:gd name="T35" fmla="*/ 273 h 4184"/>
              <a:gd name="T36" fmla="*/ 3346 w 4141"/>
              <a:gd name="T37" fmla="*/ 255 h 4184"/>
              <a:gd name="T38" fmla="*/ 3555 w 4141"/>
              <a:gd name="T39" fmla="*/ 231 h 4184"/>
              <a:gd name="T40" fmla="*/ 3748 w 4141"/>
              <a:gd name="T41" fmla="*/ 202 h 4184"/>
              <a:gd name="T42" fmla="*/ 3909 w 4141"/>
              <a:gd name="T43" fmla="*/ 167 h 4184"/>
              <a:gd name="T44" fmla="*/ 4028 w 4141"/>
              <a:gd name="T45" fmla="*/ 124 h 4184"/>
              <a:gd name="T46" fmla="*/ 4089 w 4141"/>
              <a:gd name="T47" fmla="*/ 76 h 4184"/>
              <a:gd name="T48" fmla="*/ 4079 w 4141"/>
              <a:gd name="T49" fmla="*/ 21 h 4184"/>
              <a:gd name="T50" fmla="*/ 4141 w 4141"/>
              <a:gd name="T51" fmla="*/ 637 h 4184"/>
              <a:gd name="T52" fmla="*/ 4122 w 4141"/>
              <a:gd name="T53" fmla="*/ 665 h 4184"/>
              <a:gd name="T54" fmla="*/ 4066 w 4141"/>
              <a:gd name="T55" fmla="*/ 745 h 4184"/>
              <a:gd name="T56" fmla="*/ 3973 w 4141"/>
              <a:gd name="T57" fmla="*/ 871 h 4184"/>
              <a:gd name="T58" fmla="*/ 3851 w 4141"/>
              <a:gd name="T59" fmla="*/ 1040 h 4184"/>
              <a:gd name="T60" fmla="*/ 3699 w 4141"/>
              <a:gd name="T61" fmla="*/ 1247 h 4184"/>
              <a:gd name="T62" fmla="*/ 3522 w 4141"/>
              <a:gd name="T63" fmla="*/ 1485 h 4184"/>
              <a:gd name="T64" fmla="*/ 3322 w 4141"/>
              <a:gd name="T65" fmla="*/ 1750 h 4184"/>
              <a:gd name="T66" fmla="*/ 3102 w 4141"/>
              <a:gd name="T67" fmla="*/ 2039 h 4184"/>
              <a:gd name="T68" fmla="*/ 2864 w 4141"/>
              <a:gd name="T69" fmla="*/ 2345 h 4184"/>
              <a:gd name="T70" fmla="*/ 2614 w 4141"/>
              <a:gd name="T71" fmla="*/ 2662 h 4184"/>
              <a:gd name="T72" fmla="*/ 2444 w 4141"/>
              <a:gd name="T73" fmla="*/ 4184 h 4184"/>
              <a:gd name="T74" fmla="*/ 2367 w 4141"/>
              <a:gd name="T75" fmla="*/ 4133 h 4184"/>
              <a:gd name="T76" fmla="*/ 2236 w 4141"/>
              <a:gd name="T77" fmla="*/ 4099 h 4184"/>
              <a:gd name="T78" fmla="*/ 2070 w 4141"/>
              <a:gd name="T79" fmla="*/ 4086 h 4184"/>
              <a:gd name="T80" fmla="*/ 1888 w 4141"/>
              <a:gd name="T81" fmla="*/ 4101 h 4184"/>
              <a:gd name="T82" fmla="*/ 1752 w 4141"/>
              <a:gd name="T83" fmla="*/ 4143 h 4184"/>
              <a:gd name="T84" fmla="*/ 1704 w 4141"/>
              <a:gd name="T85" fmla="*/ 2880 h 4184"/>
              <a:gd name="T86" fmla="*/ 1444 w 4141"/>
              <a:gd name="T87" fmla="*/ 2556 h 4184"/>
              <a:gd name="T88" fmla="*/ 1197 w 4141"/>
              <a:gd name="T89" fmla="*/ 2241 h 4184"/>
              <a:gd name="T90" fmla="*/ 965 w 4141"/>
              <a:gd name="T91" fmla="*/ 1941 h 4184"/>
              <a:gd name="T92" fmla="*/ 751 w 4141"/>
              <a:gd name="T93" fmla="*/ 1659 h 4184"/>
              <a:gd name="T94" fmla="*/ 559 w 4141"/>
              <a:gd name="T95" fmla="*/ 1402 h 4184"/>
              <a:gd name="T96" fmla="*/ 389 w 4141"/>
              <a:gd name="T97" fmla="*/ 1174 h 4184"/>
              <a:gd name="T98" fmla="*/ 248 w 4141"/>
              <a:gd name="T99" fmla="*/ 980 h 4184"/>
              <a:gd name="T100" fmla="*/ 135 w 4141"/>
              <a:gd name="T101" fmla="*/ 824 h 4184"/>
              <a:gd name="T102" fmla="*/ 53 w 4141"/>
              <a:gd name="T103" fmla="*/ 713 h 4184"/>
              <a:gd name="T104" fmla="*/ 9 w 4141"/>
              <a:gd name="T105" fmla="*/ 650 h 4184"/>
              <a:gd name="T106" fmla="*/ 0 w 4141"/>
              <a:gd name="T107" fmla="*/ 0 h 4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41" h="4184">
                <a:moveTo>
                  <a:pt x="0" y="0"/>
                </a:moveTo>
                <a:lnTo>
                  <a:pt x="85" y="0"/>
                </a:lnTo>
                <a:lnTo>
                  <a:pt x="63" y="21"/>
                </a:lnTo>
                <a:lnTo>
                  <a:pt x="52" y="39"/>
                </a:lnTo>
                <a:lnTo>
                  <a:pt x="48" y="58"/>
                </a:lnTo>
                <a:lnTo>
                  <a:pt x="53" y="76"/>
                </a:lnTo>
                <a:lnTo>
                  <a:pt x="67" y="92"/>
                </a:lnTo>
                <a:lnTo>
                  <a:pt x="87" y="109"/>
                </a:lnTo>
                <a:lnTo>
                  <a:pt x="114" y="124"/>
                </a:lnTo>
                <a:lnTo>
                  <a:pt x="148" y="139"/>
                </a:lnTo>
                <a:lnTo>
                  <a:pt x="188" y="153"/>
                </a:lnTo>
                <a:lnTo>
                  <a:pt x="232" y="167"/>
                </a:lnTo>
                <a:lnTo>
                  <a:pt x="283" y="179"/>
                </a:lnTo>
                <a:lnTo>
                  <a:pt x="337" y="191"/>
                </a:lnTo>
                <a:lnTo>
                  <a:pt x="395" y="202"/>
                </a:lnTo>
                <a:lnTo>
                  <a:pt x="457" y="212"/>
                </a:lnTo>
                <a:lnTo>
                  <a:pt x="521" y="223"/>
                </a:lnTo>
                <a:lnTo>
                  <a:pt x="588" y="231"/>
                </a:lnTo>
                <a:lnTo>
                  <a:pt x="656" y="240"/>
                </a:lnTo>
                <a:lnTo>
                  <a:pt x="727" y="248"/>
                </a:lnTo>
                <a:lnTo>
                  <a:pt x="797" y="255"/>
                </a:lnTo>
                <a:lnTo>
                  <a:pt x="867" y="262"/>
                </a:lnTo>
                <a:lnTo>
                  <a:pt x="939" y="267"/>
                </a:lnTo>
                <a:lnTo>
                  <a:pt x="1025" y="273"/>
                </a:lnTo>
                <a:lnTo>
                  <a:pt x="1116" y="278"/>
                </a:lnTo>
                <a:lnTo>
                  <a:pt x="1210" y="282"/>
                </a:lnTo>
                <a:lnTo>
                  <a:pt x="1303" y="286"/>
                </a:lnTo>
                <a:lnTo>
                  <a:pt x="1397" y="289"/>
                </a:lnTo>
                <a:lnTo>
                  <a:pt x="1490" y="292"/>
                </a:lnTo>
                <a:lnTo>
                  <a:pt x="1581" y="293"/>
                </a:lnTo>
                <a:lnTo>
                  <a:pt x="1669" y="295"/>
                </a:lnTo>
                <a:lnTo>
                  <a:pt x="1752" y="296"/>
                </a:lnTo>
                <a:lnTo>
                  <a:pt x="1830" y="297"/>
                </a:lnTo>
                <a:lnTo>
                  <a:pt x="1902" y="297"/>
                </a:lnTo>
                <a:lnTo>
                  <a:pt x="1967" y="297"/>
                </a:lnTo>
                <a:lnTo>
                  <a:pt x="2023" y="297"/>
                </a:lnTo>
                <a:lnTo>
                  <a:pt x="2068" y="297"/>
                </a:lnTo>
                <a:lnTo>
                  <a:pt x="2068" y="297"/>
                </a:lnTo>
                <a:lnTo>
                  <a:pt x="2071" y="297"/>
                </a:lnTo>
                <a:lnTo>
                  <a:pt x="2073" y="297"/>
                </a:lnTo>
                <a:lnTo>
                  <a:pt x="2073" y="297"/>
                </a:lnTo>
                <a:lnTo>
                  <a:pt x="2119" y="297"/>
                </a:lnTo>
                <a:lnTo>
                  <a:pt x="2176" y="297"/>
                </a:lnTo>
                <a:lnTo>
                  <a:pt x="2241" y="297"/>
                </a:lnTo>
                <a:lnTo>
                  <a:pt x="2312" y="297"/>
                </a:lnTo>
                <a:lnTo>
                  <a:pt x="2391" y="296"/>
                </a:lnTo>
                <a:lnTo>
                  <a:pt x="2473" y="295"/>
                </a:lnTo>
                <a:lnTo>
                  <a:pt x="2561" y="293"/>
                </a:lnTo>
                <a:lnTo>
                  <a:pt x="2652" y="292"/>
                </a:lnTo>
                <a:lnTo>
                  <a:pt x="2744" y="289"/>
                </a:lnTo>
                <a:lnTo>
                  <a:pt x="2839" y="286"/>
                </a:lnTo>
                <a:lnTo>
                  <a:pt x="2933" y="282"/>
                </a:lnTo>
                <a:lnTo>
                  <a:pt x="3026" y="278"/>
                </a:lnTo>
                <a:lnTo>
                  <a:pt x="3116" y="273"/>
                </a:lnTo>
                <a:lnTo>
                  <a:pt x="3204" y="267"/>
                </a:lnTo>
                <a:lnTo>
                  <a:pt x="3274" y="262"/>
                </a:lnTo>
                <a:lnTo>
                  <a:pt x="3346" y="255"/>
                </a:lnTo>
                <a:lnTo>
                  <a:pt x="3416" y="248"/>
                </a:lnTo>
                <a:lnTo>
                  <a:pt x="3486" y="240"/>
                </a:lnTo>
                <a:lnTo>
                  <a:pt x="3555" y="231"/>
                </a:lnTo>
                <a:lnTo>
                  <a:pt x="3621" y="223"/>
                </a:lnTo>
                <a:lnTo>
                  <a:pt x="3686" y="212"/>
                </a:lnTo>
                <a:lnTo>
                  <a:pt x="3748" y="202"/>
                </a:lnTo>
                <a:lnTo>
                  <a:pt x="3805" y="191"/>
                </a:lnTo>
                <a:lnTo>
                  <a:pt x="3859" y="179"/>
                </a:lnTo>
                <a:lnTo>
                  <a:pt x="3909" y="167"/>
                </a:lnTo>
                <a:lnTo>
                  <a:pt x="3954" y="153"/>
                </a:lnTo>
                <a:lnTo>
                  <a:pt x="3994" y="139"/>
                </a:lnTo>
                <a:lnTo>
                  <a:pt x="4028" y="124"/>
                </a:lnTo>
                <a:lnTo>
                  <a:pt x="4055" y="109"/>
                </a:lnTo>
                <a:lnTo>
                  <a:pt x="4075" y="92"/>
                </a:lnTo>
                <a:lnTo>
                  <a:pt x="4089" y="76"/>
                </a:lnTo>
                <a:lnTo>
                  <a:pt x="4095" y="58"/>
                </a:lnTo>
                <a:lnTo>
                  <a:pt x="4090" y="39"/>
                </a:lnTo>
                <a:lnTo>
                  <a:pt x="4079" y="21"/>
                </a:lnTo>
                <a:lnTo>
                  <a:pt x="4057" y="0"/>
                </a:lnTo>
                <a:lnTo>
                  <a:pt x="4141" y="0"/>
                </a:lnTo>
                <a:lnTo>
                  <a:pt x="4141" y="637"/>
                </a:lnTo>
                <a:lnTo>
                  <a:pt x="4140" y="640"/>
                </a:lnTo>
                <a:lnTo>
                  <a:pt x="4133" y="650"/>
                </a:lnTo>
                <a:lnTo>
                  <a:pt x="4122" y="665"/>
                </a:lnTo>
                <a:lnTo>
                  <a:pt x="4107" y="685"/>
                </a:lnTo>
                <a:lnTo>
                  <a:pt x="4088" y="713"/>
                </a:lnTo>
                <a:lnTo>
                  <a:pt x="4066" y="745"/>
                </a:lnTo>
                <a:lnTo>
                  <a:pt x="4038" y="782"/>
                </a:lnTo>
                <a:lnTo>
                  <a:pt x="4008" y="824"/>
                </a:lnTo>
                <a:lnTo>
                  <a:pt x="3973" y="871"/>
                </a:lnTo>
                <a:lnTo>
                  <a:pt x="3936" y="923"/>
                </a:lnTo>
                <a:lnTo>
                  <a:pt x="3895" y="980"/>
                </a:lnTo>
                <a:lnTo>
                  <a:pt x="3851" y="1040"/>
                </a:lnTo>
                <a:lnTo>
                  <a:pt x="3804" y="1105"/>
                </a:lnTo>
                <a:lnTo>
                  <a:pt x="3753" y="1174"/>
                </a:lnTo>
                <a:lnTo>
                  <a:pt x="3699" y="1247"/>
                </a:lnTo>
                <a:lnTo>
                  <a:pt x="3643" y="1322"/>
                </a:lnTo>
                <a:lnTo>
                  <a:pt x="3584" y="1402"/>
                </a:lnTo>
                <a:lnTo>
                  <a:pt x="3522" y="1485"/>
                </a:lnTo>
                <a:lnTo>
                  <a:pt x="3457" y="1571"/>
                </a:lnTo>
                <a:lnTo>
                  <a:pt x="3391" y="1659"/>
                </a:lnTo>
                <a:lnTo>
                  <a:pt x="3322" y="1750"/>
                </a:lnTo>
                <a:lnTo>
                  <a:pt x="3251" y="1845"/>
                </a:lnTo>
                <a:lnTo>
                  <a:pt x="3176" y="1941"/>
                </a:lnTo>
                <a:lnTo>
                  <a:pt x="3102" y="2039"/>
                </a:lnTo>
                <a:lnTo>
                  <a:pt x="3024" y="2140"/>
                </a:lnTo>
                <a:lnTo>
                  <a:pt x="2945" y="2241"/>
                </a:lnTo>
                <a:lnTo>
                  <a:pt x="2864" y="2345"/>
                </a:lnTo>
                <a:lnTo>
                  <a:pt x="2781" y="2449"/>
                </a:lnTo>
                <a:lnTo>
                  <a:pt x="2699" y="2556"/>
                </a:lnTo>
                <a:lnTo>
                  <a:pt x="2614" y="2662"/>
                </a:lnTo>
                <a:lnTo>
                  <a:pt x="2527" y="2771"/>
                </a:lnTo>
                <a:lnTo>
                  <a:pt x="2439" y="2880"/>
                </a:lnTo>
                <a:lnTo>
                  <a:pt x="2444" y="4184"/>
                </a:lnTo>
                <a:lnTo>
                  <a:pt x="2426" y="4166"/>
                </a:lnTo>
                <a:lnTo>
                  <a:pt x="2400" y="4150"/>
                </a:lnTo>
                <a:lnTo>
                  <a:pt x="2367" y="4133"/>
                </a:lnTo>
                <a:lnTo>
                  <a:pt x="2329" y="4121"/>
                </a:lnTo>
                <a:lnTo>
                  <a:pt x="2285" y="4108"/>
                </a:lnTo>
                <a:lnTo>
                  <a:pt x="2236" y="4099"/>
                </a:lnTo>
                <a:lnTo>
                  <a:pt x="2184" y="4092"/>
                </a:lnTo>
                <a:lnTo>
                  <a:pt x="2128" y="4088"/>
                </a:lnTo>
                <a:lnTo>
                  <a:pt x="2070" y="4086"/>
                </a:lnTo>
                <a:lnTo>
                  <a:pt x="2005" y="4088"/>
                </a:lnTo>
                <a:lnTo>
                  <a:pt x="1945" y="4093"/>
                </a:lnTo>
                <a:lnTo>
                  <a:pt x="1888" y="4101"/>
                </a:lnTo>
                <a:lnTo>
                  <a:pt x="1836" y="4112"/>
                </a:lnTo>
                <a:lnTo>
                  <a:pt x="1790" y="4126"/>
                </a:lnTo>
                <a:lnTo>
                  <a:pt x="1752" y="4143"/>
                </a:lnTo>
                <a:lnTo>
                  <a:pt x="1720" y="4161"/>
                </a:lnTo>
                <a:lnTo>
                  <a:pt x="1697" y="4181"/>
                </a:lnTo>
                <a:lnTo>
                  <a:pt x="1704" y="2880"/>
                </a:lnTo>
                <a:lnTo>
                  <a:pt x="1616" y="2771"/>
                </a:lnTo>
                <a:lnTo>
                  <a:pt x="1529" y="2662"/>
                </a:lnTo>
                <a:lnTo>
                  <a:pt x="1444" y="2556"/>
                </a:lnTo>
                <a:lnTo>
                  <a:pt x="1360" y="2449"/>
                </a:lnTo>
                <a:lnTo>
                  <a:pt x="1278" y="2345"/>
                </a:lnTo>
                <a:lnTo>
                  <a:pt x="1197" y="2241"/>
                </a:lnTo>
                <a:lnTo>
                  <a:pt x="1117" y="2140"/>
                </a:lnTo>
                <a:lnTo>
                  <a:pt x="1040" y="2039"/>
                </a:lnTo>
                <a:lnTo>
                  <a:pt x="965" y="1941"/>
                </a:lnTo>
                <a:lnTo>
                  <a:pt x="892" y="1845"/>
                </a:lnTo>
                <a:lnTo>
                  <a:pt x="820" y="1750"/>
                </a:lnTo>
                <a:lnTo>
                  <a:pt x="751" y="1659"/>
                </a:lnTo>
                <a:lnTo>
                  <a:pt x="685" y="1571"/>
                </a:lnTo>
                <a:lnTo>
                  <a:pt x="621" y="1485"/>
                </a:lnTo>
                <a:lnTo>
                  <a:pt x="559" y="1402"/>
                </a:lnTo>
                <a:lnTo>
                  <a:pt x="499" y="1322"/>
                </a:lnTo>
                <a:lnTo>
                  <a:pt x="443" y="1247"/>
                </a:lnTo>
                <a:lnTo>
                  <a:pt x="389" y="1174"/>
                </a:lnTo>
                <a:lnTo>
                  <a:pt x="338" y="1105"/>
                </a:lnTo>
                <a:lnTo>
                  <a:pt x="292" y="1040"/>
                </a:lnTo>
                <a:lnTo>
                  <a:pt x="248" y="980"/>
                </a:lnTo>
                <a:lnTo>
                  <a:pt x="206" y="923"/>
                </a:lnTo>
                <a:lnTo>
                  <a:pt x="168" y="871"/>
                </a:lnTo>
                <a:lnTo>
                  <a:pt x="135" y="824"/>
                </a:lnTo>
                <a:lnTo>
                  <a:pt x="104" y="782"/>
                </a:lnTo>
                <a:lnTo>
                  <a:pt x="77" y="745"/>
                </a:lnTo>
                <a:lnTo>
                  <a:pt x="53" y="713"/>
                </a:lnTo>
                <a:lnTo>
                  <a:pt x="36" y="685"/>
                </a:lnTo>
                <a:lnTo>
                  <a:pt x="20" y="665"/>
                </a:lnTo>
                <a:lnTo>
                  <a:pt x="9" y="650"/>
                </a:lnTo>
                <a:lnTo>
                  <a:pt x="3" y="640"/>
                </a:lnTo>
                <a:lnTo>
                  <a:pt x="0" y="6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  <a:effectLst>
            <a:innerShdw blurRad="368300">
              <a:prstClr val="black">
                <a:alpha val="26000"/>
              </a:prstClr>
            </a:innerShdw>
          </a:effec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800" dirty="0"/>
          </a:p>
        </p:txBody>
      </p:sp>
      <p:sp>
        <p:nvSpPr>
          <p:cNvPr id="99" name="Freeform 7"/>
          <p:cNvSpPr>
            <a:spLocks/>
          </p:cNvSpPr>
          <p:nvPr/>
        </p:nvSpPr>
        <p:spPr bwMode="auto">
          <a:xfrm>
            <a:off x="1178829" y="1748708"/>
            <a:ext cx="2821829" cy="2851130"/>
          </a:xfrm>
          <a:custGeom>
            <a:avLst/>
            <a:gdLst>
              <a:gd name="T0" fmla="*/ 63 w 4141"/>
              <a:gd name="T1" fmla="*/ 21 h 4184"/>
              <a:gd name="T2" fmla="*/ 53 w 4141"/>
              <a:gd name="T3" fmla="*/ 76 h 4184"/>
              <a:gd name="T4" fmla="*/ 114 w 4141"/>
              <a:gd name="T5" fmla="*/ 124 h 4184"/>
              <a:gd name="T6" fmla="*/ 232 w 4141"/>
              <a:gd name="T7" fmla="*/ 167 h 4184"/>
              <a:gd name="T8" fmla="*/ 395 w 4141"/>
              <a:gd name="T9" fmla="*/ 202 h 4184"/>
              <a:gd name="T10" fmla="*/ 588 w 4141"/>
              <a:gd name="T11" fmla="*/ 231 h 4184"/>
              <a:gd name="T12" fmla="*/ 797 w 4141"/>
              <a:gd name="T13" fmla="*/ 255 h 4184"/>
              <a:gd name="T14" fmla="*/ 1025 w 4141"/>
              <a:gd name="T15" fmla="*/ 273 h 4184"/>
              <a:gd name="T16" fmla="*/ 1303 w 4141"/>
              <a:gd name="T17" fmla="*/ 286 h 4184"/>
              <a:gd name="T18" fmla="*/ 1581 w 4141"/>
              <a:gd name="T19" fmla="*/ 293 h 4184"/>
              <a:gd name="T20" fmla="*/ 1830 w 4141"/>
              <a:gd name="T21" fmla="*/ 297 h 4184"/>
              <a:gd name="T22" fmla="*/ 2023 w 4141"/>
              <a:gd name="T23" fmla="*/ 297 h 4184"/>
              <a:gd name="T24" fmla="*/ 2071 w 4141"/>
              <a:gd name="T25" fmla="*/ 297 h 4184"/>
              <a:gd name="T26" fmla="*/ 2119 w 4141"/>
              <a:gd name="T27" fmla="*/ 297 h 4184"/>
              <a:gd name="T28" fmla="*/ 2312 w 4141"/>
              <a:gd name="T29" fmla="*/ 297 h 4184"/>
              <a:gd name="T30" fmla="*/ 2561 w 4141"/>
              <a:gd name="T31" fmla="*/ 293 h 4184"/>
              <a:gd name="T32" fmla="*/ 2839 w 4141"/>
              <a:gd name="T33" fmla="*/ 286 h 4184"/>
              <a:gd name="T34" fmla="*/ 3116 w 4141"/>
              <a:gd name="T35" fmla="*/ 273 h 4184"/>
              <a:gd name="T36" fmla="*/ 3346 w 4141"/>
              <a:gd name="T37" fmla="*/ 255 h 4184"/>
              <a:gd name="T38" fmla="*/ 3555 w 4141"/>
              <a:gd name="T39" fmla="*/ 231 h 4184"/>
              <a:gd name="T40" fmla="*/ 3748 w 4141"/>
              <a:gd name="T41" fmla="*/ 202 h 4184"/>
              <a:gd name="T42" fmla="*/ 3909 w 4141"/>
              <a:gd name="T43" fmla="*/ 167 h 4184"/>
              <a:gd name="T44" fmla="*/ 4028 w 4141"/>
              <a:gd name="T45" fmla="*/ 124 h 4184"/>
              <a:gd name="T46" fmla="*/ 4089 w 4141"/>
              <a:gd name="T47" fmla="*/ 76 h 4184"/>
              <a:gd name="T48" fmla="*/ 4079 w 4141"/>
              <a:gd name="T49" fmla="*/ 21 h 4184"/>
              <a:gd name="T50" fmla="*/ 4141 w 4141"/>
              <a:gd name="T51" fmla="*/ 637 h 4184"/>
              <a:gd name="T52" fmla="*/ 4122 w 4141"/>
              <a:gd name="T53" fmla="*/ 665 h 4184"/>
              <a:gd name="T54" fmla="*/ 4066 w 4141"/>
              <a:gd name="T55" fmla="*/ 745 h 4184"/>
              <a:gd name="T56" fmla="*/ 3973 w 4141"/>
              <a:gd name="T57" fmla="*/ 871 h 4184"/>
              <a:gd name="T58" fmla="*/ 3851 w 4141"/>
              <a:gd name="T59" fmla="*/ 1040 h 4184"/>
              <a:gd name="T60" fmla="*/ 3699 w 4141"/>
              <a:gd name="T61" fmla="*/ 1247 h 4184"/>
              <a:gd name="T62" fmla="*/ 3522 w 4141"/>
              <a:gd name="T63" fmla="*/ 1485 h 4184"/>
              <a:gd name="T64" fmla="*/ 3322 w 4141"/>
              <a:gd name="T65" fmla="*/ 1750 h 4184"/>
              <a:gd name="T66" fmla="*/ 3102 w 4141"/>
              <a:gd name="T67" fmla="*/ 2039 h 4184"/>
              <a:gd name="T68" fmla="*/ 2864 w 4141"/>
              <a:gd name="T69" fmla="*/ 2345 h 4184"/>
              <a:gd name="T70" fmla="*/ 2614 w 4141"/>
              <a:gd name="T71" fmla="*/ 2662 h 4184"/>
              <a:gd name="T72" fmla="*/ 2444 w 4141"/>
              <a:gd name="T73" fmla="*/ 4184 h 4184"/>
              <a:gd name="T74" fmla="*/ 2367 w 4141"/>
              <a:gd name="T75" fmla="*/ 4133 h 4184"/>
              <a:gd name="T76" fmla="*/ 2236 w 4141"/>
              <a:gd name="T77" fmla="*/ 4099 h 4184"/>
              <a:gd name="T78" fmla="*/ 2070 w 4141"/>
              <a:gd name="T79" fmla="*/ 4086 h 4184"/>
              <a:gd name="T80" fmla="*/ 1888 w 4141"/>
              <a:gd name="T81" fmla="*/ 4101 h 4184"/>
              <a:gd name="T82" fmla="*/ 1752 w 4141"/>
              <a:gd name="T83" fmla="*/ 4143 h 4184"/>
              <a:gd name="T84" fmla="*/ 1704 w 4141"/>
              <a:gd name="T85" fmla="*/ 2880 h 4184"/>
              <a:gd name="T86" fmla="*/ 1444 w 4141"/>
              <a:gd name="T87" fmla="*/ 2556 h 4184"/>
              <a:gd name="T88" fmla="*/ 1197 w 4141"/>
              <a:gd name="T89" fmla="*/ 2241 h 4184"/>
              <a:gd name="T90" fmla="*/ 965 w 4141"/>
              <a:gd name="T91" fmla="*/ 1941 h 4184"/>
              <a:gd name="T92" fmla="*/ 751 w 4141"/>
              <a:gd name="T93" fmla="*/ 1659 h 4184"/>
              <a:gd name="T94" fmla="*/ 559 w 4141"/>
              <a:gd name="T95" fmla="*/ 1402 h 4184"/>
              <a:gd name="T96" fmla="*/ 389 w 4141"/>
              <a:gd name="T97" fmla="*/ 1174 h 4184"/>
              <a:gd name="T98" fmla="*/ 248 w 4141"/>
              <a:gd name="T99" fmla="*/ 980 h 4184"/>
              <a:gd name="T100" fmla="*/ 135 w 4141"/>
              <a:gd name="T101" fmla="*/ 824 h 4184"/>
              <a:gd name="T102" fmla="*/ 53 w 4141"/>
              <a:gd name="T103" fmla="*/ 713 h 4184"/>
              <a:gd name="T104" fmla="*/ 9 w 4141"/>
              <a:gd name="T105" fmla="*/ 650 h 4184"/>
              <a:gd name="T106" fmla="*/ 0 w 4141"/>
              <a:gd name="T107" fmla="*/ 0 h 4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41" h="4184">
                <a:moveTo>
                  <a:pt x="0" y="0"/>
                </a:moveTo>
                <a:lnTo>
                  <a:pt x="85" y="0"/>
                </a:lnTo>
                <a:lnTo>
                  <a:pt x="63" y="21"/>
                </a:lnTo>
                <a:lnTo>
                  <a:pt x="52" y="39"/>
                </a:lnTo>
                <a:lnTo>
                  <a:pt x="48" y="58"/>
                </a:lnTo>
                <a:lnTo>
                  <a:pt x="53" y="76"/>
                </a:lnTo>
                <a:lnTo>
                  <a:pt x="67" y="92"/>
                </a:lnTo>
                <a:lnTo>
                  <a:pt x="87" y="109"/>
                </a:lnTo>
                <a:lnTo>
                  <a:pt x="114" y="124"/>
                </a:lnTo>
                <a:lnTo>
                  <a:pt x="148" y="139"/>
                </a:lnTo>
                <a:lnTo>
                  <a:pt x="188" y="153"/>
                </a:lnTo>
                <a:lnTo>
                  <a:pt x="232" y="167"/>
                </a:lnTo>
                <a:lnTo>
                  <a:pt x="283" y="179"/>
                </a:lnTo>
                <a:lnTo>
                  <a:pt x="337" y="191"/>
                </a:lnTo>
                <a:lnTo>
                  <a:pt x="395" y="202"/>
                </a:lnTo>
                <a:lnTo>
                  <a:pt x="457" y="212"/>
                </a:lnTo>
                <a:lnTo>
                  <a:pt x="521" y="223"/>
                </a:lnTo>
                <a:lnTo>
                  <a:pt x="588" y="231"/>
                </a:lnTo>
                <a:lnTo>
                  <a:pt x="656" y="240"/>
                </a:lnTo>
                <a:lnTo>
                  <a:pt x="727" y="248"/>
                </a:lnTo>
                <a:lnTo>
                  <a:pt x="797" y="255"/>
                </a:lnTo>
                <a:lnTo>
                  <a:pt x="867" y="262"/>
                </a:lnTo>
                <a:lnTo>
                  <a:pt x="939" y="267"/>
                </a:lnTo>
                <a:lnTo>
                  <a:pt x="1025" y="273"/>
                </a:lnTo>
                <a:lnTo>
                  <a:pt x="1116" y="278"/>
                </a:lnTo>
                <a:lnTo>
                  <a:pt x="1210" y="282"/>
                </a:lnTo>
                <a:lnTo>
                  <a:pt x="1303" y="286"/>
                </a:lnTo>
                <a:lnTo>
                  <a:pt x="1397" y="289"/>
                </a:lnTo>
                <a:lnTo>
                  <a:pt x="1490" y="292"/>
                </a:lnTo>
                <a:lnTo>
                  <a:pt x="1581" y="293"/>
                </a:lnTo>
                <a:lnTo>
                  <a:pt x="1669" y="295"/>
                </a:lnTo>
                <a:lnTo>
                  <a:pt x="1752" y="296"/>
                </a:lnTo>
                <a:lnTo>
                  <a:pt x="1830" y="297"/>
                </a:lnTo>
                <a:lnTo>
                  <a:pt x="1902" y="297"/>
                </a:lnTo>
                <a:lnTo>
                  <a:pt x="1967" y="297"/>
                </a:lnTo>
                <a:lnTo>
                  <a:pt x="2023" y="297"/>
                </a:lnTo>
                <a:lnTo>
                  <a:pt x="2068" y="297"/>
                </a:lnTo>
                <a:lnTo>
                  <a:pt x="2068" y="297"/>
                </a:lnTo>
                <a:lnTo>
                  <a:pt x="2071" y="297"/>
                </a:lnTo>
                <a:lnTo>
                  <a:pt x="2073" y="297"/>
                </a:lnTo>
                <a:lnTo>
                  <a:pt x="2073" y="297"/>
                </a:lnTo>
                <a:lnTo>
                  <a:pt x="2119" y="297"/>
                </a:lnTo>
                <a:lnTo>
                  <a:pt x="2176" y="297"/>
                </a:lnTo>
                <a:lnTo>
                  <a:pt x="2241" y="297"/>
                </a:lnTo>
                <a:lnTo>
                  <a:pt x="2312" y="297"/>
                </a:lnTo>
                <a:lnTo>
                  <a:pt x="2391" y="296"/>
                </a:lnTo>
                <a:lnTo>
                  <a:pt x="2473" y="295"/>
                </a:lnTo>
                <a:lnTo>
                  <a:pt x="2561" y="293"/>
                </a:lnTo>
                <a:lnTo>
                  <a:pt x="2652" y="292"/>
                </a:lnTo>
                <a:lnTo>
                  <a:pt x="2744" y="289"/>
                </a:lnTo>
                <a:lnTo>
                  <a:pt x="2839" y="286"/>
                </a:lnTo>
                <a:lnTo>
                  <a:pt x="2933" y="282"/>
                </a:lnTo>
                <a:lnTo>
                  <a:pt x="3026" y="278"/>
                </a:lnTo>
                <a:lnTo>
                  <a:pt x="3116" y="273"/>
                </a:lnTo>
                <a:lnTo>
                  <a:pt x="3204" y="267"/>
                </a:lnTo>
                <a:lnTo>
                  <a:pt x="3274" y="262"/>
                </a:lnTo>
                <a:lnTo>
                  <a:pt x="3346" y="255"/>
                </a:lnTo>
                <a:lnTo>
                  <a:pt x="3416" y="248"/>
                </a:lnTo>
                <a:lnTo>
                  <a:pt x="3486" y="240"/>
                </a:lnTo>
                <a:lnTo>
                  <a:pt x="3555" y="231"/>
                </a:lnTo>
                <a:lnTo>
                  <a:pt x="3621" y="223"/>
                </a:lnTo>
                <a:lnTo>
                  <a:pt x="3686" y="212"/>
                </a:lnTo>
                <a:lnTo>
                  <a:pt x="3748" y="202"/>
                </a:lnTo>
                <a:lnTo>
                  <a:pt x="3805" y="191"/>
                </a:lnTo>
                <a:lnTo>
                  <a:pt x="3859" y="179"/>
                </a:lnTo>
                <a:lnTo>
                  <a:pt x="3909" y="167"/>
                </a:lnTo>
                <a:lnTo>
                  <a:pt x="3954" y="153"/>
                </a:lnTo>
                <a:lnTo>
                  <a:pt x="3994" y="139"/>
                </a:lnTo>
                <a:lnTo>
                  <a:pt x="4028" y="124"/>
                </a:lnTo>
                <a:lnTo>
                  <a:pt x="4055" y="109"/>
                </a:lnTo>
                <a:lnTo>
                  <a:pt x="4075" y="92"/>
                </a:lnTo>
                <a:lnTo>
                  <a:pt x="4089" y="76"/>
                </a:lnTo>
                <a:lnTo>
                  <a:pt x="4095" y="58"/>
                </a:lnTo>
                <a:lnTo>
                  <a:pt x="4090" y="39"/>
                </a:lnTo>
                <a:lnTo>
                  <a:pt x="4079" y="21"/>
                </a:lnTo>
                <a:lnTo>
                  <a:pt x="4057" y="0"/>
                </a:lnTo>
                <a:lnTo>
                  <a:pt x="4141" y="0"/>
                </a:lnTo>
                <a:lnTo>
                  <a:pt x="4141" y="637"/>
                </a:lnTo>
                <a:lnTo>
                  <a:pt x="4140" y="640"/>
                </a:lnTo>
                <a:lnTo>
                  <a:pt x="4133" y="650"/>
                </a:lnTo>
                <a:lnTo>
                  <a:pt x="4122" y="665"/>
                </a:lnTo>
                <a:lnTo>
                  <a:pt x="4107" y="685"/>
                </a:lnTo>
                <a:lnTo>
                  <a:pt x="4088" y="713"/>
                </a:lnTo>
                <a:lnTo>
                  <a:pt x="4066" y="745"/>
                </a:lnTo>
                <a:lnTo>
                  <a:pt x="4038" y="782"/>
                </a:lnTo>
                <a:lnTo>
                  <a:pt x="4008" y="824"/>
                </a:lnTo>
                <a:lnTo>
                  <a:pt x="3973" y="871"/>
                </a:lnTo>
                <a:lnTo>
                  <a:pt x="3936" y="923"/>
                </a:lnTo>
                <a:lnTo>
                  <a:pt x="3895" y="980"/>
                </a:lnTo>
                <a:lnTo>
                  <a:pt x="3851" y="1040"/>
                </a:lnTo>
                <a:lnTo>
                  <a:pt x="3804" y="1105"/>
                </a:lnTo>
                <a:lnTo>
                  <a:pt x="3753" y="1174"/>
                </a:lnTo>
                <a:lnTo>
                  <a:pt x="3699" y="1247"/>
                </a:lnTo>
                <a:lnTo>
                  <a:pt x="3643" y="1322"/>
                </a:lnTo>
                <a:lnTo>
                  <a:pt x="3584" y="1402"/>
                </a:lnTo>
                <a:lnTo>
                  <a:pt x="3522" y="1485"/>
                </a:lnTo>
                <a:lnTo>
                  <a:pt x="3457" y="1571"/>
                </a:lnTo>
                <a:lnTo>
                  <a:pt x="3391" y="1659"/>
                </a:lnTo>
                <a:lnTo>
                  <a:pt x="3322" y="1750"/>
                </a:lnTo>
                <a:lnTo>
                  <a:pt x="3251" y="1845"/>
                </a:lnTo>
                <a:lnTo>
                  <a:pt x="3176" y="1941"/>
                </a:lnTo>
                <a:lnTo>
                  <a:pt x="3102" y="2039"/>
                </a:lnTo>
                <a:lnTo>
                  <a:pt x="3024" y="2140"/>
                </a:lnTo>
                <a:lnTo>
                  <a:pt x="2945" y="2241"/>
                </a:lnTo>
                <a:lnTo>
                  <a:pt x="2864" y="2345"/>
                </a:lnTo>
                <a:lnTo>
                  <a:pt x="2781" y="2449"/>
                </a:lnTo>
                <a:lnTo>
                  <a:pt x="2699" y="2556"/>
                </a:lnTo>
                <a:lnTo>
                  <a:pt x="2614" y="2662"/>
                </a:lnTo>
                <a:lnTo>
                  <a:pt x="2527" y="2771"/>
                </a:lnTo>
                <a:lnTo>
                  <a:pt x="2439" y="2880"/>
                </a:lnTo>
                <a:lnTo>
                  <a:pt x="2444" y="4184"/>
                </a:lnTo>
                <a:lnTo>
                  <a:pt x="2426" y="4166"/>
                </a:lnTo>
                <a:lnTo>
                  <a:pt x="2400" y="4150"/>
                </a:lnTo>
                <a:lnTo>
                  <a:pt x="2367" y="4133"/>
                </a:lnTo>
                <a:lnTo>
                  <a:pt x="2329" y="4121"/>
                </a:lnTo>
                <a:lnTo>
                  <a:pt x="2285" y="4108"/>
                </a:lnTo>
                <a:lnTo>
                  <a:pt x="2236" y="4099"/>
                </a:lnTo>
                <a:lnTo>
                  <a:pt x="2184" y="4092"/>
                </a:lnTo>
                <a:lnTo>
                  <a:pt x="2128" y="4088"/>
                </a:lnTo>
                <a:lnTo>
                  <a:pt x="2070" y="4086"/>
                </a:lnTo>
                <a:lnTo>
                  <a:pt x="2005" y="4088"/>
                </a:lnTo>
                <a:lnTo>
                  <a:pt x="1945" y="4093"/>
                </a:lnTo>
                <a:lnTo>
                  <a:pt x="1888" y="4101"/>
                </a:lnTo>
                <a:lnTo>
                  <a:pt x="1836" y="4112"/>
                </a:lnTo>
                <a:lnTo>
                  <a:pt x="1790" y="4126"/>
                </a:lnTo>
                <a:lnTo>
                  <a:pt x="1752" y="4143"/>
                </a:lnTo>
                <a:lnTo>
                  <a:pt x="1720" y="4161"/>
                </a:lnTo>
                <a:lnTo>
                  <a:pt x="1697" y="4181"/>
                </a:lnTo>
                <a:lnTo>
                  <a:pt x="1704" y="2880"/>
                </a:lnTo>
                <a:lnTo>
                  <a:pt x="1616" y="2771"/>
                </a:lnTo>
                <a:lnTo>
                  <a:pt x="1529" y="2662"/>
                </a:lnTo>
                <a:lnTo>
                  <a:pt x="1444" y="2556"/>
                </a:lnTo>
                <a:lnTo>
                  <a:pt x="1360" y="2449"/>
                </a:lnTo>
                <a:lnTo>
                  <a:pt x="1278" y="2345"/>
                </a:lnTo>
                <a:lnTo>
                  <a:pt x="1197" y="2241"/>
                </a:lnTo>
                <a:lnTo>
                  <a:pt x="1117" y="2140"/>
                </a:lnTo>
                <a:lnTo>
                  <a:pt x="1040" y="2039"/>
                </a:lnTo>
                <a:lnTo>
                  <a:pt x="965" y="1941"/>
                </a:lnTo>
                <a:lnTo>
                  <a:pt x="892" y="1845"/>
                </a:lnTo>
                <a:lnTo>
                  <a:pt x="820" y="1750"/>
                </a:lnTo>
                <a:lnTo>
                  <a:pt x="751" y="1659"/>
                </a:lnTo>
                <a:lnTo>
                  <a:pt x="685" y="1571"/>
                </a:lnTo>
                <a:lnTo>
                  <a:pt x="621" y="1485"/>
                </a:lnTo>
                <a:lnTo>
                  <a:pt x="559" y="1402"/>
                </a:lnTo>
                <a:lnTo>
                  <a:pt x="499" y="1322"/>
                </a:lnTo>
                <a:lnTo>
                  <a:pt x="443" y="1247"/>
                </a:lnTo>
                <a:lnTo>
                  <a:pt x="389" y="1174"/>
                </a:lnTo>
                <a:lnTo>
                  <a:pt x="338" y="1105"/>
                </a:lnTo>
                <a:lnTo>
                  <a:pt x="292" y="1040"/>
                </a:lnTo>
                <a:lnTo>
                  <a:pt x="248" y="980"/>
                </a:lnTo>
                <a:lnTo>
                  <a:pt x="206" y="923"/>
                </a:lnTo>
                <a:lnTo>
                  <a:pt x="168" y="871"/>
                </a:lnTo>
                <a:lnTo>
                  <a:pt x="135" y="824"/>
                </a:lnTo>
                <a:lnTo>
                  <a:pt x="104" y="782"/>
                </a:lnTo>
                <a:lnTo>
                  <a:pt x="77" y="745"/>
                </a:lnTo>
                <a:lnTo>
                  <a:pt x="53" y="713"/>
                </a:lnTo>
                <a:lnTo>
                  <a:pt x="36" y="685"/>
                </a:lnTo>
                <a:lnTo>
                  <a:pt x="20" y="665"/>
                </a:lnTo>
                <a:lnTo>
                  <a:pt x="9" y="650"/>
                </a:lnTo>
                <a:lnTo>
                  <a:pt x="3" y="640"/>
                </a:lnTo>
                <a:lnTo>
                  <a:pt x="0" y="6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86000">
                <a:srgbClr val="EEEEEE">
                  <a:alpha val="0"/>
                  <a:lumMod val="23000"/>
                  <a:lumOff val="77000"/>
                </a:srgb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1"/>
            <a:tileRect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800" dirty="0"/>
          </a:p>
        </p:txBody>
      </p:sp>
      <p:sp>
        <p:nvSpPr>
          <p:cNvPr id="100" name="Oval 99"/>
          <p:cNvSpPr/>
          <p:nvPr/>
        </p:nvSpPr>
        <p:spPr>
          <a:xfrm>
            <a:off x="1269352" y="1333798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1" name="Oval 100"/>
          <p:cNvSpPr/>
          <p:nvPr/>
        </p:nvSpPr>
        <p:spPr>
          <a:xfrm>
            <a:off x="1903146" y="1333798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2" name="Oval 101"/>
          <p:cNvSpPr/>
          <p:nvPr/>
        </p:nvSpPr>
        <p:spPr>
          <a:xfrm>
            <a:off x="3008004" y="1333798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3" name="Oval 102"/>
          <p:cNvSpPr/>
          <p:nvPr/>
        </p:nvSpPr>
        <p:spPr>
          <a:xfrm>
            <a:off x="3633234" y="1299539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4" name="Oval 103"/>
          <p:cNvSpPr/>
          <p:nvPr/>
        </p:nvSpPr>
        <p:spPr>
          <a:xfrm>
            <a:off x="1629073" y="1633565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5" name="Oval 104"/>
          <p:cNvSpPr/>
          <p:nvPr/>
        </p:nvSpPr>
        <p:spPr>
          <a:xfrm>
            <a:off x="2339951" y="1470834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6" name="Oval 105"/>
          <p:cNvSpPr/>
          <p:nvPr/>
        </p:nvSpPr>
        <p:spPr>
          <a:xfrm>
            <a:off x="2759626" y="1642130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7" name="Oval 106"/>
          <p:cNvSpPr/>
          <p:nvPr/>
        </p:nvSpPr>
        <p:spPr>
          <a:xfrm>
            <a:off x="3256383" y="1573612"/>
            <a:ext cx="222684" cy="22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8" name="Oval 107"/>
          <p:cNvSpPr/>
          <p:nvPr/>
        </p:nvSpPr>
        <p:spPr>
          <a:xfrm>
            <a:off x="3148088" y="2507174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9" name="Oval 108"/>
          <p:cNvSpPr/>
          <p:nvPr/>
        </p:nvSpPr>
        <p:spPr>
          <a:xfrm>
            <a:off x="2614024" y="2481480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0" name="Oval 109"/>
          <p:cNvSpPr/>
          <p:nvPr/>
        </p:nvSpPr>
        <p:spPr>
          <a:xfrm>
            <a:off x="3504762" y="1856250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1" name="Oval 110"/>
          <p:cNvSpPr/>
          <p:nvPr/>
        </p:nvSpPr>
        <p:spPr>
          <a:xfrm>
            <a:off x="3008005" y="1933333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2" name="Oval 111"/>
          <p:cNvSpPr/>
          <p:nvPr/>
        </p:nvSpPr>
        <p:spPr>
          <a:xfrm>
            <a:off x="2399905" y="1856250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3" name="Oval 112"/>
          <p:cNvSpPr/>
          <p:nvPr/>
        </p:nvSpPr>
        <p:spPr>
          <a:xfrm>
            <a:off x="1971665" y="1856250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4" name="Oval 113"/>
          <p:cNvSpPr/>
          <p:nvPr/>
        </p:nvSpPr>
        <p:spPr>
          <a:xfrm>
            <a:off x="1423519" y="2010416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5" name="Oval 114"/>
          <p:cNvSpPr/>
          <p:nvPr/>
        </p:nvSpPr>
        <p:spPr>
          <a:xfrm>
            <a:off x="1740416" y="2164583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6" name="Oval 115"/>
          <p:cNvSpPr/>
          <p:nvPr/>
        </p:nvSpPr>
        <p:spPr>
          <a:xfrm>
            <a:off x="2511247" y="2211276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7" name="Oval 116"/>
          <p:cNvSpPr/>
          <p:nvPr/>
        </p:nvSpPr>
        <p:spPr>
          <a:xfrm>
            <a:off x="2896662" y="2241666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8" name="Oval 117"/>
          <p:cNvSpPr/>
          <p:nvPr/>
        </p:nvSpPr>
        <p:spPr>
          <a:xfrm>
            <a:off x="3342031" y="2181713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9" name="Oval 118"/>
          <p:cNvSpPr/>
          <p:nvPr/>
        </p:nvSpPr>
        <p:spPr>
          <a:xfrm>
            <a:off x="2152000" y="2365250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0" name="Oval 119"/>
          <p:cNvSpPr/>
          <p:nvPr/>
        </p:nvSpPr>
        <p:spPr>
          <a:xfrm>
            <a:off x="1851757" y="2483318"/>
            <a:ext cx="222684" cy="222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1" name="Oval 120"/>
          <p:cNvSpPr/>
          <p:nvPr/>
        </p:nvSpPr>
        <p:spPr>
          <a:xfrm>
            <a:off x="1971665" y="2892589"/>
            <a:ext cx="222684" cy="2226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2" name="Oval 121"/>
          <p:cNvSpPr/>
          <p:nvPr/>
        </p:nvSpPr>
        <p:spPr>
          <a:xfrm>
            <a:off x="2331386" y="2806941"/>
            <a:ext cx="222684" cy="2226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3" name="Oval 122"/>
          <p:cNvSpPr/>
          <p:nvPr/>
        </p:nvSpPr>
        <p:spPr>
          <a:xfrm>
            <a:off x="2665412" y="2995366"/>
            <a:ext cx="222684" cy="2226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4" name="Oval 123"/>
          <p:cNvSpPr/>
          <p:nvPr/>
        </p:nvSpPr>
        <p:spPr>
          <a:xfrm>
            <a:off x="3008004" y="2815506"/>
            <a:ext cx="222684" cy="2226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5" name="Oval 124"/>
          <p:cNvSpPr/>
          <p:nvPr/>
        </p:nvSpPr>
        <p:spPr>
          <a:xfrm>
            <a:off x="2262867" y="3243745"/>
            <a:ext cx="222684" cy="2226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6" name="Oval 125"/>
          <p:cNvSpPr/>
          <p:nvPr/>
        </p:nvSpPr>
        <p:spPr>
          <a:xfrm>
            <a:off x="2631785" y="3382621"/>
            <a:ext cx="222684" cy="2226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7" name="Oval 126"/>
          <p:cNvSpPr/>
          <p:nvPr/>
        </p:nvSpPr>
        <p:spPr>
          <a:xfrm>
            <a:off x="2492277" y="4210018"/>
            <a:ext cx="222684" cy="2226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8" name="Oval 127"/>
          <p:cNvSpPr/>
          <p:nvPr/>
        </p:nvSpPr>
        <p:spPr>
          <a:xfrm>
            <a:off x="2536021" y="3605305"/>
            <a:ext cx="222684" cy="2226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29" name="Oval 128"/>
          <p:cNvSpPr/>
          <p:nvPr/>
        </p:nvSpPr>
        <p:spPr>
          <a:xfrm>
            <a:off x="1922948" y="4896719"/>
            <a:ext cx="1342952" cy="21341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3000"/>
                  <a:lumMod val="72000"/>
                  <a:lumOff val="2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983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493192" y="4637376"/>
            <a:ext cx="222684" cy="2226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2" name="TextBox 61"/>
          <p:cNvSpPr txBox="1"/>
          <p:nvPr/>
        </p:nvSpPr>
        <p:spPr>
          <a:xfrm>
            <a:off x="5822069" y="1261234"/>
            <a:ext cx="257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Research Activities / </a:t>
            </a:r>
          </a:p>
          <a:p>
            <a:r>
              <a:rPr lang="en-I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Select Pool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976813" y="1251284"/>
            <a:ext cx="603338" cy="67836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666238" y="2153790"/>
            <a:ext cx="293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86330"/>
                </a:solidFill>
                <a:latin typeface="Arial" pitchFamily="34" charset="0"/>
                <a:cs typeface="Arial" pitchFamily="34" charset="0"/>
              </a:rPr>
              <a:t>Field</a:t>
            </a:r>
            <a:r>
              <a:rPr lang="en-IN" b="1" dirty="0">
                <a:solidFill>
                  <a:srgbClr val="F76431"/>
                </a:solidFill>
                <a:latin typeface="Arial" pitchFamily="34" charset="0"/>
                <a:cs typeface="Arial" pitchFamily="34" charset="0"/>
              </a:rPr>
              <a:t> Test with Teachers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976813" y="2017703"/>
            <a:ext cx="603338" cy="657207"/>
          </a:xfrm>
          <a:prstGeom prst="rect">
            <a:avLst/>
          </a:prstGeom>
          <a:solidFill>
            <a:srgbClr val="F76431"/>
          </a:solidFill>
          <a:ln>
            <a:solidFill>
              <a:srgbClr val="F7643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B614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993264" y="2860906"/>
            <a:ext cx="655599" cy="656421"/>
            <a:chOff x="6695469" y="3439841"/>
            <a:chExt cx="873905" cy="875000"/>
          </a:xfrm>
          <a:solidFill>
            <a:srgbClr val="E5C408"/>
          </a:solidFill>
        </p:grpSpPr>
        <p:sp>
          <p:nvSpPr>
            <p:cNvPr id="67" name="Rectangle 45"/>
            <p:cNvSpPr>
              <a:spLocks noChangeArrowheads="1"/>
            </p:cNvSpPr>
            <p:nvPr/>
          </p:nvSpPr>
          <p:spPr bwMode="auto">
            <a:xfrm>
              <a:off x="6695469" y="3439841"/>
              <a:ext cx="873905" cy="8750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6949654" y="3700564"/>
              <a:ext cx="369596" cy="357466"/>
              <a:chOff x="7389813" y="1306513"/>
              <a:chExt cx="3821113" cy="3695700"/>
            </a:xfrm>
            <a:grpFill/>
          </p:grpSpPr>
          <p:sp>
            <p:nvSpPr>
              <p:cNvPr id="69" name="Freeform 11"/>
              <p:cNvSpPr>
                <a:spLocks noEditPoints="1"/>
              </p:cNvSpPr>
              <p:nvPr/>
            </p:nvSpPr>
            <p:spPr bwMode="auto">
              <a:xfrm>
                <a:off x="7389813" y="2301875"/>
                <a:ext cx="1096963" cy="2700338"/>
              </a:xfrm>
              <a:custGeom>
                <a:avLst/>
                <a:gdLst>
                  <a:gd name="T0" fmla="*/ 312 w 1382"/>
                  <a:gd name="T1" fmla="*/ 312 h 3401"/>
                  <a:gd name="T2" fmla="*/ 312 w 1382"/>
                  <a:gd name="T3" fmla="*/ 3089 h 3401"/>
                  <a:gd name="T4" fmla="*/ 1070 w 1382"/>
                  <a:gd name="T5" fmla="*/ 3089 h 3401"/>
                  <a:gd name="T6" fmla="*/ 1070 w 1382"/>
                  <a:gd name="T7" fmla="*/ 312 h 3401"/>
                  <a:gd name="T8" fmla="*/ 312 w 1382"/>
                  <a:gd name="T9" fmla="*/ 312 h 3401"/>
                  <a:gd name="T10" fmla="*/ 156 w 1382"/>
                  <a:gd name="T11" fmla="*/ 0 h 3401"/>
                  <a:gd name="T12" fmla="*/ 1226 w 1382"/>
                  <a:gd name="T13" fmla="*/ 0 h 3401"/>
                  <a:gd name="T14" fmla="*/ 1261 w 1382"/>
                  <a:gd name="T15" fmla="*/ 4 h 3401"/>
                  <a:gd name="T16" fmla="*/ 1295 w 1382"/>
                  <a:gd name="T17" fmla="*/ 16 h 3401"/>
                  <a:gd name="T18" fmla="*/ 1324 w 1382"/>
                  <a:gd name="T19" fmla="*/ 35 h 3401"/>
                  <a:gd name="T20" fmla="*/ 1347 w 1382"/>
                  <a:gd name="T21" fmla="*/ 58 h 3401"/>
                  <a:gd name="T22" fmla="*/ 1366 w 1382"/>
                  <a:gd name="T23" fmla="*/ 87 h 3401"/>
                  <a:gd name="T24" fmla="*/ 1378 w 1382"/>
                  <a:gd name="T25" fmla="*/ 121 h 3401"/>
                  <a:gd name="T26" fmla="*/ 1382 w 1382"/>
                  <a:gd name="T27" fmla="*/ 156 h 3401"/>
                  <a:gd name="T28" fmla="*/ 1382 w 1382"/>
                  <a:gd name="T29" fmla="*/ 3245 h 3401"/>
                  <a:gd name="T30" fmla="*/ 1378 w 1382"/>
                  <a:gd name="T31" fmla="*/ 3280 h 3401"/>
                  <a:gd name="T32" fmla="*/ 1366 w 1382"/>
                  <a:gd name="T33" fmla="*/ 3314 h 3401"/>
                  <a:gd name="T34" fmla="*/ 1347 w 1382"/>
                  <a:gd name="T35" fmla="*/ 3343 h 3401"/>
                  <a:gd name="T36" fmla="*/ 1324 w 1382"/>
                  <a:gd name="T37" fmla="*/ 3366 h 3401"/>
                  <a:gd name="T38" fmla="*/ 1295 w 1382"/>
                  <a:gd name="T39" fmla="*/ 3385 h 3401"/>
                  <a:gd name="T40" fmla="*/ 1261 w 1382"/>
                  <a:gd name="T41" fmla="*/ 3397 h 3401"/>
                  <a:gd name="T42" fmla="*/ 1226 w 1382"/>
                  <a:gd name="T43" fmla="*/ 3401 h 3401"/>
                  <a:gd name="T44" fmla="*/ 156 w 1382"/>
                  <a:gd name="T45" fmla="*/ 3401 h 3401"/>
                  <a:gd name="T46" fmla="*/ 120 w 1382"/>
                  <a:gd name="T47" fmla="*/ 3397 h 3401"/>
                  <a:gd name="T48" fmla="*/ 88 w 1382"/>
                  <a:gd name="T49" fmla="*/ 3385 h 3401"/>
                  <a:gd name="T50" fmla="*/ 58 w 1382"/>
                  <a:gd name="T51" fmla="*/ 3366 h 3401"/>
                  <a:gd name="T52" fmla="*/ 34 w 1382"/>
                  <a:gd name="T53" fmla="*/ 3343 h 3401"/>
                  <a:gd name="T54" fmla="*/ 16 w 1382"/>
                  <a:gd name="T55" fmla="*/ 3314 h 3401"/>
                  <a:gd name="T56" fmla="*/ 4 w 1382"/>
                  <a:gd name="T57" fmla="*/ 3280 h 3401"/>
                  <a:gd name="T58" fmla="*/ 0 w 1382"/>
                  <a:gd name="T59" fmla="*/ 3245 h 3401"/>
                  <a:gd name="T60" fmla="*/ 0 w 1382"/>
                  <a:gd name="T61" fmla="*/ 156 h 3401"/>
                  <a:gd name="T62" fmla="*/ 4 w 1382"/>
                  <a:gd name="T63" fmla="*/ 121 h 3401"/>
                  <a:gd name="T64" fmla="*/ 16 w 1382"/>
                  <a:gd name="T65" fmla="*/ 87 h 3401"/>
                  <a:gd name="T66" fmla="*/ 34 w 1382"/>
                  <a:gd name="T67" fmla="*/ 58 h 3401"/>
                  <a:gd name="T68" fmla="*/ 58 w 1382"/>
                  <a:gd name="T69" fmla="*/ 35 h 3401"/>
                  <a:gd name="T70" fmla="*/ 88 w 1382"/>
                  <a:gd name="T71" fmla="*/ 16 h 3401"/>
                  <a:gd name="T72" fmla="*/ 120 w 1382"/>
                  <a:gd name="T73" fmla="*/ 4 h 3401"/>
                  <a:gd name="T74" fmla="*/ 156 w 1382"/>
                  <a:gd name="T75" fmla="*/ 0 h 3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82" h="3401">
                    <a:moveTo>
                      <a:pt x="312" y="312"/>
                    </a:moveTo>
                    <a:lnTo>
                      <a:pt x="312" y="3089"/>
                    </a:lnTo>
                    <a:lnTo>
                      <a:pt x="1070" y="3089"/>
                    </a:lnTo>
                    <a:lnTo>
                      <a:pt x="1070" y="312"/>
                    </a:lnTo>
                    <a:lnTo>
                      <a:pt x="312" y="312"/>
                    </a:lnTo>
                    <a:close/>
                    <a:moveTo>
                      <a:pt x="156" y="0"/>
                    </a:moveTo>
                    <a:lnTo>
                      <a:pt x="1226" y="0"/>
                    </a:lnTo>
                    <a:lnTo>
                      <a:pt x="1261" y="4"/>
                    </a:lnTo>
                    <a:lnTo>
                      <a:pt x="1295" y="16"/>
                    </a:lnTo>
                    <a:lnTo>
                      <a:pt x="1324" y="35"/>
                    </a:lnTo>
                    <a:lnTo>
                      <a:pt x="1347" y="58"/>
                    </a:lnTo>
                    <a:lnTo>
                      <a:pt x="1366" y="87"/>
                    </a:lnTo>
                    <a:lnTo>
                      <a:pt x="1378" y="121"/>
                    </a:lnTo>
                    <a:lnTo>
                      <a:pt x="1382" y="156"/>
                    </a:lnTo>
                    <a:lnTo>
                      <a:pt x="1382" y="3245"/>
                    </a:lnTo>
                    <a:lnTo>
                      <a:pt x="1378" y="3280"/>
                    </a:lnTo>
                    <a:lnTo>
                      <a:pt x="1366" y="3314"/>
                    </a:lnTo>
                    <a:lnTo>
                      <a:pt x="1347" y="3343"/>
                    </a:lnTo>
                    <a:lnTo>
                      <a:pt x="1324" y="3366"/>
                    </a:lnTo>
                    <a:lnTo>
                      <a:pt x="1295" y="3385"/>
                    </a:lnTo>
                    <a:lnTo>
                      <a:pt x="1261" y="3397"/>
                    </a:lnTo>
                    <a:lnTo>
                      <a:pt x="1226" y="3401"/>
                    </a:lnTo>
                    <a:lnTo>
                      <a:pt x="156" y="3401"/>
                    </a:lnTo>
                    <a:lnTo>
                      <a:pt x="120" y="3397"/>
                    </a:lnTo>
                    <a:lnTo>
                      <a:pt x="88" y="3385"/>
                    </a:lnTo>
                    <a:lnTo>
                      <a:pt x="58" y="3366"/>
                    </a:lnTo>
                    <a:lnTo>
                      <a:pt x="34" y="3343"/>
                    </a:lnTo>
                    <a:lnTo>
                      <a:pt x="16" y="3314"/>
                    </a:lnTo>
                    <a:lnTo>
                      <a:pt x="4" y="3280"/>
                    </a:lnTo>
                    <a:lnTo>
                      <a:pt x="0" y="3245"/>
                    </a:lnTo>
                    <a:lnTo>
                      <a:pt x="0" y="156"/>
                    </a:lnTo>
                    <a:lnTo>
                      <a:pt x="4" y="121"/>
                    </a:lnTo>
                    <a:lnTo>
                      <a:pt x="16" y="87"/>
                    </a:lnTo>
                    <a:lnTo>
                      <a:pt x="34" y="58"/>
                    </a:lnTo>
                    <a:lnTo>
                      <a:pt x="58" y="35"/>
                    </a:lnTo>
                    <a:lnTo>
                      <a:pt x="88" y="16"/>
                    </a:lnTo>
                    <a:lnTo>
                      <a:pt x="120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10112376" y="2952750"/>
                <a:ext cx="1098550" cy="2049463"/>
              </a:xfrm>
              <a:custGeom>
                <a:avLst/>
                <a:gdLst>
                  <a:gd name="T0" fmla="*/ 1070 w 1382"/>
                  <a:gd name="T1" fmla="*/ 2025 h 2581"/>
                  <a:gd name="T2" fmla="*/ 826 w 1382"/>
                  <a:gd name="T3" fmla="*/ 2269 h 2581"/>
                  <a:gd name="T4" fmla="*/ 1070 w 1382"/>
                  <a:gd name="T5" fmla="*/ 2269 h 2581"/>
                  <a:gd name="T6" fmla="*/ 1070 w 1382"/>
                  <a:gd name="T7" fmla="*/ 2025 h 2581"/>
                  <a:gd name="T8" fmla="*/ 1068 w 1382"/>
                  <a:gd name="T9" fmla="*/ 1531 h 2581"/>
                  <a:gd name="T10" fmla="*/ 330 w 1382"/>
                  <a:gd name="T11" fmla="*/ 2269 h 2581"/>
                  <a:gd name="T12" fmla="*/ 578 w 1382"/>
                  <a:gd name="T13" fmla="*/ 2269 h 2581"/>
                  <a:gd name="T14" fmla="*/ 1070 w 1382"/>
                  <a:gd name="T15" fmla="*/ 1777 h 2581"/>
                  <a:gd name="T16" fmla="*/ 1068 w 1382"/>
                  <a:gd name="T17" fmla="*/ 1777 h 2581"/>
                  <a:gd name="T18" fmla="*/ 1068 w 1382"/>
                  <a:gd name="T19" fmla="*/ 1531 h 2581"/>
                  <a:gd name="T20" fmla="*/ 1070 w 1382"/>
                  <a:gd name="T21" fmla="*/ 1036 h 2581"/>
                  <a:gd name="T22" fmla="*/ 312 w 1382"/>
                  <a:gd name="T23" fmla="*/ 1792 h 2581"/>
                  <a:gd name="T24" fmla="*/ 312 w 1382"/>
                  <a:gd name="T25" fmla="*/ 2040 h 2581"/>
                  <a:gd name="T26" fmla="*/ 1070 w 1382"/>
                  <a:gd name="T27" fmla="*/ 1283 h 2581"/>
                  <a:gd name="T28" fmla="*/ 1070 w 1382"/>
                  <a:gd name="T29" fmla="*/ 1036 h 2581"/>
                  <a:gd name="T30" fmla="*/ 1070 w 1382"/>
                  <a:gd name="T31" fmla="*/ 540 h 2581"/>
                  <a:gd name="T32" fmla="*/ 312 w 1382"/>
                  <a:gd name="T33" fmla="*/ 1297 h 2581"/>
                  <a:gd name="T34" fmla="*/ 312 w 1382"/>
                  <a:gd name="T35" fmla="*/ 1545 h 2581"/>
                  <a:gd name="T36" fmla="*/ 1070 w 1382"/>
                  <a:gd name="T37" fmla="*/ 788 h 2581"/>
                  <a:gd name="T38" fmla="*/ 1070 w 1382"/>
                  <a:gd name="T39" fmla="*/ 540 h 2581"/>
                  <a:gd name="T40" fmla="*/ 803 w 1382"/>
                  <a:gd name="T41" fmla="*/ 312 h 2581"/>
                  <a:gd name="T42" fmla="*/ 312 w 1382"/>
                  <a:gd name="T43" fmla="*/ 802 h 2581"/>
                  <a:gd name="T44" fmla="*/ 312 w 1382"/>
                  <a:gd name="T45" fmla="*/ 1051 h 2581"/>
                  <a:gd name="T46" fmla="*/ 1051 w 1382"/>
                  <a:gd name="T47" fmla="*/ 312 h 2581"/>
                  <a:gd name="T48" fmla="*/ 803 w 1382"/>
                  <a:gd name="T49" fmla="*/ 312 h 2581"/>
                  <a:gd name="T50" fmla="*/ 312 w 1382"/>
                  <a:gd name="T51" fmla="*/ 312 h 2581"/>
                  <a:gd name="T52" fmla="*/ 312 w 1382"/>
                  <a:gd name="T53" fmla="*/ 554 h 2581"/>
                  <a:gd name="T54" fmla="*/ 556 w 1382"/>
                  <a:gd name="T55" fmla="*/ 312 h 2581"/>
                  <a:gd name="T56" fmla="*/ 312 w 1382"/>
                  <a:gd name="T57" fmla="*/ 312 h 2581"/>
                  <a:gd name="T58" fmla="*/ 156 w 1382"/>
                  <a:gd name="T59" fmla="*/ 0 h 2581"/>
                  <a:gd name="T60" fmla="*/ 1226 w 1382"/>
                  <a:gd name="T61" fmla="*/ 0 h 2581"/>
                  <a:gd name="T62" fmla="*/ 1261 w 1382"/>
                  <a:gd name="T63" fmla="*/ 3 h 2581"/>
                  <a:gd name="T64" fmla="*/ 1294 w 1382"/>
                  <a:gd name="T65" fmla="*/ 14 h 2581"/>
                  <a:gd name="T66" fmla="*/ 1324 w 1382"/>
                  <a:gd name="T67" fmla="*/ 33 h 2581"/>
                  <a:gd name="T68" fmla="*/ 1347 w 1382"/>
                  <a:gd name="T69" fmla="*/ 58 h 2581"/>
                  <a:gd name="T70" fmla="*/ 1366 w 1382"/>
                  <a:gd name="T71" fmla="*/ 87 h 2581"/>
                  <a:gd name="T72" fmla="*/ 1378 w 1382"/>
                  <a:gd name="T73" fmla="*/ 120 h 2581"/>
                  <a:gd name="T74" fmla="*/ 1382 w 1382"/>
                  <a:gd name="T75" fmla="*/ 156 h 2581"/>
                  <a:gd name="T76" fmla="*/ 1382 w 1382"/>
                  <a:gd name="T77" fmla="*/ 2425 h 2581"/>
                  <a:gd name="T78" fmla="*/ 1378 w 1382"/>
                  <a:gd name="T79" fmla="*/ 2460 h 2581"/>
                  <a:gd name="T80" fmla="*/ 1366 w 1382"/>
                  <a:gd name="T81" fmla="*/ 2494 h 2581"/>
                  <a:gd name="T82" fmla="*/ 1347 w 1382"/>
                  <a:gd name="T83" fmla="*/ 2523 h 2581"/>
                  <a:gd name="T84" fmla="*/ 1324 w 1382"/>
                  <a:gd name="T85" fmla="*/ 2546 h 2581"/>
                  <a:gd name="T86" fmla="*/ 1294 w 1382"/>
                  <a:gd name="T87" fmla="*/ 2565 h 2581"/>
                  <a:gd name="T88" fmla="*/ 1261 w 1382"/>
                  <a:gd name="T89" fmla="*/ 2577 h 2581"/>
                  <a:gd name="T90" fmla="*/ 1226 w 1382"/>
                  <a:gd name="T91" fmla="*/ 2581 h 2581"/>
                  <a:gd name="T92" fmla="*/ 156 w 1382"/>
                  <a:gd name="T93" fmla="*/ 2581 h 2581"/>
                  <a:gd name="T94" fmla="*/ 121 w 1382"/>
                  <a:gd name="T95" fmla="*/ 2577 h 2581"/>
                  <a:gd name="T96" fmla="*/ 87 w 1382"/>
                  <a:gd name="T97" fmla="*/ 2565 h 2581"/>
                  <a:gd name="T98" fmla="*/ 58 w 1382"/>
                  <a:gd name="T99" fmla="*/ 2546 h 2581"/>
                  <a:gd name="T100" fmla="*/ 35 w 1382"/>
                  <a:gd name="T101" fmla="*/ 2523 h 2581"/>
                  <a:gd name="T102" fmla="*/ 16 w 1382"/>
                  <a:gd name="T103" fmla="*/ 2494 h 2581"/>
                  <a:gd name="T104" fmla="*/ 4 w 1382"/>
                  <a:gd name="T105" fmla="*/ 2460 h 2581"/>
                  <a:gd name="T106" fmla="*/ 0 w 1382"/>
                  <a:gd name="T107" fmla="*/ 2425 h 2581"/>
                  <a:gd name="T108" fmla="*/ 0 w 1382"/>
                  <a:gd name="T109" fmla="*/ 156 h 2581"/>
                  <a:gd name="T110" fmla="*/ 4 w 1382"/>
                  <a:gd name="T111" fmla="*/ 120 h 2581"/>
                  <a:gd name="T112" fmla="*/ 16 w 1382"/>
                  <a:gd name="T113" fmla="*/ 87 h 2581"/>
                  <a:gd name="T114" fmla="*/ 35 w 1382"/>
                  <a:gd name="T115" fmla="*/ 58 h 2581"/>
                  <a:gd name="T116" fmla="*/ 58 w 1382"/>
                  <a:gd name="T117" fmla="*/ 33 h 2581"/>
                  <a:gd name="T118" fmla="*/ 87 w 1382"/>
                  <a:gd name="T119" fmla="*/ 14 h 2581"/>
                  <a:gd name="T120" fmla="*/ 121 w 1382"/>
                  <a:gd name="T121" fmla="*/ 3 h 2581"/>
                  <a:gd name="T122" fmla="*/ 156 w 1382"/>
                  <a:gd name="T123" fmla="*/ 0 h 2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82" h="2581">
                    <a:moveTo>
                      <a:pt x="1070" y="2025"/>
                    </a:moveTo>
                    <a:lnTo>
                      <a:pt x="826" y="2269"/>
                    </a:lnTo>
                    <a:lnTo>
                      <a:pt x="1070" y="2269"/>
                    </a:lnTo>
                    <a:lnTo>
                      <a:pt x="1070" y="2025"/>
                    </a:lnTo>
                    <a:close/>
                    <a:moveTo>
                      <a:pt x="1068" y="1531"/>
                    </a:moveTo>
                    <a:lnTo>
                      <a:pt x="330" y="2269"/>
                    </a:lnTo>
                    <a:lnTo>
                      <a:pt x="578" y="2269"/>
                    </a:lnTo>
                    <a:lnTo>
                      <a:pt x="1070" y="1777"/>
                    </a:lnTo>
                    <a:lnTo>
                      <a:pt x="1068" y="1777"/>
                    </a:lnTo>
                    <a:lnTo>
                      <a:pt x="1068" y="1531"/>
                    </a:lnTo>
                    <a:close/>
                    <a:moveTo>
                      <a:pt x="1070" y="1036"/>
                    </a:moveTo>
                    <a:lnTo>
                      <a:pt x="312" y="1792"/>
                    </a:lnTo>
                    <a:lnTo>
                      <a:pt x="312" y="2040"/>
                    </a:lnTo>
                    <a:lnTo>
                      <a:pt x="1070" y="1283"/>
                    </a:lnTo>
                    <a:lnTo>
                      <a:pt x="1070" y="1036"/>
                    </a:lnTo>
                    <a:close/>
                    <a:moveTo>
                      <a:pt x="1070" y="540"/>
                    </a:moveTo>
                    <a:lnTo>
                      <a:pt x="312" y="1297"/>
                    </a:lnTo>
                    <a:lnTo>
                      <a:pt x="312" y="1545"/>
                    </a:lnTo>
                    <a:lnTo>
                      <a:pt x="1070" y="788"/>
                    </a:lnTo>
                    <a:lnTo>
                      <a:pt x="1070" y="540"/>
                    </a:lnTo>
                    <a:close/>
                    <a:moveTo>
                      <a:pt x="803" y="312"/>
                    </a:moveTo>
                    <a:lnTo>
                      <a:pt x="312" y="802"/>
                    </a:lnTo>
                    <a:lnTo>
                      <a:pt x="312" y="1051"/>
                    </a:lnTo>
                    <a:lnTo>
                      <a:pt x="1051" y="312"/>
                    </a:lnTo>
                    <a:lnTo>
                      <a:pt x="803" y="312"/>
                    </a:lnTo>
                    <a:close/>
                    <a:moveTo>
                      <a:pt x="312" y="312"/>
                    </a:moveTo>
                    <a:lnTo>
                      <a:pt x="312" y="554"/>
                    </a:lnTo>
                    <a:lnTo>
                      <a:pt x="556" y="312"/>
                    </a:lnTo>
                    <a:lnTo>
                      <a:pt x="312" y="312"/>
                    </a:lnTo>
                    <a:close/>
                    <a:moveTo>
                      <a:pt x="156" y="0"/>
                    </a:moveTo>
                    <a:lnTo>
                      <a:pt x="1226" y="0"/>
                    </a:lnTo>
                    <a:lnTo>
                      <a:pt x="1261" y="3"/>
                    </a:lnTo>
                    <a:lnTo>
                      <a:pt x="1294" y="14"/>
                    </a:lnTo>
                    <a:lnTo>
                      <a:pt x="1324" y="33"/>
                    </a:lnTo>
                    <a:lnTo>
                      <a:pt x="1347" y="58"/>
                    </a:lnTo>
                    <a:lnTo>
                      <a:pt x="1366" y="87"/>
                    </a:lnTo>
                    <a:lnTo>
                      <a:pt x="1378" y="120"/>
                    </a:lnTo>
                    <a:lnTo>
                      <a:pt x="1382" y="156"/>
                    </a:lnTo>
                    <a:lnTo>
                      <a:pt x="1382" y="2425"/>
                    </a:lnTo>
                    <a:lnTo>
                      <a:pt x="1378" y="2460"/>
                    </a:lnTo>
                    <a:lnTo>
                      <a:pt x="1366" y="2494"/>
                    </a:lnTo>
                    <a:lnTo>
                      <a:pt x="1347" y="2523"/>
                    </a:lnTo>
                    <a:lnTo>
                      <a:pt x="1324" y="2546"/>
                    </a:lnTo>
                    <a:lnTo>
                      <a:pt x="1294" y="2565"/>
                    </a:lnTo>
                    <a:lnTo>
                      <a:pt x="1261" y="2577"/>
                    </a:lnTo>
                    <a:lnTo>
                      <a:pt x="1226" y="2581"/>
                    </a:lnTo>
                    <a:lnTo>
                      <a:pt x="156" y="2581"/>
                    </a:lnTo>
                    <a:lnTo>
                      <a:pt x="121" y="2577"/>
                    </a:lnTo>
                    <a:lnTo>
                      <a:pt x="87" y="2565"/>
                    </a:lnTo>
                    <a:lnTo>
                      <a:pt x="58" y="2546"/>
                    </a:lnTo>
                    <a:lnTo>
                      <a:pt x="35" y="2523"/>
                    </a:lnTo>
                    <a:lnTo>
                      <a:pt x="16" y="2494"/>
                    </a:lnTo>
                    <a:lnTo>
                      <a:pt x="4" y="2460"/>
                    </a:lnTo>
                    <a:lnTo>
                      <a:pt x="0" y="2425"/>
                    </a:lnTo>
                    <a:lnTo>
                      <a:pt x="0" y="156"/>
                    </a:lnTo>
                    <a:lnTo>
                      <a:pt x="4" y="120"/>
                    </a:lnTo>
                    <a:lnTo>
                      <a:pt x="16" y="87"/>
                    </a:lnTo>
                    <a:lnTo>
                      <a:pt x="35" y="58"/>
                    </a:lnTo>
                    <a:lnTo>
                      <a:pt x="58" y="33"/>
                    </a:lnTo>
                    <a:lnTo>
                      <a:pt x="87" y="14"/>
                    </a:lnTo>
                    <a:lnTo>
                      <a:pt x="121" y="3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8751888" y="1306513"/>
                <a:ext cx="1095375" cy="3695700"/>
              </a:xfrm>
              <a:custGeom>
                <a:avLst/>
                <a:gdLst>
                  <a:gd name="T0" fmla="*/ 157 w 1381"/>
                  <a:gd name="T1" fmla="*/ 0 h 4656"/>
                  <a:gd name="T2" fmla="*/ 1227 w 1381"/>
                  <a:gd name="T3" fmla="*/ 0 h 4656"/>
                  <a:gd name="T4" fmla="*/ 1263 w 1381"/>
                  <a:gd name="T5" fmla="*/ 4 h 4656"/>
                  <a:gd name="T6" fmla="*/ 1295 w 1381"/>
                  <a:gd name="T7" fmla="*/ 16 h 4656"/>
                  <a:gd name="T8" fmla="*/ 1324 w 1381"/>
                  <a:gd name="T9" fmla="*/ 35 h 4656"/>
                  <a:gd name="T10" fmla="*/ 1348 w 1381"/>
                  <a:gd name="T11" fmla="*/ 58 h 4656"/>
                  <a:gd name="T12" fmla="*/ 1367 w 1381"/>
                  <a:gd name="T13" fmla="*/ 87 h 4656"/>
                  <a:gd name="T14" fmla="*/ 1378 w 1381"/>
                  <a:gd name="T15" fmla="*/ 121 h 4656"/>
                  <a:gd name="T16" fmla="*/ 1381 w 1381"/>
                  <a:gd name="T17" fmla="*/ 156 h 4656"/>
                  <a:gd name="T18" fmla="*/ 1381 w 1381"/>
                  <a:gd name="T19" fmla="*/ 4500 h 4656"/>
                  <a:gd name="T20" fmla="*/ 1377 w 1381"/>
                  <a:gd name="T21" fmla="*/ 4535 h 4656"/>
                  <a:gd name="T22" fmla="*/ 1365 w 1381"/>
                  <a:gd name="T23" fmla="*/ 4569 h 4656"/>
                  <a:gd name="T24" fmla="*/ 1348 w 1381"/>
                  <a:gd name="T25" fmla="*/ 4598 h 4656"/>
                  <a:gd name="T26" fmla="*/ 1323 w 1381"/>
                  <a:gd name="T27" fmla="*/ 4621 h 4656"/>
                  <a:gd name="T28" fmla="*/ 1294 w 1381"/>
                  <a:gd name="T29" fmla="*/ 4640 h 4656"/>
                  <a:gd name="T30" fmla="*/ 1262 w 1381"/>
                  <a:gd name="T31" fmla="*/ 4652 h 4656"/>
                  <a:gd name="T32" fmla="*/ 1225 w 1381"/>
                  <a:gd name="T33" fmla="*/ 4656 h 4656"/>
                  <a:gd name="T34" fmla="*/ 157 w 1381"/>
                  <a:gd name="T35" fmla="*/ 4656 h 4656"/>
                  <a:gd name="T36" fmla="*/ 120 w 1381"/>
                  <a:gd name="T37" fmla="*/ 4652 h 4656"/>
                  <a:gd name="T38" fmla="*/ 88 w 1381"/>
                  <a:gd name="T39" fmla="*/ 4640 h 4656"/>
                  <a:gd name="T40" fmla="*/ 59 w 1381"/>
                  <a:gd name="T41" fmla="*/ 4621 h 4656"/>
                  <a:gd name="T42" fmla="*/ 34 w 1381"/>
                  <a:gd name="T43" fmla="*/ 4598 h 4656"/>
                  <a:gd name="T44" fmla="*/ 16 w 1381"/>
                  <a:gd name="T45" fmla="*/ 4569 h 4656"/>
                  <a:gd name="T46" fmla="*/ 5 w 1381"/>
                  <a:gd name="T47" fmla="*/ 4535 h 4656"/>
                  <a:gd name="T48" fmla="*/ 0 w 1381"/>
                  <a:gd name="T49" fmla="*/ 4500 h 4656"/>
                  <a:gd name="T50" fmla="*/ 0 w 1381"/>
                  <a:gd name="T51" fmla="*/ 156 h 4656"/>
                  <a:gd name="T52" fmla="*/ 5 w 1381"/>
                  <a:gd name="T53" fmla="*/ 121 h 4656"/>
                  <a:gd name="T54" fmla="*/ 16 w 1381"/>
                  <a:gd name="T55" fmla="*/ 87 h 4656"/>
                  <a:gd name="T56" fmla="*/ 34 w 1381"/>
                  <a:gd name="T57" fmla="*/ 58 h 4656"/>
                  <a:gd name="T58" fmla="*/ 59 w 1381"/>
                  <a:gd name="T59" fmla="*/ 35 h 4656"/>
                  <a:gd name="T60" fmla="*/ 88 w 1381"/>
                  <a:gd name="T61" fmla="*/ 16 h 4656"/>
                  <a:gd name="T62" fmla="*/ 120 w 1381"/>
                  <a:gd name="T63" fmla="*/ 4 h 4656"/>
                  <a:gd name="T64" fmla="*/ 157 w 1381"/>
                  <a:gd name="T65" fmla="*/ 0 h 4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81" h="4656">
                    <a:moveTo>
                      <a:pt x="157" y="0"/>
                    </a:moveTo>
                    <a:lnTo>
                      <a:pt x="1227" y="0"/>
                    </a:lnTo>
                    <a:lnTo>
                      <a:pt x="1263" y="4"/>
                    </a:lnTo>
                    <a:lnTo>
                      <a:pt x="1295" y="16"/>
                    </a:lnTo>
                    <a:lnTo>
                      <a:pt x="1324" y="35"/>
                    </a:lnTo>
                    <a:lnTo>
                      <a:pt x="1348" y="58"/>
                    </a:lnTo>
                    <a:lnTo>
                      <a:pt x="1367" y="87"/>
                    </a:lnTo>
                    <a:lnTo>
                      <a:pt x="1378" y="121"/>
                    </a:lnTo>
                    <a:lnTo>
                      <a:pt x="1381" y="156"/>
                    </a:lnTo>
                    <a:lnTo>
                      <a:pt x="1381" y="4500"/>
                    </a:lnTo>
                    <a:lnTo>
                      <a:pt x="1377" y="4535"/>
                    </a:lnTo>
                    <a:lnTo>
                      <a:pt x="1365" y="4569"/>
                    </a:lnTo>
                    <a:lnTo>
                      <a:pt x="1348" y="4598"/>
                    </a:lnTo>
                    <a:lnTo>
                      <a:pt x="1323" y="4621"/>
                    </a:lnTo>
                    <a:lnTo>
                      <a:pt x="1294" y="4640"/>
                    </a:lnTo>
                    <a:lnTo>
                      <a:pt x="1262" y="4652"/>
                    </a:lnTo>
                    <a:lnTo>
                      <a:pt x="1225" y="4656"/>
                    </a:lnTo>
                    <a:lnTo>
                      <a:pt x="157" y="4656"/>
                    </a:lnTo>
                    <a:lnTo>
                      <a:pt x="120" y="4652"/>
                    </a:lnTo>
                    <a:lnTo>
                      <a:pt x="88" y="4640"/>
                    </a:lnTo>
                    <a:lnTo>
                      <a:pt x="59" y="4621"/>
                    </a:lnTo>
                    <a:lnTo>
                      <a:pt x="34" y="4598"/>
                    </a:lnTo>
                    <a:lnTo>
                      <a:pt x="16" y="4569"/>
                    </a:lnTo>
                    <a:lnTo>
                      <a:pt x="5" y="4535"/>
                    </a:lnTo>
                    <a:lnTo>
                      <a:pt x="0" y="4500"/>
                    </a:lnTo>
                    <a:lnTo>
                      <a:pt x="0" y="156"/>
                    </a:lnTo>
                    <a:lnTo>
                      <a:pt x="5" y="121"/>
                    </a:lnTo>
                    <a:lnTo>
                      <a:pt x="16" y="87"/>
                    </a:lnTo>
                    <a:lnTo>
                      <a:pt x="34" y="58"/>
                    </a:lnTo>
                    <a:lnTo>
                      <a:pt x="59" y="35"/>
                    </a:lnTo>
                    <a:lnTo>
                      <a:pt x="88" y="16"/>
                    </a:lnTo>
                    <a:lnTo>
                      <a:pt x="120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5798669" y="3022281"/>
            <a:ext cx="212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E5C408"/>
                </a:solidFill>
                <a:latin typeface="Arial" pitchFamily="34" charset="0"/>
                <a:cs typeface="Arial" pitchFamily="34" charset="0"/>
              </a:rPr>
              <a:t>Refine and Retest</a:t>
            </a:r>
          </a:p>
        </p:txBody>
      </p:sp>
      <p:sp>
        <p:nvSpPr>
          <p:cNvPr id="73" name="Freeform 46"/>
          <p:cNvSpPr>
            <a:spLocks/>
          </p:cNvSpPr>
          <p:nvPr/>
        </p:nvSpPr>
        <p:spPr bwMode="auto">
          <a:xfrm>
            <a:off x="4796291" y="3641617"/>
            <a:ext cx="1037621" cy="1267656"/>
          </a:xfrm>
          <a:custGeom>
            <a:avLst/>
            <a:gdLst>
              <a:gd name="T0" fmla="*/ 233 w 1263"/>
              <a:gd name="T1" fmla="*/ 0 h 1543"/>
              <a:gd name="T2" fmla="*/ 1032 w 1263"/>
              <a:gd name="T3" fmla="*/ 0 h 1543"/>
              <a:gd name="T4" fmla="*/ 1032 w 1263"/>
              <a:gd name="T5" fmla="*/ 877 h 1543"/>
              <a:gd name="T6" fmla="*/ 1263 w 1263"/>
              <a:gd name="T7" fmla="*/ 877 h 1543"/>
              <a:gd name="T8" fmla="*/ 632 w 1263"/>
              <a:gd name="T9" fmla="*/ 1543 h 1543"/>
              <a:gd name="T10" fmla="*/ 0 w 1263"/>
              <a:gd name="T11" fmla="*/ 877 h 1543"/>
              <a:gd name="T12" fmla="*/ 233 w 1263"/>
              <a:gd name="T13" fmla="*/ 877 h 1543"/>
              <a:gd name="T14" fmla="*/ 233 w 1263"/>
              <a:gd name="T15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3" h="1543">
                <a:moveTo>
                  <a:pt x="233" y="0"/>
                </a:moveTo>
                <a:lnTo>
                  <a:pt x="1032" y="0"/>
                </a:lnTo>
                <a:lnTo>
                  <a:pt x="1032" y="877"/>
                </a:lnTo>
                <a:lnTo>
                  <a:pt x="1263" y="877"/>
                </a:lnTo>
                <a:lnTo>
                  <a:pt x="632" y="1543"/>
                </a:lnTo>
                <a:lnTo>
                  <a:pt x="0" y="877"/>
                </a:lnTo>
                <a:lnTo>
                  <a:pt x="233" y="877"/>
                </a:lnTo>
                <a:lnTo>
                  <a:pt x="233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IN" sz="1800" dirty="0"/>
          </a:p>
        </p:txBody>
      </p:sp>
      <p:sp>
        <p:nvSpPr>
          <p:cNvPr id="74" name="TextBox 73"/>
          <p:cNvSpPr txBox="1"/>
          <p:nvPr/>
        </p:nvSpPr>
        <p:spPr>
          <a:xfrm>
            <a:off x="5995278" y="3571081"/>
            <a:ext cx="239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Final Activities </a:t>
            </a:r>
          </a:p>
          <a:p>
            <a:r>
              <a:rPr lang="en-IN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Video Tape for PD</a:t>
            </a:r>
          </a:p>
        </p:txBody>
      </p:sp>
      <p:sp>
        <p:nvSpPr>
          <p:cNvPr id="75" name="Oval 74"/>
          <p:cNvSpPr/>
          <p:nvPr/>
        </p:nvSpPr>
        <p:spPr>
          <a:xfrm>
            <a:off x="4703126" y="5017238"/>
            <a:ext cx="1342952" cy="21341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3000"/>
                  <a:lumMod val="72000"/>
                  <a:lumOff val="2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983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0420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2">
      <a:dk1>
        <a:sysClr val="windowText" lastClr="000000"/>
      </a:dk1>
      <a:lt1>
        <a:sysClr val="window" lastClr="FFFFFF"/>
      </a:lt1>
      <a:dk2>
        <a:srgbClr val="333333"/>
      </a:dk2>
      <a:lt2>
        <a:srgbClr val="C0BFC0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58595</TotalTime>
  <Words>3169</Words>
  <Application>Microsoft Office PowerPoint</Application>
  <PresentationFormat>On-screen Show (16:10)</PresentationFormat>
  <Paragraphs>445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Arial-BoldMT</vt:lpstr>
      <vt:lpstr>Calibri</vt:lpstr>
      <vt:lpstr>Garamond</vt:lpstr>
      <vt:lpstr>Mangal</vt:lpstr>
      <vt:lpstr>Wingdings</vt:lpstr>
      <vt:lpstr>Default Theme</vt:lpstr>
      <vt:lpstr>MindfulnessTechniques that Support Improved Execution Function</vt:lpstr>
      <vt:lpstr>Welcome!</vt:lpstr>
      <vt:lpstr>Mindful Moment</vt:lpstr>
      <vt:lpstr>Mindfulness </vt:lpstr>
      <vt:lpstr>PowerPoint Presentation</vt:lpstr>
      <vt:lpstr> Process of creating the Overlay</vt:lpstr>
      <vt:lpstr>Gap Analysis</vt:lpstr>
      <vt:lpstr>PowerPoint Presentation</vt:lpstr>
      <vt:lpstr>Co-construction of Activities</vt:lpstr>
      <vt:lpstr>Activities</vt:lpstr>
      <vt:lpstr>Mindfulness Practice &amp; Training</vt:lpstr>
      <vt:lpstr>Mindfulness – EF connection</vt:lpstr>
      <vt:lpstr> The Mindfulness EF connection  in the Brain</vt:lpstr>
      <vt:lpstr>Mindfulness </vt:lpstr>
      <vt:lpstr>Let’s get started</vt:lpstr>
      <vt:lpstr>Breathing Ball</vt:lpstr>
      <vt:lpstr>Reflect</vt:lpstr>
      <vt:lpstr>PowerPoint Presentation</vt:lpstr>
      <vt:lpstr>Reflect</vt:lpstr>
      <vt:lpstr>Pinwheel Breathing</vt:lpstr>
      <vt:lpstr>Reflect</vt:lpstr>
      <vt:lpstr>Puppet Show</vt:lpstr>
      <vt:lpstr>Reflect</vt:lpstr>
      <vt:lpstr>Breathing Buddy</vt:lpstr>
      <vt:lpstr>Reflect</vt:lpstr>
      <vt:lpstr>Tone Bar Focus</vt:lpstr>
      <vt:lpstr>Reflect</vt:lpstr>
      <vt:lpstr>Yoga Story</vt:lpstr>
      <vt:lpstr>Reflect</vt:lpstr>
      <vt:lpstr>Teacher Data</vt:lpstr>
      <vt:lpstr>To learn more about Mindfulness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Lisa Caudle</cp:lastModifiedBy>
  <cp:revision>1317</cp:revision>
  <cp:lastPrinted>2019-04-15T03:05:38Z</cp:lastPrinted>
  <dcterms:created xsi:type="dcterms:W3CDTF">2014-09-17T15:14:42Z</dcterms:created>
  <dcterms:modified xsi:type="dcterms:W3CDTF">2020-01-22T15:49:01Z</dcterms:modified>
</cp:coreProperties>
</file>