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97" r:id="rId4"/>
    <p:sldId id="312" r:id="rId5"/>
    <p:sldId id="259" r:id="rId6"/>
    <p:sldId id="267" r:id="rId7"/>
    <p:sldId id="273" r:id="rId8"/>
    <p:sldId id="268" r:id="rId9"/>
    <p:sldId id="274" r:id="rId10"/>
    <p:sldId id="269" r:id="rId11"/>
    <p:sldId id="276" r:id="rId12"/>
    <p:sldId id="270" r:id="rId13"/>
    <p:sldId id="275" r:id="rId14"/>
    <p:sldId id="286" r:id="rId15"/>
    <p:sldId id="304" r:id="rId16"/>
    <p:sldId id="322" r:id="rId17"/>
    <p:sldId id="324" r:id="rId18"/>
    <p:sldId id="285" r:id="rId19"/>
    <p:sldId id="287" r:id="rId20"/>
    <p:sldId id="323" r:id="rId21"/>
    <p:sldId id="292" r:id="rId22"/>
    <p:sldId id="316" r:id="rId23"/>
    <p:sldId id="293" r:id="rId24"/>
    <p:sldId id="320" r:id="rId25"/>
    <p:sldId id="295" r:id="rId26"/>
    <p:sldId id="317" r:id="rId27"/>
    <p:sldId id="305" r:id="rId28"/>
    <p:sldId id="321" r:id="rId29"/>
    <p:sldId id="278" r:id="rId30"/>
    <p:sldId id="299" r:id="rId31"/>
    <p:sldId id="300" r:id="rId32"/>
    <p:sldId id="262" r:id="rId33"/>
    <p:sldId id="308" r:id="rId34"/>
    <p:sldId id="310" r:id="rId35"/>
    <p:sldId id="309" r:id="rId36"/>
    <p:sldId id="315" r:id="rId37"/>
    <p:sldId id="261" r:id="rId38"/>
    <p:sldId id="311" r:id="rId39"/>
    <p:sldId id="266" r:id="rId40"/>
    <p:sldId id="298" r:id="rId41"/>
    <p:sldId id="284" r:id="rId42"/>
    <p:sldId id="318" r:id="rId43"/>
    <p:sldId id="319" r:id="rId44"/>
    <p:sldId id="296" r:id="rId45"/>
    <p:sldId id="325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3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B9610CC-30AB-4082-BAB4-155313EB7FF2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BE4134C-EB30-41F6-BFA1-C28FF0B2D85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3718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10CC-30AB-4082-BAB4-155313EB7FF2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134C-EB30-41F6-BFA1-C28FF0B2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25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10CC-30AB-4082-BAB4-155313EB7FF2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134C-EB30-41F6-BFA1-C28FF0B2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4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10CC-30AB-4082-BAB4-155313EB7FF2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134C-EB30-41F6-BFA1-C28FF0B2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8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B9610CC-30AB-4082-BAB4-155313EB7FF2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BE4134C-EB30-41F6-BFA1-C28FF0B2D85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10569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10CC-30AB-4082-BAB4-155313EB7FF2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134C-EB30-41F6-BFA1-C28FF0B2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791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10CC-30AB-4082-BAB4-155313EB7FF2}" type="datetimeFigureOut">
              <a:rPr lang="en-US" smtClean="0"/>
              <a:t>9/23/19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134C-EB30-41F6-BFA1-C28FF0B2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64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10CC-30AB-4082-BAB4-155313EB7FF2}" type="datetimeFigureOut">
              <a:rPr lang="en-US" smtClean="0"/>
              <a:t>9/23/19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134C-EB30-41F6-BFA1-C28FF0B2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22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10CC-30AB-4082-BAB4-155313EB7FF2}" type="datetimeFigureOut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134C-EB30-41F6-BFA1-C28FF0B2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5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B9610CC-30AB-4082-BAB4-155313EB7FF2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9BE4134C-EB30-41F6-BFA1-C28FF0B2D8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1977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B9610CC-30AB-4082-BAB4-155313EB7FF2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9BE4134C-EB30-41F6-BFA1-C28FF0B2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B9610CC-30AB-4082-BAB4-155313EB7FF2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BE4134C-EB30-41F6-BFA1-C28FF0B2D8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8065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G6s0LeX4t6w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6xYY-Tz6Kyw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8B2EE-5770-4169-8FF8-685C90904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E0E3B4-BEEE-4CBC-B384-62955D546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  <a:p>
            <a:r>
              <a:rPr lang="en-US" dirty="0"/>
              <a:t>What It Looks Like</a:t>
            </a:r>
          </a:p>
          <a:p>
            <a:r>
              <a:rPr lang="en-US" dirty="0"/>
              <a:t>What it Costs</a:t>
            </a:r>
          </a:p>
        </p:txBody>
      </p:sp>
    </p:spTree>
    <p:extLst>
      <p:ext uri="{BB962C8B-B14F-4D97-AF65-F5344CB8AC3E}">
        <p14:creationId xmlns:p14="http://schemas.microsoft.com/office/powerpoint/2010/main" val="2660928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6C7EAC-D70D-4041-A74F-84BBA9A80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3" y="717176"/>
            <a:ext cx="3092117" cy="5188324"/>
          </a:xfrm>
        </p:spPr>
        <p:txBody>
          <a:bodyPr/>
          <a:lstStyle/>
          <a:p>
            <a:endParaRPr lang="en-US" dirty="0"/>
          </a:p>
          <a:p>
            <a:endParaRPr lang="en-US" sz="2400" dirty="0"/>
          </a:p>
          <a:p>
            <a:r>
              <a:rPr lang="en-US" sz="2400" dirty="0"/>
              <a:t>3.  Know the stage of a child’s development and what comes next:  Offer just the right amount of practice and challenge.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C821A3-C5A9-47F8-9C03-9606EA3B5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63" y="1653870"/>
            <a:ext cx="6997310" cy="397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89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805ED68-ECE2-4482-B40B-A945CDDEF0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52" y="1404731"/>
            <a:ext cx="5025887" cy="3769415"/>
          </a:xfrm>
        </p:spPr>
      </p:pic>
      <p:pic>
        <p:nvPicPr>
          <p:cNvPr id="5" name="Content Placeholder 4" descr="A picture containing person, indoor, child, little&#10;&#10;Description automatically generated">
            <a:extLst>
              <a:ext uri="{FF2B5EF4-FFF2-40B4-BE49-F238E27FC236}">
                <a16:creationId xmlns:a16="http://schemas.microsoft.com/office/drawing/2014/main" id="{24055C97-70F4-445C-B389-0C70954FC5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3" y="2295524"/>
            <a:ext cx="5025887" cy="3769415"/>
          </a:xfrm>
        </p:spPr>
      </p:pic>
    </p:spTree>
    <p:extLst>
      <p:ext uri="{BB962C8B-B14F-4D97-AF65-F5344CB8AC3E}">
        <p14:creationId xmlns:p14="http://schemas.microsoft.com/office/powerpoint/2010/main" val="3198002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Picture Placeholder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A74FFC4-0647-4948-AB97-02E3BE0CA3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6" r="14226"/>
          <a:stretch>
            <a:fillRect/>
          </a:stretch>
        </p:blipFill>
        <p:spPr>
          <a:xfrm>
            <a:off x="1096810" y="643464"/>
            <a:ext cx="5638507" cy="52603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CB146-9EAD-49AC-82AC-D156A69D9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9328" y="643464"/>
            <a:ext cx="3090672" cy="523612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spcBef>
                <a:spcPts val="700"/>
              </a:spcBef>
            </a:pPr>
            <a:endParaRPr lang="en-US" sz="2400">
              <a:solidFill>
                <a:schemeClr val="bg1"/>
              </a:solidFill>
            </a:endParaRPr>
          </a:p>
          <a:p>
            <a:pPr indent="-228600">
              <a:lnSpc>
                <a:spcPct val="110000"/>
              </a:lnSpc>
              <a:spcBef>
                <a:spcPts val="700"/>
              </a:spcBef>
            </a:pPr>
            <a:r>
              <a:rPr lang="en-US" sz="2400">
                <a:solidFill>
                  <a:schemeClr val="bg1"/>
                </a:solidFill>
              </a:rPr>
              <a:t>4.  Create nurturing relationships and use positive guidance:  Provide warmth and support, teach positive behavior, and prevent rather than punish challenging behaviors.  </a:t>
            </a:r>
          </a:p>
        </p:txBody>
      </p:sp>
    </p:spTree>
    <p:extLst>
      <p:ext uri="{BB962C8B-B14F-4D97-AF65-F5344CB8AC3E}">
        <p14:creationId xmlns:p14="http://schemas.microsoft.com/office/powerpoint/2010/main" val="2166625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person, child, indoor, small&#10;&#10;Description automatically generated">
            <a:extLst>
              <a:ext uri="{FF2B5EF4-FFF2-40B4-BE49-F238E27FC236}">
                <a16:creationId xmlns:a16="http://schemas.microsoft.com/office/drawing/2014/main" id="{0719F9BA-E375-478E-806E-E46B0A0AE7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76470" y="2435780"/>
            <a:ext cx="5014090" cy="3760567"/>
          </a:xfrm>
        </p:spPr>
      </p:pic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5251C2C-B8BB-4842-B09C-B1443D5925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51" y="2369685"/>
            <a:ext cx="5737535" cy="3342626"/>
          </a:xfrm>
        </p:spPr>
      </p:pic>
    </p:spTree>
    <p:extLst>
      <p:ext uri="{BB962C8B-B14F-4D97-AF65-F5344CB8AC3E}">
        <p14:creationId xmlns:p14="http://schemas.microsoft.com/office/powerpoint/2010/main" val="42504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80AF86-C398-4095-BC8F-79D1636F3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3" y="152400"/>
            <a:ext cx="3092117" cy="6454588"/>
          </a:xfrm>
        </p:spPr>
        <p:txBody>
          <a:bodyPr/>
          <a:lstStyle/>
          <a:p>
            <a:endParaRPr lang="en-US" dirty="0"/>
          </a:p>
          <a:p>
            <a:r>
              <a:rPr lang="en-US" sz="2400" dirty="0"/>
              <a:t>5.  Be responsive and expand verbal and non-verbal communication.  Build connections in a child’s brain through back and forth turn-taking, which supports language development and healthy bonds.  </a:t>
            </a:r>
          </a:p>
        </p:txBody>
      </p:sp>
      <p:pic>
        <p:nvPicPr>
          <p:cNvPr id="8" name="Online Media 7">
            <a:hlinkClick r:id="" action="ppaction://media"/>
            <a:extLst>
              <a:ext uri="{FF2B5EF4-FFF2-40B4-BE49-F238E27FC236}">
                <a16:creationId xmlns:a16="http://schemas.microsoft.com/office/drawing/2014/main" id="{74824FE2-AD94-4990-9DCA-B7304753FC8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72098" y="1741336"/>
            <a:ext cx="6149942" cy="34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7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64341595-0350-4D16-80A0-3D5CBCE1F173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36940" y="1454969"/>
            <a:ext cx="7400246" cy="41626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CA01C-F283-4DA7-98C1-C6A4DE47A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12780084" y="2285999"/>
            <a:ext cx="129091" cy="36195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2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sitting, man&#10;&#10;Description automatically generated">
            <a:extLst>
              <a:ext uri="{FF2B5EF4-FFF2-40B4-BE49-F238E27FC236}">
                <a16:creationId xmlns:a16="http://schemas.microsoft.com/office/drawing/2014/main" id="{35DACA3B-8D5D-43ED-9E4D-86187372DB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9" r="7584"/>
          <a:stretch/>
        </p:blipFill>
        <p:spPr>
          <a:xfrm rot="5400000">
            <a:off x="1210413" y="556357"/>
            <a:ext cx="3404424" cy="2347898"/>
          </a:xfrm>
          <a:prstGeom prst="rect">
            <a:avLst/>
          </a:prstGeom>
        </p:spPr>
      </p:pic>
      <p:pic>
        <p:nvPicPr>
          <p:cNvPr id="5" name="Picture 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9647F8A5-186F-4780-83C9-721CC3B7E4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" t="14975" r="2551" b="6804"/>
          <a:stretch/>
        </p:blipFill>
        <p:spPr>
          <a:xfrm rot="5400000">
            <a:off x="2984419" y="4115204"/>
            <a:ext cx="3377787" cy="2172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18DBAA-DDA5-4DEF-9390-63BF12D204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0" t="10104" r="5880" b="-2578"/>
          <a:stretch/>
        </p:blipFill>
        <p:spPr>
          <a:xfrm rot="5400000">
            <a:off x="5984969" y="3960030"/>
            <a:ext cx="3354706" cy="2460015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0BD1F7E6-E1CF-4728-BBFA-A7165ED043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8" b="7018"/>
          <a:stretch/>
        </p:blipFill>
        <p:spPr>
          <a:xfrm rot="5400000">
            <a:off x="4654746" y="454966"/>
            <a:ext cx="3400906" cy="2550680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4E9D8B47-0E96-4EFD-B8AC-8CEB0DBDAC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" t="1346" r="9215" b="7495"/>
          <a:stretch/>
        </p:blipFill>
        <p:spPr>
          <a:xfrm rot="5400000">
            <a:off x="8294597" y="454967"/>
            <a:ext cx="3400904" cy="255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B04C3-67A1-4999-9AB0-EBB853035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Does it have to have all the </a:t>
            </a:r>
            <a:br>
              <a:rPr lang="en-US" dirty="0"/>
            </a:br>
            <a:r>
              <a:rPr lang="en-US" dirty="0"/>
              <a:t>Bells and Whistles to be quality?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DF86E-318F-4ACA-B38B-B1CC5B60A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1295" y="2199633"/>
            <a:ext cx="6834628" cy="632529"/>
          </a:xfrm>
        </p:spPr>
        <p:txBody>
          <a:bodyPr/>
          <a:lstStyle/>
          <a:p>
            <a:r>
              <a:rPr lang="en-US" dirty="0"/>
              <a:t>Plymouth Horizon		FORD</a:t>
            </a:r>
          </a:p>
        </p:txBody>
      </p:sp>
      <p:pic>
        <p:nvPicPr>
          <p:cNvPr id="10" name="Content Placeholder 9" descr="A car parked in a parking lot&#10;&#10;Description automatically generated">
            <a:extLst>
              <a:ext uri="{FF2B5EF4-FFF2-40B4-BE49-F238E27FC236}">
                <a16:creationId xmlns:a16="http://schemas.microsoft.com/office/drawing/2014/main" id="{E3312547-52E9-4F0C-9608-1D75AD9D19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51" y="3157276"/>
            <a:ext cx="3266676" cy="245000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C0F7DE-97B2-4131-ACD6-1E1AB12520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         Lexus</a:t>
            </a:r>
          </a:p>
        </p:txBody>
      </p:sp>
      <p:pic>
        <p:nvPicPr>
          <p:cNvPr id="8" name="Content Placeholder 7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4F88AE0F-8545-4AC9-B543-FF0DDE96899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534" y="3139945"/>
            <a:ext cx="3177307" cy="2380092"/>
          </a:xfrm>
        </p:spPr>
      </p:pic>
      <p:pic>
        <p:nvPicPr>
          <p:cNvPr id="12" name="Picture 11" descr="A car parked on the side of a building&#10;&#10;Description automatically generated">
            <a:extLst>
              <a:ext uri="{FF2B5EF4-FFF2-40B4-BE49-F238E27FC236}">
                <a16:creationId xmlns:a16="http://schemas.microsoft.com/office/drawing/2014/main" id="{652AD22F-C15B-4491-BD6F-C87957DE5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95" y="3290645"/>
            <a:ext cx="3884319" cy="211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18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95AB7-E601-4053-8596-9AFEB7A79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Cost of Quality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38530-AEEC-4A8B-9E09-E85B2AE2D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930" y="7175350"/>
            <a:ext cx="7017488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216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6F207-C446-47A5-88BD-A55A5CC90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1. Provide rich learning activities that build on the child’s interest. 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97A9B6B-0D0C-45F9-8FA7-214E1FDC21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911" y="2131812"/>
            <a:ext cx="3529226" cy="2594375"/>
          </a:xfrm>
        </p:spPr>
      </p:pic>
      <p:pic>
        <p:nvPicPr>
          <p:cNvPr id="1026" name="Picture 2" descr="9903de42-306b-4e1b-b4ed-de1e81b3b896@sherwoodfoundation">
            <a:extLst>
              <a:ext uri="{FF2B5EF4-FFF2-40B4-BE49-F238E27FC236}">
                <a16:creationId xmlns:a16="http://schemas.microsoft.com/office/drawing/2014/main" id="{71D59911-4A11-448F-AA48-8A6F1CD12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959" y="2721212"/>
            <a:ext cx="3259566" cy="43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erson in a costume&#10;&#10;Description automatically generated">
            <a:extLst>
              <a:ext uri="{FF2B5EF4-FFF2-40B4-BE49-F238E27FC236}">
                <a16:creationId xmlns:a16="http://schemas.microsoft.com/office/drawing/2014/main" id="{95090839-F447-4306-B13C-1F36AA933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1" y="4993340"/>
            <a:ext cx="2209174" cy="165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82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amp&#10;&#10;Description automatically generated">
            <a:extLst>
              <a:ext uri="{FF2B5EF4-FFF2-40B4-BE49-F238E27FC236}">
                <a16:creationId xmlns:a16="http://schemas.microsoft.com/office/drawing/2014/main" id="{4EC6CE61-6A12-4D2A-8588-2BAEA0546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67" r="6109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BBF88-7D0B-4A85-A9AA-86A29FF61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Quality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E86F7-8661-4051-95DE-D0850057C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800" dirty="0"/>
              <a:t>What Does It Look Like???</a:t>
            </a:r>
          </a:p>
        </p:txBody>
      </p:sp>
    </p:spTree>
    <p:extLst>
      <p:ext uri="{BB962C8B-B14F-4D97-AF65-F5344CB8AC3E}">
        <p14:creationId xmlns:p14="http://schemas.microsoft.com/office/powerpoint/2010/main" val="943971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6F207-C446-47A5-88BD-A55A5CC90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Provide rich learning activities that build on the child’s interest.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022FB-FD80-4280-B746-0B6AC2812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600" dirty="0"/>
              <a:t>$149.99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A9931-F29C-42B9-BC28-384E18B6E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600" dirty="0"/>
              <a:t>$16.00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8F7F41-CD0D-4EEF-9AF6-AF5579DDFF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4304988" y="5988854"/>
            <a:ext cx="1429859" cy="128667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97A9B6B-0D0C-45F9-8FA7-214E1FDC21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93" y="3433378"/>
            <a:ext cx="4141694" cy="3044606"/>
          </a:xfrm>
        </p:spPr>
      </p:pic>
      <p:pic>
        <p:nvPicPr>
          <p:cNvPr id="1026" name="Picture 2" descr="9903de42-306b-4e1b-b4ed-de1e81b3b896@sherwoodfoundation">
            <a:extLst>
              <a:ext uri="{FF2B5EF4-FFF2-40B4-BE49-F238E27FC236}">
                <a16:creationId xmlns:a16="http://schemas.microsoft.com/office/drawing/2014/main" id="{71D59911-4A11-448F-AA48-8A6F1CD12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868" y="2832162"/>
            <a:ext cx="2950734" cy="39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518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A8646-AECC-4D5F-B2D4-B9CEE683A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 Read, sing, and tell stories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BD15A-D601-4008-8B1F-828869D18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30 b00ks</a:t>
            </a:r>
          </a:p>
        </p:txBody>
      </p:sp>
      <p:pic>
        <p:nvPicPr>
          <p:cNvPr id="8" name="Content Placeholder 7" descr="A picture containing covered, photo, many&#10;&#10;Description automatically generated">
            <a:extLst>
              <a:ext uri="{FF2B5EF4-FFF2-40B4-BE49-F238E27FC236}">
                <a16:creationId xmlns:a16="http://schemas.microsoft.com/office/drawing/2014/main" id="{1105A4F4-0642-4CA0-8A94-9537E84D1A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5" y="2909888"/>
            <a:ext cx="4410709" cy="3308032"/>
          </a:xfrm>
        </p:spPr>
      </p:pic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073D7980-8998-4F48-AFBB-B7DCF977997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830" y="2909887"/>
            <a:ext cx="4410708" cy="3308031"/>
          </a:xfrm>
        </p:spPr>
      </p:pic>
    </p:spTree>
    <p:extLst>
      <p:ext uri="{BB962C8B-B14F-4D97-AF65-F5344CB8AC3E}">
        <p14:creationId xmlns:p14="http://schemas.microsoft.com/office/powerpoint/2010/main" val="4122889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A8646-AECC-4D5F-B2D4-B9CEE683A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 Read, sing, and tell stories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BD15A-D601-4008-8B1F-828869D18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600" dirty="0"/>
              <a:t>$499</a:t>
            </a:r>
          </a:p>
        </p:txBody>
      </p:sp>
      <p:pic>
        <p:nvPicPr>
          <p:cNvPr id="8" name="Content Placeholder 7" descr="A picture containing covered, photo, many&#10;&#10;Description automatically generated">
            <a:extLst>
              <a:ext uri="{FF2B5EF4-FFF2-40B4-BE49-F238E27FC236}">
                <a16:creationId xmlns:a16="http://schemas.microsoft.com/office/drawing/2014/main" id="{1105A4F4-0642-4CA0-8A94-9537E84D1A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03" y="3038980"/>
            <a:ext cx="4441097" cy="333082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D87EC3-FE5C-48DE-8FE7-0B469C5A6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dirty="0"/>
              <a:t>$0</a:t>
            </a:r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073D7980-8998-4F48-AFBB-B7DCF977997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12" y="2909888"/>
            <a:ext cx="4584026" cy="3438020"/>
          </a:xfrm>
        </p:spPr>
      </p:pic>
    </p:spTree>
    <p:extLst>
      <p:ext uri="{BB962C8B-B14F-4D97-AF65-F5344CB8AC3E}">
        <p14:creationId xmlns:p14="http://schemas.microsoft.com/office/powerpoint/2010/main" val="3044443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5E138-4F66-4B38-9608-DD1871CE8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  Know the stage of a child’s development…  Offer the right amount of support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9CC721-F145-48E4-B72B-EFC2E2C60C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2590" y="2984799"/>
            <a:ext cx="3576916" cy="268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9850476-D387-4C60-93A4-8246213EDD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63" y="2909888"/>
            <a:ext cx="4412799" cy="2995612"/>
          </a:xfrm>
        </p:spPr>
      </p:pic>
    </p:spTree>
    <p:extLst>
      <p:ext uri="{BB962C8B-B14F-4D97-AF65-F5344CB8AC3E}">
        <p14:creationId xmlns:p14="http://schemas.microsoft.com/office/powerpoint/2010/main" val="2387171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5E138-4F66-4B38-9608-DD1871CE8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  Know the stage of a child’s development…  Offer the right amount of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AA7C2-502F-4BED-83DA-162C4604D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1033094"/>
          </a:xfrm>
        </p:spPr>
        <p:txBody>
          <a:bodyPr/>
          <a:lstStyle/>
          <a:p>
            <a:pPr algn="ctr"/>
            <a:r>
              <a:rPr lang="en-US" sz="3600" dirty="0"/>
              <a:t>$29.99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AECD52-6EA4-4FAD-8075-1FDAB4E09F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1033094"/>
          </a:xfrm>
        </p:spPr>
        <p:txBody>
          <a:bodyPr/>
          <a:lstStyle/>
          <a:p>
            <a:pPr algn="ctr"/>
            <a:r>
              <a:rPr lang="en-US" sz="3600" dirty="0"/>
              <a:t>4 for $2.97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9CC721-F145-48E4-B72B-EFC2E2C60C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1913" y="3291587"/>
            <a:ext cx="3583828" cy="268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9850476-D387-4C60-93A4-8246213EDD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99" y="3429000"/>
            <a:ext cx="4412799" cy="2995612"/>
          </a:xfrm>
        </p:spPr>
      </p:pic>
    </p:spTree>
    <p:extLst>
      <p:ext uri="{BB962C8B-B14F-4D97-AF65-F5344CB8AC3E}">
        <p14:creationId xmlns:p14="http://schemas.microsoft.com/office/powerpoint/2010/main" val="362367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4AFF-5BA5-428B-A6B9-451A74D69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 Create nurturing relationships</a:t>
            </a:r>
          </a:p>
        </p:txBody>
      </p:sp>
      <p:pic>
        <p:nvPicPr>
          <p:cNvPr id="10" name="Content Placeholder 9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54DED33D-796C-4533-B7A2-E498D16E1F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05" y="2874282"/>
            <a:ext cx="3602718" cy="3602718"/>
          </a:xfrm>
        </p:spPr>
      </p:pic>
      <p:pic>
        <p:nvPicPr>
          <p:cNvPr id="7" name="Content Placeholder 6" descr="A picture containing person, indoor, sitting, table&#10;&#10;Description automatically generated">
            <a:extLst>
              <a:ext uri="{FF2B5EF4-FFF2-40B4-BE49-F238E27FC236}">
                <a16:creationId xmlns:a16="http://schemas.microsoft.com/office/drawing/2014/main" id="{6C84DAE8-7417-46AA-9367-73C34089DA5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1864" y="2915411"/>
            <a:ext cx="2192300" cy="2192300"/>
          </a:xfrm>
        </p:spPr>
      </p:pic>
      <p:pic>
        <p:nvPicPr>
          <p:cNvPr id="9" name="Picture 8" descr="A picture containing person, indoor, wall, child&#10;&#10;Description automatically generated">
            <a:extLst>
              <a:ext uri="{FF2B5EF4-FFF2-40B4-BE49-F238E27FC236}">
                <a16:creationId xmlns:a16="http://schemas.microsoft.com/office/drawing/2014/main" id="{084E63F1-C444-41BD-8CF7-C38255F0E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312496" y="4979194"/>
            <a:ext cx="1887837" cy="1887837"/>
          </a:xfrm>
          <a:prstGeom prst="rect">
            <a:avLst/>
          </a:prstGeom>
        </p:spPr>
      </p:pic>
      <p:pic>
        <p:nvPicPr>
          <p:cNvPr id="12" name="Picture 11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DC48A06D-10FA-41E9-A1EB-77D0F3AFA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8663" y="2915412"/>
            <a:ext cx="2155728" cy="215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80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4AFF-5BA5-428B-A6B9-451A74D69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 Create nurturing relationships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8F08E-9E9A-4307-9B90-0A76F0268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600" dirty="0"/>
              <a:t>$14.99</a:t>
            </a:r>
          </a:p>
        </p:txBody>
      </p:sp>
      <p:pic>
        <p:nvPicPr>
          <p:cNvPr id="10" name="Content Placeholder 9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54DED33D-796C-4533-B7A2-E498D16E1F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51" y="2960664"/>
            <a:ext cx="3722145" cy="372214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B9F280-C5AE-4A92-BCF9-5B2FEAB00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600" dirty="0"/>
              <a:t>$1</a:t>
            </a:r>
          </a:p>
        </p:txBody>
      </p:sp>
      <p:pic>
        <p:nvPicPr>
          <p:cNvPr id="7" name="Content Placeholder 6" descr="A picture containing person, indoor, sitting, table&#10;&#10;Description automatically generated">
            <a:extLst>
              <a:ext uri="{FF2B5EF4-FFF2-40B4-BE49-F238E27FC236}">
                <a16:creationId xmlns:a16="http://schemas.microsoft.com/office/drawing/2014/main" id="{6C84DAE8-7417-46AA-9367-73C34089DA5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0906" y="2854453"/>
            <a:ext cx="2253258" cy="2253258"/>
          </a:xfrm>
        </p:spPr>
      </p:pic>
      <p:pic>
        <p:nvPicPr>
          <p:cNvPr id="9" name="Picture 8" descr="A picture containing person, indoor, wall, child&#10;&#10;Description automatically generated">
            <a:extLst>
              <a:ext uri="{FF2B5EF4-FFF2-40B4-BE49-F238E27FC236}">
                <a16:creationId xmlns:a16="http://schemas.microsoft.com/office/drawing/2014/main" id="{084E63F1-C444-41BD-8CF7-C38255F0E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312496" y="4979194"/>
            <a:ext cx="1887837" cy="1887837"/>
          </a:xfrm>
          <a:prstGeom prst="rect">
            <a:avLst/>
          </a:prstGeom>
        </p:spPr>
      </p:pic>
      <p:pic>
        <p:nvPicPr>
          <p:cNvPr id="12" name="Picture 11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DC48A06D-10FA-41E9-A1EB-77D0F3AFA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8663" y="2960664"/>
            <a:ext cx="2110475" cy="21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80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4AFF-5BA5-428B-A6B9-451A74D69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 Back and forth turn-taking </a:t>
            </a:r>
          </a:p>
        </p:txBody>
      </p:sp>
      <p:pic>
        <p:nvPicPr>
          <p:cNvPr id="8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50E82BAA-C974-446E-B0D2-4FDBAE6C06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72" y="3014123"/>
            <a:ext cx="4339011" cy="3254259"/>
          </a:xfrm>
        </p:spPr>
      </p:pic>
      <p:pic>
        <p:nvPicPr>
          <p:cNvPr id="10" name="Content Placeholder 9" descr="A close up of a toy&#10;&#10;Description automatically generated">
            <a:extLst>
              <a:ext uri="{FF2B5EF4-FFF2-40B4-BE49-F238E27FC236}">
                <a16:creationId xmlns:a16="http://schemas.microsoft.com/office/drawing/2014/main" id="{1BE40763-6B90-416B-8CAB-2F86D500629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97" y="2856632"/>
            <a:ext cx="3547727" cy="3547727"/>
          </a:xfrm>
        </p:spPr>
      </p:pic>
    </p:spTree>
    <p:extLst>
      <p:ext uri="{BB962C8B-B14F-4D97-AF65-F5344CB8AC3E}">
        <p14:creationId xmlns:p14="http://schemas.microsoft.com/office/powerpoint/2010/main" val="361246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4AFF-5BA5-428B-A6B9-451A74D69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 Back and forth turn-taking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8F08E-9E9A-4307-9B90-0A76F0268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600" dirty="0"/>
              <a:t>$29.99</a:t>
            </a:r>
          </a:p>
        </p:txBody>
      </p:sp>
      <p:pic>
        <p:nvPicPr>
          <p:cNvPr id="8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50E82BAA-C974-446E-B0D2-4FDBAE6C06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40" y="3105443"/>
            <a:ext cx="4339011" cy="325425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B9F280-C5AE-4A92-BCF9-5B2FEAB00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600" dirty="0"/>
              <a:t>$18.99</a:t>
            </a:r>
          </a:p>
        </p:txBody>
      </p:sp>
      <p:pic>
        <p:nvPicPr>
          <p:cNvPr id="10" name="Content Placeholder 9" descr="A close up of a toy&#10;&#10;Description automatically generated">
            <a:extLst>
              <a:ext uri="{FF2B5EF4-FFF2-40B4-BE49-F238E27FC236}">
                <a16:creationId xmlns:a16="http://schemas.microsoft.com/office/drawing/2014/main" id="{1BE40763-6B90-416B-8CAB-2F86D500629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573" y="2965055"/>
            <a:ext cx="3267182" cy="3267182"/>
          </a:xfrm>
        </p:spPr>
      </p:pic>
    </p:spTree>
    <p:extLst>
      <p:ext uri="{BB962C8B-B14F-4D97-AF65-F5344CB8AC3E}">
        <p14:creationId xmlns:p14="http://schemas.microsoft.com/office/powerpoint/2010/main" val="1968639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0687F-6D4F-424E-8134-B40D7525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Facility</a:t>
            </a:r>
            <a:br>
              <a:rPr lang="en-US" dirty="0"/>
            </a:br>
            <a:r>
              <a:rPr lang="en-US" dirty="0"/>
              <a:t> and furnishings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13FDB-5897-49DA-9CBB-D274CAC83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V="1">
            <a:off x="3242930" y="6974540"/>
            <a:ext cx="7017488" cy="80683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484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667D3-97BF-4751-9018-C6DF92473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>Quality as it relates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D8E1-A327-434B-9638-FD171F60B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914400" lvl="2" indent="0">
              <a:buNone/>
            </a:pPr>
            <a:r>
              <a:rPr lang="en-US" sz="41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Practices </a:t>
            </a:r>
          </a:p>
          <a:p>
            <a:pPr marL="914400" lvl="2" indent="0">
              <a:buNone/>
            </a:pPr>
            <a:endParaRPr lang="en-US" sz="41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914400" lvl="2" indent="0">
              <a:buNone/>
            </a:pPr>
            <a:r>
              <a:rPr lang="en-US" sz="41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Materials </a:t>
            </a:r>
          </a:p>
          <a:p>
            <a:pPr marL="914400" lvl="2" indent="0">
              <a:buNone/>
            </a:pPr>
            <a:endParaRPr lang="en-US" sz="41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914400" lvl="2" indent="0">
              <a:buNone/>
            </a:pPr>
            <a:r>
              <a:rPr lang="en-US" sz="41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Facility and Furnishings</a:t>
            </a:r>
          </a:p>
          <a:p>
            <a:pPr marL="914400" lvl="2" indent="0">
              <a:buNone/>
            </a:pPr>
            <a:endParaRPr lang="en-US" sz="41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914400" lvl="2" indent="0">
              <a:buNone/>
            </a:pPr>
            <a:r>
              <a:rPr lang="en-US" sz="41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Teachers</a:t>
            </a:r>
          </a:p>
          <a:p>
            <a:pPr marL="914400" lvl="2" indent="0">
              <a:buNone/>
            </a:pPr>
            <a:endParaRPr lang="en-US" sz="3600" dirty="0"/>
          </a:p>
          <a:p>
            <a:pPr marL="914400" lvl="2" indent="0">
              <a:buNone/>
            </a:pPr>
            <a:endParaRPr lang="en-US" sz="3600" dirty="0"/>
          </a:p>
          <a:p>
            <a:pPr marL="914400" lvl="2" indent="0">
              <a:buNone/>
            </a:pPr>
            <a:endParaRPr lang="en-US" sz="3600" dirty="0"/>
          </a:p>
          <a:p>
            <a:pPr marL="914400" lvl="2" indent="0">
              <a:buNone/>
            </a:pPr>
            <a:endParaRPr lang="en-US" sz="3600" dirty="0"/>
          </a:p>
          <a:p>
            <a:pPr marL="914400" lvl="2" indent="0">
              <a:buNone/>
            </a:pPr>
            <a:endParaRPr lang="en-US" sz="3600" dirty="0"/>
          </a:p>
        </p:txBody>
      </p:sp>
      <p:pic>
        <p:nvPicPr>
          <p:cNvPr id="5" name="Picture 4" descr="A playground at a beach&#10;&#10;Description automatically generated">
            <a:extLst>
              <a:ext uri="{FF2B5EF4-FFF2-40B4-BE49-F238E27FC236}">
                <a16:creationId xmlns:a16="http://schemas.microsoft.com/office/drawing/2014/main" id="{06D92956-0422-41B6-BD9B-D293CF85C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9" t="-23" r="1985" b="23"/>
          <a:stretch/>
        </p:blipFill>
        <p:spPr>
          <a:xfrm>
            <a:off x="6884893" y="2286001"/>
            <a:ext cx="4197155" cy="388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0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9BCBF-EA13-416A-9C62-CB950D179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/>
              <a:t>To Build or Not to Build </a:t>
            </a:r>
            <a:r>
              <a:rPr lang="en-US" sz="5400" dirty="0"/>
              <a:t/>
            </a:r>
            <a:br>
              <a:rPr lang="en-US" sz="5400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49B2FF-16A6-42B3-A8AF-5C01C748A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863" y="1874517"/>
            <a:ext cx="5774238" cy="432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22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B6CAF-76A8-4921-A369-6E108DFE2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Build or Renovate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25F9B-654D-4581-A655-C7D41A756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dirty="0"/>
              <a:t>        Build	</a:t>
            </a:r>
            <a:r>
              <a:rPr lang="en-US" dirty="0"/>
              <a:t>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A9D57-EF5E-435A-BFF0-9920C23D34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Can build to your specifications</a:t>
            </a:r>
          </a:p>
          <a:p>
            <a:r>
              <a:rPr lang="en-US" sz="2400" dirty="0"/>
              <a:t>Typically more costly (architectural fees and cost of construction)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CFA821-E5F0-4AA5-BD44-968ECD8830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dirty="0"/>
              <a:t>Renovate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B1BB21-1048-4C8D-BCCB-77EA8ED61F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dirty="0"/>
              <a:t>Renovations take less time than building</a:t>
            </a:r>
          </a:p>
          <a:p>
            <a:r>
              <a:rPr lang="en-US" dirty="0"/>
              <a:t>Extent of renovation will impact costs (replacing walls, kitchen ventilation versus child size toilets and adding in a doorway between classrooms)</a:t>
            </a:r>
          </a:p>
          <a:p>
            <a:r>
              <a:rPr lang="en-US" dirty="0"/>
              <a:t>Costs to meet ADA requirements</a:t>
            </a:r>
          </a:p>
          <a:p>
            <a:r>
              <a:rPr lang="en-US" dirty="0"/>
              <a:t>Availability of another space you could renovate</a:t>
            </a:r>
          </a:p>
        </p:txBody>
      </p:sp>
    </p:spTree>
    <p:extLst>
      <p:ext uri="{BB962C8B-B14F-4D97-AF65-F5344CB8AC3E}">
        <p14:creationId xmlns:p14="http://schemas.microsoft.com/office/powerpoint/2010/main" val="956423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A3F77-7F53-4047-930E-822C604F6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Facility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9471B-D77F-4A89-A613-5A4463E9A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4"/>
            <a:r>
              <a:rPr lang="en-US" sz="4200" dirty="0"/>
              <a:t>Family Home</a:t>
            </a:r>
          </a:p>
          <a:p>
            <a:pPr lvl="4"/>
            <a:r>
              <a:rPr lang="en-US" sz="4200" dirty="0"/>
              <a:t>Child Care Center</a:t>
            </a:r>
          </a:p>
          <a:p>
            <a:pPr lvl="5"/>
            <a:r>
              <a:rPr lang="en-US" sz="4200" dirty="0"/>
              <a:t>Stand Alone Building</a:t>
            </a:r>
          </a:p>
          <a:p>
            <a:pPr lvl="5"/>
            <a:r>
              <a:rPr lang="en-US" sz="4200" dirty="0"/>
              <a:t>Co-Located </a:t>
            </a:r>
          </a:p>
        </p:txBody>
      </p:sp>
    </p:spTree>
    <p:extLst>
      <p:ext uri="{BB962C8B-B14F-4D97-AF65-F5344CB8AC3E}">
        <p14:creationId xmlns:p14="http://schemas.microsoft.com/office/powerpoint/2010/main" val="167841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street in front of a building&#10;&#10;Description automatically generated">
            <a:extLst>
              <a:ext uri="{FF2B5EF4-FFF2-40B4-BE49-F238E27FC236}">
                <a16:creationId xmlns:a16="http://schemas.microsoft.com/office/drawing/2014/main" id="{584D5C56-0DC2-4094-A11F-E9155CABF2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r="978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D1E4F9-E63D-4F02-A219-BF99838C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333292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Family Child Care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D7F73-FFA5-4E0D-B376-51F306600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01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43F7E509-38FC-430B-BEE9-0BD7F137B5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361208-7573-4B45-9251-E4E92E7EF6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A8AFFF25-F4D6-4BBC-841D-3B3014EDBB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15684" y="0"/>
            <a:ext cx="5676316" cy="6858000"/>
          </a:xfrm>
          <a:custGeom>
            <a:avLst/>
            <a:gdLst>
              <a:gd name="connsiteX0" fmla="*/ 0 w 5676316"/>
              <a:gd name="connsiteY0" fmla="*/ 0 h 6858000"/>
              <a:gd name="connsiteX1" fmla="*/ 5676316 w 5676316"/>
              <a:gd name="connsiteY1" fmla="*/ 0 h 6858000"/>
              <a:gd name="connsiteX2" fmla="*/ 5676316 w 5676316"/>
              <a:gd name="connsiteY2" fmla="*/ 6858000 h 6858000"/>
              <a:gd name="connsiteX3" fmla="*/ 0 w 5676316"/>
              <a:gd name="connsiteY3" fmla="*/ 6858000 h 6858000"/>
              <a:gd name="connsiteX4" fmla="*/ 4763 w 5676316"/>
              <a:gd name="connsiteY4" fmla="*/ 6791325 h 6858000"/>
              <a:gd name="connsiteX5" fmla="*/ 12700 w 5676316"/>
              <a:gd name="connsiteY5" fmla="*/ 6735762 h 6858000"/>
              <a:gd name="connsiteX6" fmla="*/ 22225 w 5676316"/>
              <a:gd name="connsiteY6" fmla="*/ 6683375 h 6858000"/>
              <a:gd name="connsiteX7" fmla="*/ 38100 w 5676316"/>
              <a:gd name="connsiteY7" fmla="*/ 6640512 h 6858000"/>
              <a:gd name="connsiteX8" fmla="*/ 53975 w 5676316"/>
              <a:gd name="connsiteY8" fmla="*/ 6597650 h 6858000"/>
              <a:gd name="connsiteX9" fmla="*/ 73025 w 5676316"/>
              <a:gd name="connsiteY9" fmla="*/ 6561137 h 6858000"/>
              <a:gd name="connsiteX10" fmla="*/ 92075 w 5676316"/>
              <a:gd name="connsiteY10" fmla="*/ 6523037 h 6858000"/>
              <a:gd name="connsiteX11" fmla="*/ 109538 w 5676316"/>
              <a:gd name="connsiteY11" fmla="*/ 6488112 h 6858000"/>
              <a:gd name="connsiteX12" fmla="*/ 127000 w 5676316"/>
              <a:gd name="connsiteY12" fmla="*/ 6448425 h 6858000"/>
              <a:gd name="connsiteX13" fmla="*/ 142875 w 5676316"/>
              <a:gd name="connsiteY13" fmla="*/ 6407150 h 6858000"/>
              <a:gd name="connsiteX14" fmla="*/ 157163 w 5676316"/>
              <a:gd name="connsiteY14" fmla="*/ 6361112 h 6858000"/>
              <a:gd name="connsiteX15" fmla="*/ 168275 w 5676316"/>
              <a:gd name="connsiteY15" fmla="*/ 6311900 h 6858000"/>
              <a:gd name="connsiteX16" fmla="*/ 176213 w 5676316"/>
              <a:gd name="connsiteY16" fmla="*/ 6251575 h 6858000"/>
              <a:gd name="connsiteX17" fmla="*/ 179388 w 5676316"/>
              <a:gd name="connsiteY17" fmla="*/ 6183312 h 6858000"/>
              <a:gd name="connsiteX18" fmla="*/ 176213 w 5676316"/>
              <a:gd name="connsiteY18" fmla="*/ 6113462 h 6858000"/>
              <a:gd name="connsiteX19" fmla="*/ 168275 w 5676316"/>
              <a:gd name="connsiteY19" fmla="*/ 6056312 h 6858000"/>
              <a:gd name="connsiteX20" fmla="*/ 157163 w 5676316"/>
              <a:gd name="connsiteY20" fmla="*/ 6003925 h 6858000"/>
              <a:gd name="connsiteX21" fmla="*/ 142875 w 5676316"/>
              <a:gd name="connsiteY21" fmla="*/ 5956300 h 6858000"/>
              <a:gd name="connsiteX22" fmla="*/ 127000 w 5676316"/>
              <a:gd name="connsiteY22" fmla="*/ 5915025 h 6858000"/>
              <a:gd name="connsiteX23" fmla="*/ 107950 w 5676316"/>
              <a:gd name="connsiteY23" fmla="*/ 5876925 h 6858000"/>
              <a:gd name="connsiteX24" fmla="*/ 88900 w 5676316"/>
              <a:gd name="connsiteY24" fmla="*/ 5840412 h 6858000"/>
              <a:gd name="connsiteX25" fmla="*/ 69850 w 5676316"/>
              <a:gd name="connsiteY25" fmla="*/ 5802312 h 6858000"/>
              <a:gd name="connsiteX26" fmla="*/ 52388 w 5676316"/>
              <a:gd name="connsiteY26" fmla="*/ 5762625 h 6858000"/>
              <a:gd name="connsiteX27" fmla="*/ 34925 w 5676316"/>
              <a:gd name="connsiteY27" fmla="*/ 5721350 h 6858000"/>
              <a:gd name="connsiteX28" fmla="*/ 20638 w 5676316"/>
              <a:gd name="connsiteY28" fmla="*/ 5675312 h 6858000"/>
              <a:gd name="connsiteX29" fmla="*/ 11113 w 5676316"/>
              <a:gd name="connsiteY29" fmla="*/ 5622925 h 6858000"/>
              <a:gd name="connsiteX30" fmla="*/ 1588 w 5676316"/>
              <a:gd name="connsiteY30" fmla="*/ 5562600 h 6858000"/>
              <a:gd name="connsiteX31" fmla="*/ 0 w 5676316"/>
              <a:gd name="connsiteY31" fmla="*/ 5494337 h 6858000"/>
              <a:gd name="connsiteX32" fmla="*/ 1588 w 5676316"/>
              <a:gd name="connsiteY32" fmla="*/ 5426075 h 6858000"/>
              <a:gd name="connsiteX33" fmla="*/ 11113 w 5676316"/>
              <a:gd name="connsiteY33" fmla="*/ 5365750 h 6858000"/>
              <a:gd name="connsiteX34" fmla="*/ 20638 w 5676316"/>
              <a:gd name="connsiteY34" fmla="*/ 5313362 h 6858000"/>
              <a:gd name="connsiteX35" fmla="*/ 34925 w 5676316"/>
              <a:gd name="connsiteY35" fmla="*/ 5268912 h 6858000"/>
              <a:gd name="connsiteX36" fmla="*/ 52388 w 5676316"/>
              <a:gd name="connsiteY36" fmla="*/ 5226050 h 6858000"/>
              <a:gd name="connsiteX37" fmla="*/ 69850 w 5676316"/>
              <a:gd name="connsiteY37" fmla="*/ 5186362 h 6858000"/>
              <a:gd name="connsiteX38" fmla="*/ 88900 w 5676316"/>
              <a:gd name="connsiteY38" fmla="*/ 5149850 h 6858000"/>
              <a:gd name="connsiteX39" fmla="*/ 107950 w 5676316"/>
              <a:gd name="connsiteY39" fmla="*/ 5114925 h 6858000"/>
              <a:gd name="connsiteX40" fmla="*/ 127000 w 5676316"/>
              <a:gd name="connsiteY40" fmla="*/ 5075237 h 6858000"/>
              <a:gd name="connsiteX41" fmla="*/ 142875 w 5676316"/>
              <a:gd name="connsiteY41" fmla="*/ 5033962 h 6858000"/>
              <a:gd name="connsiteX42" fmla="*/ 157163 w 5676316"/>
              <a:gd name="connsiteY42" fmla="*/ 4987925 h 6858000"/>
              <a:gd name="connsiteX43" fmla="*/ 168275 w 5676316"/>
              <a:gd name="connsiteY43" fmla="*/ 4935537 h 6858000"/>
              <a:gd name="connsiteX44" fmla="*/ 176213 w 5676316"/>
              <a:gd name="connsiteY44" fmla="*/ 4875212 h 6858000"/>
              <a:gd name="connsiteX45" fmla="*/ 179388 w 5676316"/>
              <a:gd name="connsiteY45" fmla="*/ 4806950 h 6858000"/>
              <a:gd name="connsiteX46" fmla="*/ 176213 w 5676316"/>
              <a:gd name="connsiteY46" fmla="*/ 4738687 h 6858000"/>
              <a:gd name="connsiteX47" fmla="*/ 168275 w 5676316"/>
              <a:gd name="connsiteY47" fmla="*/ 4678362 h 6858000"/>
              <a:gd name="connsiteX48" fmla="*/ 157163 w 5676316"/>
              <a:gd name="connsiteY48" fmla="*/ 4625975 h 6858000"/>
              <a:gd name="connsiteX49" fmla="*/ 142875 w 5676316"/>
              <a:gd name="connsiteY49" fmla="*/ 4579937 h 6858000"/>
              <a:gd name="connsiteX50" fmla="*/ 127000 w 5676316"/>
              <a:gd name="connsiteY50" fmla="*/ 4537075 h 6858000"/>
              <a:gd name="connsiteX51" fmla="*/ 107950 w 5676316"/>
              <a:gd name="connsiteY51" fmla="*/ 4498975 h 6858000"/>
              <a:gd name="connsiteX52" fmla="*/ 69850 w 5676316"/>
              <a:gd name="connsiteY52" fmla="*/ 4424362 h 6858000"/>
              <a:gd name="connsiteX53" fmla="*/ 52388 w 5676316"/>
              <a:gd name="connsiteY53" fmla="*/ 4386262 h 6858000"/>
              <a:gd name="connsiteX54" fmla="*/ 34925 w 5676316"/>
              <a:gd name="connsiteY54" fmla="*/ 4343400 h 6858000"/>
              <a:gd name="connsiteX55" fmla="*/ 20638 w 5676316"/>
              <a:gd name="connsiteY55" fmla="*/ 4297362 h 6858000"/>
              <a:gd name="connsiteX56" fmla="*/ 11113 w 5676316"/>
              <a:gd name="connsiteY56" fmla="*/ 4244975 h 6858000"/>
              <a:gd name="connsiteX57" fmla="*/ 1588 w 5676316"/>
              <a:gd name="connsiteY57" fmla="*/ 4186237 h 6858000"/>
              <a:gd name="connsiteX58" fmla="*/ 0 w 5676316"/>
              <a:gd name="connsiteY58" fmla="*/ 4116387 h 6858000"/>
              <a:gd name="connsiteX59" fmla="*/ 1588 w 5676316"/>
              <a:gd name="connsiteY59" fmla="*/ 4048125 h 6858000"/>
              <a:gd name="connsiteX60" fmla="*/ 11113 w 5676316"/>
              <a:gd name="connsiteY60" fmla="*/ 3987800 h 6858000"/>
              <a:gd name="connsiteX61" fmla="*/ 20638 w 5676316"/>
              <a:gd name="connsiteY61" fmla="*/ 3935412 h 6858000"/>
              <a:gd name="connsiteX62" fmla="*/ 34925 w 5676316"/>
              <a:gd name="connsiteY62" fmla="*/ 3890962 h 6858000"/>
              <a:gd name="connsiteX63" fmla="*/ 52388 w 5676316"/>
              <a:gd name="connsiteY63" fmla="*/ 3848100 h 6858000"/>
              <a:gd name="connsiteX64" fmla="*/ 69850 w 5676316"/>
              <a:gd name="connsiteY64" fmla="*/ 3811587 h 6858000"/>
              <a:gd name="connsiteX65" fmla="*/ 107950 w 5676316"/>
              <a:gd name="connsiteY65" fmla="*/ 3736975 h 6858000"/>
              <a:gd name="connsiteX66" fmla="*/ 127000 w 5676316"/>
              <a:gd name="connsiteY66" fmla="*/ 3697287 h 6858000"/>
              <a:gd name="connsiteX67" fmla="*/ 142875 w 5676316"/>
              <a:gd name="connsiteY67" fmla="*/ 3656012 h 6858000"/>
              <a:gd name="connsiteX68" fmla="*/ 157163 w 5676316"/>
              <a:gd name="connsiteY68" fmla="*/ 3609975 h 6858000"/>
              <a:gd name="connsiteX69" fmla="*/ 168275 w 5676316"/>
              <a:gd name="connsiteY69" fmla="*/ 3557587 h 6858000"/>
              <a:gd name="connsiteX70" fmla="*/ 176213 w 5676316"/>
              <a:gd name="connsiteY70" fmla="*/ 3497262 h 6858000"/>
              <a:gd name="connsiteX71" fmla="*/ 179388 w 5676316"/>
              <a:gd name="connsiteY71" fmla="*/ 3427412 h 6858000"/>
              <a:gd name="connsiteX72" fmla="*/ 176213 w 5676316"/>
              <a:gd name="connsiteY72" fmla="*/ 3360737 h 6858000"/>
              <a:gd name="connsiteX73" fmla="*/ 168275 w 5676316"/>
              <a:gd name="connsiteY73" fmla="*/ 3300412 h 6858000"/>
              <a:gd name="connsiteX74" fmla="*/ 157163 w 5676316"/>
              <a:gd name="connsiteY74" fmla="*/ 3248025 h 6858000"/>
              <a:gd name="connsiteX75" fmla="*/ 142875 w 5676316"/>
              <a:gd name="connsiteY75" fmla="*/ 3201987 h 6858000"/>
              <a:gd name="connsiteX76" fmla="*/ 127000 w 5676316"/>
              <a:gd name="connsiteY76" fmla="*/ 3160712 h 6858000"/>
              <a:gd name="connsiteX77" fmla="*/ 107950 w 5676316"/>
              <a:gd name="connsiteY77" fmla="*/ 3121025 h 6858000"/>
              <a:gd name="connsiteX78" fmla="*/ 88900 w 5676316"/>
              <a:gd name="connsiteY78" fmla="*/ 3084512 h 6858000"/>
              <a:gd name="connsiteX79" fmla="*/ 69850 w 5676316"/>
              <a:gd name="connsiteY79" fmla="*/ 3046412 h 6858000"/>
              <a:gd name="connsiteX80" fmla="*/ 52388 w 5676316"/>
              <a:gd name="connsiteY80" fmla="*/ 3009900 h 6858000"/>
              <a:gd name="connsiteX81" fmla="*/ 34925 w 5676316"/>
              <a:gd name="connsiteY81" fmla="*/ 2967037 h 6858000"/>
              <a:gd name="connsiteX82" fmla="*/ 20638 w 5676316"/>
              <a:gd name="connsiteY82" fmla="*/ 2922587 h 6858000"/>
              <a:gd name="connsiteX83" fmla="*/ 11113 w 5676316"/>
              <a:gd name="connsiteY83" fmla="*/ 2868612 h 6858000"/>
              <a:gd name="connsiteX84" fmla="*/ 1588 w 5676316"/>
              <a:gd name="connsiteY84" fmla="*/ 2809875 h 6858000"/>
              <a:gd name="connsiteX85" fmla="*/ 0 w 5676316"/>
              <a:gd name="connsiteY85" fmla="*/ 2741612 h 6858000"/>
              <a:gd name="connsiteX86" fmla="*/ 1588 w 5676316"/>
              <a:gd name="connsiteY86" fmla="*/ 2671762 h 6858000"/>
              <a:gd name="connsiteX87" fmla="*/ 11113 w 5676316"/>
              <a:gd name="connsiteY87" fmla="*/ 2613025 h 6858000"/>
              <a:gd name="connsiteX88" fmla="*/ 20638 w 5676316"/>
              <a:gd name="connsiteY88" fmla="*/ 2560637 h 6858000"/>
              <a:gd name="connsiteX89" fmla="*/ 34925 w 5676316"/>
              <a:gd name="connsiteY89" fmla="*/ 2513012 h 6858000"/>
              <a:gd name="connsiteX90" fmla="*/ 52388 w 5676316"/>
              <a:gd name="connsiteY90" fmla="*/ 2471737 h 6858000"/>
              <a:gd name="connsiteX91" fmla="*/ 69850 w 5676316"/>
              <a:gd name="connsiteY91" fmla="*/ 2433637 h 6858000"/>
              <a:gd name="connsiteX92" fmla="*/ 88900 w 5676316"/>
              <a:gd name="connsiteY92" fmla="*/ 2395537 h 6858000"/>
              <a:gd name="connsiteX93" fmla="*/ 107950 w 5676316"/>
              <a:gd name="connsiteY93" fmla="*/ 2359025 h 6858000"/>
              <a:gd name="connsiteX94" fmla="*/ 127000 w 5676316"/>
              <a:gd name="connsiteY94" fmla="*/ 2319337 h 6858000"/>
              <a:gd name="connsiteX95" fmla="*/ 142875 w 5676316"/>
              <a:gd name="connsiteY95" fmla="*/ 2278062 h 6858000"/>
              <a:gd name="connsiteX96" fmla="*/ 157163 w 5676316"/>
              <a:gd name="connsiteY96" fmla="*/ 2232025 h 6858000"/>
              <a:gd name="connsiteX97" fmla="*/ 168275 w 5676316"/>
              <a:gd name="connsiteY97" fmla="*/ 2179637 h 6858000"/>
              <a:gd name="connsiteX98" fmla="*/ 176213 w 5676316"/>
              <a:gd name="connsiteY98" fmla="*/ 2119312 h 6858000"/>
              <a:gd name="connsiteX99" fmla="*/ 179388 w 5676316"/>
              <a:gd name="connsiteY99" fmla="*/ 2051050 h 6858000"/>
              <a:gd name="connsiteX100" fmla="*/ 176213 w 5676316"/>
              <a:gd name="connsiteY100" fmla="*/ 1982787 h 6858000"/>
              <a:gd name="connsiteX101" fmla="*/ 168275 w 5676316"/>
              <a:gd name="connsiteY101" fmla="*/ 1922462 h 6858000"/>
              <a:gd name="connsiteX102" fmla="*/ 157163 w 5676316"/>
              <a:gd name="connsiteY102" fmla="*/ 1870075 h 6858000"/>
              <a:gd name="connsiteX103" fmla="*/ 142875 w 5676316"/>
              <a:gd name="connsiteY103" fmla="*/ 1824037 h 6858000"/>
              <a:gd name="connsiteX104" fmla="*/ 127000 w 5676316"/>
              <a:gd name="connsiteY104" fmla="*/ 1782762 h 6858000"/>
              <a:gd name="connsiteX105" fmla="*/ 107950 w 5676316"/>
              <a:gd name="connsiteY105" fmla="*/ 1743075 h 6858000"/>
              <a:gd name="connsiteX106" fmla="*/ 88900 w 5676316"/>
              <a:gd name="connsiteY106" fmla="*/ 1708150 h 6858000"/>
              <a:gd name="connsiteX107" fmla="*/ 69850 w 5676316"/>
              <a:gd name="connsiteY107" fmla="*/ 1671637 h 6858000"/>
              <a:gd name="connsiteX108" fmla="*/ 52388 w 5676316"/>
              <a:gd name="connsiteY108" fmla="*/ 1631950 h 6858000"/>
              <a:gd name="connsiteX109" fmla="*/ 34925 w 5676316"/>
              <a:gd name="connsiteY109" fmla="*/ 1589087 h 6858000"/>
              <a:gd name="connsiteX110" fmla="*/ 20638 w 5676316"/>
              <a:gd name="connsiteY110" fmla="*/ 1544637 h 6858000"/>
              <a:gd name="connsiteX111" fmla="*/ 11113 w 5676316"/>
              <a:gd name="connsiteY111" fmla="*/ 1492250 h 6858000"/>
              <a:gd name="connsiteX112" fmla="*/ 1588 w 5676316"/>
              <a:gd name="connsiteY112" fmla="*/ 1431925 h 6858000"/>
              <a:gd name="connsiteX113" fmla="*/ 0 w 5676316"/>
              <a:gd name="connsiteY113" fmla="*/ 1363662 h 6858000"/>
              <a:gd name="connsiteX114" fmla="*/ 1588 w 5676316"/>
              <a:gd name="connsiteY114" fmla="*/ 1295400 h 6858000"/>
              <a:gd name="connsiteX115" fmla="*/ 11113 w 5676316"/>
              <a:gd name="connsiteY115" fmla="*/ 1235075 h 6858000"/>
              <a:gd name="connsiteX116" fmla="*/ 20638 w 5676316"/>
              <a:gd name="connsiteY116" fmla="*/ 1182687 h 6858000"/>
              <a:gd name="connsiteX117" fmla="*/ 34925 w 5676316"/>
              <a:gd name="connsiteY117" fmla="*/ 1136650 h 6858000"/>
              <a:gd name="connsiteX118" fmla="*/ 52388 w 5676316"/>
              <a:gd name="connsiteY118" fmla="*/ 1095375 h 6858000"/>
              <a:gd name="connsiteX119" fmla="*/ 69850 w 5676316"/>
              <a:gd name="connsiteY119" fmla="*/ 1055687 h 6858000"/>
              <a:gd name="connsiteX120" fmla="*/ 88900 w 5676316"/>
              <a:gd name="connsiteY120" fmla="*/ 1017587 h 6858000"/>
              <a:gd name="connsiteX121" fmla="*/ 107950 w 5676316"/>
              <a:gd name="connsiteY121" fmla="*/ 981075 h 6858000"/>
              <a:gd name="connsiteX122" fmla="*/ 127000 w 5676316"/>
              <a:gd name="connsiteY122" fmla="*/ 942975 h 6858000"/>
              <a:gd name="connsiteX123" fmla="*/ 142875 w 5676316"/>
              <a:gd name="connsiteY123" fmla="*/ 901700 h 6858000"/>
              <a:gd name="connsiteX124" fmla="*/ 157163 w 5676316"/>
              <a:gd name="connsiteY124" fmla="*/ 854075 h 6858000"/>
              <a:gd name="connsiteX125" fmla="*/ 168275 w 5676316"/>
              <a:gd name="connsiteY125" fmla="*/ 801687 h 6858000"/>
              <a:gd name="connsiteX126" fmla="*/ 176213 w 5676316"/>
              <a:gd name="connsiteY126" fmla="*/ 744537 h 6858000"/>
              <a:gd name="connsiteX127" fmla="*/ 179388 w 5676316"/>
              <a:gd name="connsiteY127" fmla="*/ 673100 h 6858000"/>
              <a:gd name="connsiteX128" fmla="*/ 176213 w 5676316"/>
              <a:gd name="connsiteY128" fmla="*/ 606425 h 6858000"/>
              <a:gd name="connsiteX129" fmla="*/ 168275 w 5676316"/>
              <a:gd name="connsiteY129" fmla="*/ 546100 h 6858000"/>
              <a:gd name="connsiteX130" fmla="*/ 157163 w 5676316"/>
              <a:gd name="connsiteY130" fmla="*/ 496887 h 6858000"/>
              <a:gd name="connsiteX131" fmla="*/ 142875 w 5676316"/>
              <a:gd name="connsiteY131" fmla="*/ 450850 h 6858000"/>
              <a:gd name="connsiteX132" fmla="*/ 127000 w 5676316"/>
              <a:gd name="connsiteY132" fmla="*/ 409575 h 6858000"/>
              <a:gd name="connsiteX133" fmla="*/ 109538 w 5676316"/>
              <a:gd name="connsiteY133" fmla="*/ 369887 h 6858000"/>
              <a:gd name="connsiteX134" fmla="*/ 92075 w 5676316"/>
              <a:gd name="connsiteY134" fmla="*/ 334962 h 6858000"/>
              <a:gd name="connsiteX135" fmla="*/ 73025 w 5676316"/>
              <a:gd name="connsiteY135" fmla="*/ 296862 h 6858000"/>
              <a:gd name="connsiteX136" fmla="*/ 53975 w 5676316"/>
              <a:gd name="connsiteY136" fmla="*/ 260350 h 6858000"/>
              <a:gd name="connsiteX137" fmla="*/ 38100 w 5676316"/>
              <a:gd name="connsiteY137" fmla="*/ 217487 h 6858000"/>
              <a:gd name="connsiteX138" fmla="*/ 22225 w 5676316"/>
              <a:gd name="connsiteY138" fmla="*/ 174625 h 6858000"/>
              <a:gd name="connsiteX139" fmla="*/ 12700 w 5676316"/>
              <a:gd name="connsiteY139" fmla="*/ 122237 h 6858000"/>
              <a:gd name="connsiteX140" fmla="*/ 4763 w 5676316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676316" h="6858000">
                <a:moveTo>
                  <a:pt x="0" y="0"/>
                </a:moveTo>
                <a:lnTo>
                  <a:pt x="5676316" y="0"/>
                </a:lnTo>
                <a:lnTo>
                  <a:pt x="5676316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D1E4F9-E63D-4F02-A219-BF99838C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914" y="382384"/>
            <a:ext cx="4593772" cy="5695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spc="200" dirty="0">
                <a:solidFill>
                  <a:schemeClr val="tx2"/>
                </a:solidFill>
                <a:latin typeface="+mj-lt"/>
              </a:rPr>
              <a:t>Child care center </a:t>
            </a:r>
            <a:br>
              <a:rPr lang="en-US" sz="4000" spc="200" dirty="0">
                <a:solidFill>
                  <a:schemeClr val="tx2"/>
                </a:solidFill>
                <a:latin typeface="+mj-lt"/>
              </a:rPr>
            </a:br>
            <a:r>
              <a:rPr lang="en-US" sz="4000" spc="200" dirty="0">
                <a:solidFill>
                  <a:schemeClr val="tx2"/>
                </a:solidFill>
                <a:latin typeface="+mj-lt"/>
              </a:rPr>
              <a:t>stand alone</a:t>
            </a:r>
          </a:p>
        </p:txBody>
      </p:sp>
      <p:pic>
        <p:nvPicPr>
          <p:cNvPr id="8" name="Picture 7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DE7337A0-60CF-4B7C-96C1-934745ED4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5"/>
          <a:stretch/>
        </p:blipFill>
        <p:spPr>
          <a:xfrm>
            <a:off x="20" y="10"/>
            <a:ext cx="6577170" cy="3383270"/>
          </a:xfrm>
          <a:custGeom>
            <a:avLst/>
            <a:gdLst>
              <a:gd name="connsiteX0" fmla="*/ 0 w 6577190"/>
              <a:gd name="connsiteY0" fmla="*/ 0 h 3383280"/>
              <a:gd name="connsiteX1" fmla="*/ 6397802 w 6577190"/>
              <a:gd name="connsiteY1" fmla="*/ 0 h 3383280"/>
              <a:gd name="connsiteX2" fmla="*/ 6402565 w 6577190"/>
              <a:gd name="connsiteY2" fmla="*/ 66675 h 3383280"/>
              <a:gd name="connsiteX3" fmla="*/ 6410502 w 6577190"/>
              <a:gd name="connsiteY3" fmla="*/ 122237 h 3383280"/>
              <a:gd name="connsiteX4" fmla="*/ 6420027 w 6577190"/>
              <a:gd name="connsiteY4" fmla="*/ 174625 h 3383280"/>
              <a:gd name="connsiteX5" fmla="*/ 6435902 w 6577190"/>
              <a:gd name="connsiteY5" fmla="*/ 217487 h 3383280"/>
              <a:gd name="connsiteX6" fmla="*/ 6451777 w 6577190"/>
              <a:gd name="connsiteY6" fmla="*/ 260350 h 3383280"/>
              <a:gd name="connsiteX7" fmla="*/ 6470827 w 6577190"/>
              <a:gd name="connsiteY7" fmla="*/ 296862 h 3383280"/>
              <a:gd name="connsiteX8" fmla="*/ 6489877 w 6577190"/>
              <a:gd name="connsiteY8" fmla="*/ 334962 h 3383280"/>
              <a:gd name="connsiteX9" fmla="*/ 6507340 w 6577190"/>
              <a:gd name="connsiteY9" fmla="*/ 369887 h 3383280"/>
              <a:gd name="connsiteX10" fmla="*/ 6524802 w 6577190"/>
              <a:gd name="connsiteY10" fmla="*/ 409575 h 3383280"/>
              <a:gd name="connsiteX11" fmla="*/ 6540677 w 6577190"/>
              <a:gd name="connsiteY11" fmla="*/ 450850 h 3383280"/>
              <a:gd name="connsiteX12" fmla="*/ 6554965 w 6577190"/>
              <a:gd name="connsiteY12" fmla="*/ 496887 h 3383280"/>
              <a:gd name="connsiteX13" fmla="*/ 6566077 w 6577190"/>
              <a:gd name="connsiteY13" fmla="*/ 546100 h 3383280"/>
              <a:gd name="connsiteX14" fmla="*/ 6574015 w 6577190"/>
              <a:gd name="connsiteY14" fmla="*/ 606425 h 3383280"/>
              <a:gd name="connsiteX15" fmla="*/ 6577190 w 6577190"/>
              <a:gd name="connsiteY15" fmla="*/ 673100 h 3383280"/>
              <a:gd name="connsiteX16" fmla="*/ 6574015 w 6577190"/>
              <a:gd name="connsiteY16" fmla="*/ 744537 h 3383280"/>
              <a:gd name="connsiteX17" fmla="*/ 6566077 w 6577190"/>
              <a:gd name="connsiteY17" fmla="*/ 801687 h 3383280"/>
              <a:gd name="connsiteX18" fmla="*/ 6554965 w 6577190"/>
              <a:gd name="connsiteY18" fmla="*/ 854075 h 3383280"/>
              <a:gd name="connsiteX19" fmla="*/ 6540677 w 6577190"/>
              <a:gd name="connsiteY19" fmla="*/ 901700 h 3383280"/>
              <a:gd name="connsiteX20" fmla="*/ 6524802 w 6577190"/>
              <a:gd name="connsiteY20" fmla="*/ 942975 h 3383280"/>
              <a:gd name="connsiteX21" fmla="*/ 6505752 w 6577190"/>
              <a:gd name="connsiteY21" fmla="*/ 981075 h 3383280"/>
              <a:gd name="connsiteX22" fmla="*/ 6486702 w 6577190"/>
              <a:gd name="connsiteY22" fmla="*/ 1017587 h 3383280"/>
              <a:gd name="connsiteX23" fmla="*/ 6467652 w 6577190"/>
              <a:gd name="connsiteY23" fmla="*/ 1055687 h 3383280"/>
              <a:gd name="connsiteX24" fmla="*/ 6450190 w 6577190"/>
              <a:gd name="connsiteY24" fmla="*/ 1095375 h 3383280"/>
              <a:gd name="connsiteX25" fmla="*/ 6432727 w 6577190"/>
              <a:gd name="connsiteY25" fmla="*/ 1136650 h 3383280"/>
              <a:gd name="connsiteX26" fmla="*/ 6418440 w 6577190"/>
              <a:gd name="connsiteY26" fmla="*/ 1182687 h 3383280"/>
              <a:gd name="connsiteX27" fmla="*/ 6408915 w 6577190"/>
              <a:gd name="connsiteY27" fmla="*/ 1235075 h 3383280"/>
              <a:gd name="connsiteX28" fmla="*/ 6399390 w 6577190"/>
              <a:gd name="connsiteY28" fmla="*/ 1295400 h 3383280"/>
              <a:gd name="connsiteX29" fmla="*/ 6397802 w 6577190"/>
              <a:gd name="connsiteY29" fmla="*/ 1363662 h 3383280"/>
              <a:gd name="connsiteX30" fmla="*/ 6399390 w 6577190"/>
              <a:gd name="connsiteY30" fmla="*/ 1431925 h 3383280"/>
              <a:gd name="connsiteX31" fmla="*/ 6408915 w 6577190"/>
              <a:gd name="connsiteY31" fmla="*/ 1492250 h 3383280"/>
              <a:gd name="connsiteX32" fmla="*/ 6418440 w 6577190"/>
              <a:gd name="connsiteY32" fmla="*/ 1544637 h 3383280"/>
              <a:gd name="connsiteX33" fmla="*/ 6432727 w 6577190"/>
              <a:gd name="connsiteY33" fmla="*/ 1589087 h 3383280"/>
              <a:gd name="connsiteX34" fmla="*/ 6450190 w 6577190"/>
              <a:gd name="connsiteY34" fmla="*/ 1631950 h 3383280"/>
              <a:gd name="connsiteX35" fmla="*/ 6467652 w 6577190"/>
              <a:gd name="connsiteY35" fmla="*/ 1671637 h 3383280"/>
              <a:gd name="connsiteX36" fmla="*/ 6486702 w 6577190"/>
              <a:gd name="connsiteY36" fmla="*/ 1708150 h 3383280"/>
              <a:gd name="connsiteX37" fmla="*/ 6505752 w 6577190"/>
              <a:gd name="connsiteY37" fmla="*/ 1743075 h 3383280"/>
              <a:gd name="connsiteX38" fmla="*/ 6524802 w 6577190"/>
              <a:gd name="connsiteY38" fmla="*/ 1782762 h 3383280"/>
              <a:gd name="connsiteX39" fmla="*/ 6540677 w 6577190"/>
              <a:gd name="connsiteY39" fmla="*/ 1824037 h 3383280"/>
              <a:gd name="connsiteX40" fmla="*/ 6554965 w 6577190"/>
              <a:gd name="connsiteY40" fmla="*/ 1870075 h 3383280"/>
              <a:gd name="connsiteX41" fmla="*/ 6566077 w 6577190"/>
              <a:gd name="connsiteY41" fmla="*/ 1922462 h 3383280"/>
              <a:gd name="connsiteX42" fmla="*/ 6574015 w 6577190"/>
              <a:gd name="connsiteY42" fmla="*/ 1982787 h 3383280"/>
              <a:gd name="connsiteX43" fmla="*/ 6577190 w 6577190"/>
              <a:gd name="connsiteY43" fmla="*/ 2051050 h 3383280"/>
              <a:gd name="connsiteX44" fmla="*/ 6574015 w 6577190"/>
              <a:gd name="connsiteY44" fmla="*/ 2119312 h 3383280"/>
              <a:gd name="connsiteX45" fmla="*/ 6566077 w 6577190"/>
              <a:gd name="connsiteY45" fmla="*/ 2179637 h 3383280"/>
              <a:gd name="connsiteX46" fmla="*/ 6554965 w 6577190"/>
              <a:gd name="connsiteY46" fmla="*/ 2232025 h 3383280"/>
              <a:gd name="connsiteX47" fmla="*/ 6540677 w 6577190"/>
              <a:gd name="connsiteY47" fmla="*/ 2278062 h 3383280"/>
              <a:gd name="connsiteX48" fmla="*/ 6524802 w 6577190"/>
              <a:gd name="connsiteY48" fmla="*/ 2319337 h 3383280"/>
              <a:gd name="connsiteX49" fmla="*/ 6505752 w 6577190"/>
              <a:gd name="connsiteY49" fmla="*/ 2359025 h 3383280"/>
              <a:gd name="connsiteX50" fmla="*/ 6486702 w 6577190"/>
              <a:gd name="connsiteY50" fmla="*/ 2395537 h 3383280"/>
              <a:gd name="connsiteX51" fmla="*/ 6467652 w 6577190"/>
              <a:gd name="connsiteY51" fmla="*/ 2433637 h 3383280"/>
              <a:gd name="connsiteX52" fmla="*/ 6450190 w 6577190"/>
              <a:gd name="connsiteY52" fmla="*/ 2471737 h 3383280"/>
              <a:gd name="connsiteX53" fmla="*/ 6432727 w 6577190"/>
              <a:gd name="connsiteY53" fmla="*/ 2513012 h 3383280"/>
              <a:gd name="connsiteX54" fmla="*/ 6418440 w 6577190"/>
              <a:gd name="connsiteY54" fmla="*/ 2560637 h 3383280"/>
              <a:gd name="connsiteX55" fmla="*/ 6408915 w 6577190"/>
              <a:gd name="connsiteY55" fmla="*/ 2613025 h 3383280"/>
              <a:gd name="connsiteX56" fmla="*/ 6399390 w 6577190"/>
              <a:gd name="connsiteY56" fmla="*/ 2671762 h 3383280"/>
              <a:gd name="connsiteX57" fmla="*/ 6397802 w 6577190"/>
              <a:gd name="connsiteY57" fmla="*/ 2741612 h 3383280"/>
              <a:gd name="connsiteX58" fmla="*/ 6399390 w 6577190"/>
              <a:gd name="connsiteY58" fmla="*/ 2809875 h 3383280"/>
              <a:gd name="connsiteX59" fmla="*/ 6408915 w 6577190"/>
              <a:gd name="connsiteY59" fmla="*/ 2868612 h 3383280"/>
              <a:gd name="connsiteX60" fmla="*/ 6418440 w 6577190"/>
              <a:gd name="connsiteY60" fmla="*/ 2922587 h 3383280"/>
              <a:gd name="connsiteX61" fmla="*/ 6432727 w 6577190"/>
              <a:gd name="connsiteY61" fmla="*/ 2967037 h 3383280"/>
              <a:gd name="connsiteX62" fmla="*/ 6450190 w 6577190"/>
              <a:gd name="connsiteY62" fmla="*/ 3009900 h 3383280"/>
              <a:gd name="connsiteX63" fmla="*/ 6467652 w 6577190"/>
              <a:gd name="connsiteY63" fmla="*/ 3046412 h 3383280"/>
              <a:gd name="connsiteX64" fmla="*/ 6486702 w 6577190"/>
              <a:gd name="connsiteY64" fmla="*/ 3084512 h 3383280"/>
              <a:gd name="connsiteX65" fmla="*/ 6505752 w 6577190"/>
              <a:gd name="connsiteY65" fmla="*/ 3121025 h 3383280"/>
              <a:gd name="connsiteX66" fmla="*/ 6524802 w 6577190"/>
              <a:gd name="connsiteY66" fmla="*/ 3160712 h 3383280"/>
              <a:gd name="connsiteX67" fmla="*/ 6540677 w 6577190"/>
              <a:gd name="connsiteY67" fmla="*/ 3201987 h 3383280"/>
              <a:gd name="connsiteX68" fmla="*/ 6554965 w 6577190"/>
              <a:gd name="connsiteY68" fmla="*/ 3248025 h 3383280"/>
              <a:gd name="connsiteX69" fmla="*/ 6566077 w 6577190"/>
              <a:gd name="connsiteY69" fmla="*/ 3300412 h 3383280"/>
              <a:gd name="connsiteX70" fmla="*/ 6574015 w 6577190"/>
              <a:gd name="connsiteY70" fmla="*/ 3360737 h 3383280"/>
              <a:gd name="connsiteX71" fmla="*/ 6575089 w 6577190"/>
              <a:gd name="connsiteY71" fmla="*/ 3383280 h 3383280"/>
              <a:gd name="connsiteX72" fmla="*/ 0 w 6577190"/>
              <a:gd name="connsiteY72" fmla="*/ 3383280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577190" h="3383280">
                <a:moveTo>
                  <a:pt x="0" y="0"/>
                </a:moveTo>
                <a:lnTo>
                  <a:pt x="6397802" y="0"/>
                </a:lnTo>
                <a:lnTo>
                  <a:pt x="6402565" y="66675"/>
                </a:lnTo>
                <a:lnTo>
                  <a:pt x="6410502" y="122237"/>
                </a:lnTo>
                <a:lnTo>
                  <a:pt x="6420027" y="174625"/>
                </a:lnTo>
                <a:lnTo>
                  <a:pt x="6435902" y="217487"/>
                </a:lnTo>
                <a:lnTo>
                  <a:pt x="6451777" y="260350"/>
                </a:lnTo>
                <a:lnTo>
                  <a:pt x="6470827" y="296862"/>
                </a:lnTo>
                <a:lnTo>
                  <a:pt x="6489877" y="334962"/>
                </a:lnTo>
                <a:lnTo>
                  <a:pt x="6507340" y="369887"/>
                </a:lnTo>
                <a:lnTo>
                  <a:pt x="6524802" y="409575"/>
                </a:lnTo>
                <a:lnTo>
                  <a:pt x="6540677" y="450850"/>
                </a:lnTo>
                <a:lnTo>
                  <a:pt x="6554965" y="496887"/>
                </a:lnTo>
                <a:lnTo>
                  <a:pt x="6566077" y="546100"/>
                </a:lnTo>
                <a:lnTo>
                  <a:pt x="6574015" y="606425"/>
                </a:lnTo>
                <a:lnTo>
                  <a:pt x="6577190" y="673100"/>
                </a:lnTo>
                <a:lnTo>
                  <a:pt x="6574015" y="744537"/>
                </a:lnTo>
                <a:lnTo>
                  <a:pt x="6566077" y="801687"/>
                </a:lnTo>
                <a:lnTo>
                  <a:pt x="6554965" y="854075"/>
                </a:lnTo>
                <a:lnTo>
                  <a:pt x="6540677" y="901700"/>
                </a:lnTo>
                <a:lnTo>
                  <a:pt x="6524802" y="942975"/>
                </a:lnTo>
                <a:lnTo>
                  <a:pt x="6505752" y="981075"/>
                </a:lnTo>
                <a:lnTo>
                  <a:pt x="6486702" y="1017587"/>
                </a:lnTo>
                <a:lnTo>
                  <a:pt x="6467652" y="1055687"/>
                </a:lnTo>
                <a:lnTo>
                  <a:pt x="6450190" y="1095375"/>
                </a:lnTo>
                <a:lnTo>
                  <a:pt x="6432727" y="1136650"/>
                </a:lnTo>
                <a:lnTo>
                  <a:pt x="6418440" y="1182687"/>
                </a:lnTo>
                <a:lnTo>
                  <a:pt x="6408915" y="1235075"/>
                </a:lnTo>
                <a:lnTo>
                  <a:pt x="6399390" y="1295400"/>
                </a:lnTo>
                <a:lnTo>
                  <a:pt x="6397802" y="1363662"/>
                </a:lnTo>
                <a:lnTo>
                  <a:pt x="6399390" y="1431925"/>
                </a:lnTo>
                <a:lnTo>
                  <a:pt x="6408915" y="1492250"/>
                </a:lnTo>
                <a:lnTo>
                  <a:pt x="6418440" y="1544637"/>
                </a:lnTo>
                <a:lnTo>
                  <a:pt x="6432727" y="1589087"/>
                </a:lnTo>
                <a:lnTo>
                  <a:pt x="6450190" y="1631950"/>
                </a:lnTo>
                <a:lnTo>
                  <a:pt x="6467652" y="1671637"/>
                </a:lnTo>
                <a:lnTo>
                  <a:pt x="6486702" y="1708150"/>
                </a:lnTo>
                <a:lnTo>
                  <a:pt x="6505752" y="1743075"/>
                </a:lnTo>
                <a:lnTo>
                  <a:pt x="6524802" y="1782762"/>
                </a:lnTo>
                <a:lnTo>
                  <a:pt x="6540677" y="1824037"/>
                </a:lnTo>
                <a:lnTo>
                  <a:pt x="6554965" y="1870075"/>
                </a:lnTo>
                <a:lnTo>
                  <a:pt x="6566077" y="1922462"/>
                </a:lnTo>
                <a:lnTo>
                  <a:pt x="6574015" y="1982787"/>
                </a:lnTo>
                <a:lnTo>
                  <a:pt x="6577190" y="2051050"/>
                </a:lnTo>
                <a:lnTo>
                  <a:pt x="6574015" y="2119312"/>
                </a:lnTo>
                <a:lnTo>
                  <a:pt x="6566077" y="2179637"/>
                </a:lnTo>
                <a:lnTo>
                  <a:pt x="6554965" y="2232025"/>
                </a:lnTo>
                <a:lnTo>
                  <a:pt x="6540677" y="2278062"/>
                </a:lnTo>
                <a:lnTo>
                  <a:pt x="6524802" y="2319337"/>
                </a:lnTo>
                <a:lnTo>
                  <a:pt x="6505752" y="2359025"/>
                </a:lnTo>
                <a:lnTo>
                  <a:pt x="6486702" y="2395537"/>
                </a:lnTo>
                <a:lnTo>
                  <a:pt x="6467652" y="2433637"/>
                </a:lnTo>
                <a:lnTo>
                  <a:pt x="6450190" y="2471737"/>
                </a:lnTo>
                <a:lnTo>
                  <a:pt x="6432727" y="2513012"/>
                </a:lnTo>
                <a:lnTo>
                  <a:pt x="6418440" y="2560637"/>
                </a:lnTo>
                <a:lnTo>
                  <a:pt x="6408915" y="2613025"/>
                </a:lnTo>
                <a:lnTo>
                  <a:pt x="6399390" y="2671762"/>
                </a:lnTo>
                <a:lnTo>
                  <a:pt x="6397802" y="2741612"/>
                </a:lnTo>
                <a:lnTo>
                  <a:pt x="6399390" y="2809875"/>
                </a:lnTo>
                <a:lnTo>
                  <a:pt x="6408915" y="2868612"/>
                </a:lnTo>
                <a:lnTo>
                  <a:pt x="6418440" y="2922587"/>
                </a:lnTo>
                <a:lnTo>
                  <a:pt x="6432727" y="2967037"/>
                </a:lnTo>
                <a:lnTo>
                  <a:pt x="6450190" y="3009900"/>
                </a:lnTo>
                <a:lnTo>
                  <a:pt x="6467652" y="3046412"/>
                </a:lnTo>
                <a:lnTo>
                  <a:pt x="6486702" y="3084512"/>
                </a:lnTo>
                <a:lnTo>
                  <a:pt x="6505752" y="3121025"/>
                </a:lnTo>
                <a:lnTo>
                  <a:pt x="6524802" y="3160712"/>
                </a:lnTo>
                <a:lnTo>
                  <a:pt x="6540677" y="3201987"/>
                </a:lnTo>
                <a:lnTo>
                  <a:pt x="6554965" y="3248025"/>
                </a:lnTo>
                <a:lnTo>
                  <a:pt x="6566077" y="3300412"/>
                </a:lnTo>
                <a:lnTo>
                  <a:pt x="6574015" y="3360737"/>
                </a:lnTo>
                <a:lnTo>
                  <a:pt x="6575089" y="3383280"/>
                </a:lnTo>
                <a:lnTo>
                  <a:pt x="0" y="3383280"/>
                </a:lnTo>
                <a:close/>
              </a:path>
            </a:pathLst>
          </a:custGeom>
        </p:spPr>
      </p:pic>
      <p:pic>
        <p:nvPicPr>
          <p:cNvPr id="6" name="Picture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7C328AA5-0B72-444E-B645-8B5E9511B0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" b="18016"/>
          <a:stretch/>
        </p:blipFill>
        <p:spPr>
          <a:xfrm>
            <a:off x="20" y="3474720"/>
            <a:ext cx="6577170" cy="3383280"/>
          </a:xfrm>
          <a:custGeom>
            <a:avLst/>
            <a:gdLst>
              <a:gd name="connsiteX0" fmla="*/ 0 w 6577190"/>
              <a:gd name="connsiteY0" fmla="*/ 0 h 3383280"/>
              <a:gd name="connsiteX1" fmla="*/ 6575040 w 6577190"/>
              <a:gd name="connsiteY1" fmla="*/ 0 h 3383280"/>
              <a:gd name="connsiteX2" fmla="*/ 6574015 w 6577190"/>
              <a:gd name="connsiteY2" fmla="*/ 22542 h 3383280"/>
              <a:gd name="connsiteX3" fmla="*/ 6566077 w 6577190"/>
              <a:gd name="connsiteY3" fmla="*/ 82867 h 3383280"/>
              <a:gd name="connsiteX4" fmla="*/ 6554965 w 6577190"/>
              <a:gd name="connsiteY4" fmla="*/ 135255 h 3383280"/>
              <a:gd name="connsiteX5" fmla="*/ 6540677 w 6577190"/>
              <a:gd name="connsiteY5" fmla="*/ 181292 h 3383280"/>
              <a:gd name="connsiteX6" fmla="*/ 6524802 w 6577190"/>
              <a:gd name="connsiteY6" fmla="*/ 222567 h 3383280"/>
              <a:gd name="connsiteX7" fmla="*/ 6505752 w 6577190"/>
              <a:gd name="connsiteY7" fmla="*/ 262255 h 3383280"/>
              <a:gd name="connsiteX8" fmla="*/ 6467652 w 6577190"/>
              <a:gd name="connsiteY8" fmla="*/ 336867 h 3383280"/>
              <a:gd name="connsiteX9" fmla="*/ 6450190 w 6577190"/>
              <a:gd name="connsiteY9" fmla="*/ 373380 h 3383280"/>
              <a:gd name="connsiteX10" fmla="*/ 6432727 w 6577190"/>
              <a:gd name="connsiteY10" fmla="*/ 416242 h 3383280"/>
              <a:gd name="connsiteX11" fmla="*/ 6418440 w 6577190"/>
              <a:gd name="connsiteY11" fmla="*/ 460692 h 3383280"/>
              <a:gd name="connsiteX12" fmla="*/ 6408915 w 6577190"/>
              <a:gd name="connsiteY12" fmla="*/ 513080 h 3383280"/>
              <a:gd name="connsiteX13" fmla="*/ 6399390 w 6577190"/>
              <a:gd name="connsiteY13" fmla="*/ 573405 h 3383280"/>
              <a:gd name="connsiteX14" fmla="*/ 6397802 w 6577190"/>
              <a:gd name="connsiteY14" fmla="*/ 641667 h 3383280"/>
              <a:gd name="connsiteX15" fmla="*/ 6399390 w 6577190"/>
              <a:gd name="connsiteY15" fmla="*/ 711517 h 3383280"/>
              <a:gd name="connsiteX16" fmla="*/ 6408915 w 6577190"/>
              <a:gd name="connsiteY16" fmla="*/ 770255 h 3383280"/>
              <a:gd name="connsiteX17" fmla="*/ 6418440 w 6577190"/>
              <a:gd name="connsiteY17" fmla="*/ 822642 h 3383280"/>
              <a:gd name="connsiteX18" fmla="*/ 6432727 w 6577190"/>
              <a:gd name="connsiteY18" fmla="*/ 868680 h 3383280"/>
              <a:gd name="connsiteX19" fmla="*/ 6450190 w 6577190"/>
              <a:gd name="connsiteY19" fmla="*/ 911542 h 3383280"/>
              <a:gd name="connsiteX20" fmla="*/ 6467652 w 6577190"/>
              <a:gd name="connsiteY20" fmla="*/ 949642 h 3383280"/>
              <a:gd name="connsiteX21" fmla="*/ 6505752 w 6577190"/>
              <a:gd name="connsiteY21" fmla="*/ 1024255 h 3383280"/>
              <a:gd name="connsiteX22" fmla="*/ 6524802 w 6577190"/>
              <a:gd name="connsiteY22" fmla="*/ 1062355 h 3383280"/>
              <a:gd name="connsiteX23" fmla="*/ 6540677 w 6577190"/>
              <a:gd name="connsiteY23" fmla="*/ 1105217 h 3383280"/>
              <a:gd name="connsiteX24" fmla="*/ 6554965 w 6577190"/>
              <a:gd name="connsiteY24" fmla="*/ 1151255 h 3383280"/>
              <a:gd name="connsiteX25" fmla="*/ 6566077 w 6577190"/>
              <a:gd name="connsiteY25" fmla="*/ 1203642 h 3383280"/>
              <a:gd name="connsiteX26" fmla="*/ 6574015 w 6577190"/>
              <a:gd name="connsiteY26" fmla="*/ 1263967 h 3383280"/>
              <a:gd name="connsiteX27" fmla="*/ 6577190 w 6577190"/>
              <a:gd name="connsiteY27" fmla="*/ 1332230 h 3383280"/>
              <a:gd name="connsiteX28" fmla="*/ 6574015 w 6577190"/>
              <a:gd name="connsiteY28" fmla="*/ 1400492 h 3383280"/>
              <a:gd name="connsiteX29" fmla="*/ 6566077 w 6577190"/>
              <a:gd name="connsiteY29" fmla="*/ 1460817 h 3383280"/>
              <a:gd name="connsiteX30" fmla="*/ 6554965 w 6577190"/>
              <a:gd name="connsiteY30" fmla="*/ 1513205 h 3383280"/>
              <a:gd name="connsiteX31" fmla="*/ 6540677 w 6577190"/>
              <a:gd name="connsiteY31" fmla="*/ 1559242 h 3383280"/>
              <a:gd name="connsiteX32" fmla="*/ 6524802 w 6577190"/>
              <a:gd name="connsiteY32" fmla="*/ 1600517 h 3383280"/>
              <a:gd name="connsiteX33" fmla="*/ 6505752 w 6577190"/>
              <a:gd name="connsiteY33" fmla="*/ 1640205 h 3383280"/>
              <a:gd name="connsiteX34" fmla="*/ 6486702 w 6577190"/>
              <a:gd name="connsiteY34" fmla="*/ 1675130 h 3383280"/>
              <a:gd name="connsiteX35" fmla="*/ 6467652 w 6577190"/>
              <a:gd name="connsiteY35" fmla="*/ 1711642 h 3383280"/>
              <a:gd name="connsiteX36" fmla="*/ 6450190 w 6577190"/>
              <a:gd name="connsiteY36" fmla="*/ 1751330 h 3383280"/>
              <a:gd name="connsiteX37" fmla="*/ 6432727 w 6577190"/>
              <a:gd name="connsiteY37" fmla="*/ 1794192 h 3383280"/>
              <a:gd name="connsiteX38" fmla="*/ 6418440 w 6577190"/>
              <a:gd name="connsiteY38" fmla="*/ 1838642 h 3383280"/>
              <a:gd name="connsiteX39" fmla="*/ 6408915 w 6577190"/>
              <a:gd name="connsiteY39" fmla="*/ 1891030 h 3383280"/>
              <a:gd name="connsiteX40" fmla="*/ 6399390 w 6577190"/>
              <a:gd name="connsiteY40" fmla="*/ 1951355 h 3383280"/>
              <a:gd name="connsiteX41" fmla="*/ 6397802 w 6577190"/>
              <a:gd name="connsiteY41" fmla="*/ 2019617 h 3383280"/>
              <a:gd name="connsiteX42" fmla="*/ 6399390 w 6577190"/>
              <a:gd name="connsiteY42" fmla="*/ 2087880 h 3383280"/>
              <a:gd name="connsiteX43" fmla="*/ 6408915 w 6577190"/>
              <a:gd name="connsiteY43" fmla="*/ 2148205 h 3383280"/>
              <a:gd name="connsiteX44" fmla="*/ 6418440 w 6577190"/>
              <a:gd name="connsiteY44" fmla="*/ 2200592 h 3383280"/>
              <a:gd name="connsiteX45" fmla="*/ 6432727 w 6577190"/>
              <a:gd name="connsiteY45" fmla="*/ 2246630 h 3383280"/>
              <a:gd name="connsiteX46" fmla="*/ 6450190 w 6577190"/>
              <a:gd name="connsiteY46" fmla="*/ 2287905 h 3383280"/>
              <a:gd name="connsiteX47" fmla="*/ 6467652 w 6577190"/>
              <a:gd name="connsiteY47" fmla="*/ 2327592 h 3383280"/>
              <a:gd name="connsiteX48" fmla="*/ 6486702 w 6577190"/>
              <a:gd name="connsiteY48" fmla="*/ 2365692 h 3383280"/>
              <a:gd name="connsiteX49" fmla="*/ 6505752 w 6577190"/>
              <a:gd name="connsiteY49" fmla="*/ 2402205 h 3383280"/>
              <a:gd name="connsiteX50" fmla="*/ 6524802 w 6577190"/>
              <a:gd name="connsiteY50" fmla="*/ 2440305 h 3383280"/>
              <a:gd name="connsiteX51" fmla="*/ 6540677 w 6577190"/>
              <a:gd name="connsiteY51" fmla="*/ 2481580 h 3383280"/>
              <a:gd name="connsiteX52" fmla="*/ 6554965 w 6577190"/>
              <a:gd name="connsiteY52" fmla="*/ 2529205 h 3383280"/>
              <a:gd name="connsiteX53" fmla="*/ 6566077 w 6577190"/>
              <a:gd name="connsiteY53" fmla="*/ 2581592 h 3383280"/>
              <a:gd name="connsiteX54" fmla="*/ 6574015 w 6577190"/>
              <a:gd name="connsiteY54" fmla="*/ 2638742 h 3383280"/>
              <a:gd name="connsiteX55" fmla="*/ 6577190 w 6577190"/>
              <a:gd name="connsiteY55" fmla="*/ 2708592 h 3383280"/>
              <a:gd name="connsiteX56" fmla="*/ 6574015 w 6577190"/>
              <a:gd name="connsiteY56" fmla="*/ 2776855 h 3383280"/>
              <a:gd name="connsiteX57" fmla="*/ 6566077 w 6577190"/>
              <a:gd name="connsiteY57" fmla="*/ 2837180 h 3383280"/>
              <a:gd name="connsiteX58" fmla="*/ 6554965 w 6577190"/>
              <a:gd name="connsiteY58" fmla="*/ 2886392 h 3383280"/>
              <a:gd name="connsiteX59" fmla="*/ 6540677 w 6577190"/>
              <a:gd name="connsiteY59" fmla="*/ 2932430 h 3383280"/>
              <a:gd name="connsiteX60" fmla="*/ 6524802 w 6577190"/>
              <a:gd name="connsiteY60" fmla="*/ 2973705 h 3383280"/>
              <a:gd name="connsiteX61" fmla="*/ 6507340 w 6577190"/>
              <a:gd name="connsiteY61" fmla="*/ 3013392 h 3383280"/>
              <a:gd name="connsiteX62" fmla="*/ 6489877 w 6577190"/>
              <a:gd name="connsiteY62" fmla="*/ 3048317 h 3383280"/>
              <a:gd name="connsiteX63" fmla="*/ 6470827 w 6577190"/>
              <a:gd name="connsiteY63" fmla="*/ 3086417 h 3383280"/>
              <a:gd name="connsiteX64" fmla="*/ 6451777 w 6577190"/>
              <a:gd name="connsiteY64" fmla="*/ 3122930 h 3383280"/>
              <a:gd name="connsiteX65" fmla="*/ 6435902 w 6577190"/>
              <a:gd name="connsiteY65" fmla="*/ 3165792 h 3383280"/>
              <a:gd name="connsiteX66" fmla="*/ 6420027 w 6577190"/>
              <a:gd name="connsiteY66" fmla="*/ 3208655 h 3383280"/>
              <a:gd name="connsiteX67" fmla="*/ 6410502 w 6577190"/>
              <a:gd name="connsiteY67" fmla="*/ 3261042 h 3383280"/>
              <a:gd name="connsiteX68" fmla="*/ 6402565 w 6577190"/>
              <a:gd name="connsiteY68" fmla="*/ 3316605 h 3383280"/>
              <a:gd name="connsiteX69" fmla="*/ 6397802 w 6577190"/>
              <a:gd name="connsiteY69" fmla="*/ 3383280 h 3383280"/>
              <a:gd name="connsiteX70" fmla="*/ 0 w 6577190"/>
              <a:gd name="connsiteY70" fmla="*/ 3383280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577190" h="3383280">
                <a:moveTo>
                  <a:pt x="0" y="0"/>
                </a:moveTo>
                <a:lnTo>
                  <a:pt x="6575040" y="0"/>
                </a:lnTo>
                <a:lnTo>
                  <a:pt x="6574015" y="22542"/>
                </a:lnTo>
                <a:lnTo>
                  <a:pt x="6566077" y="82867"/>
                </a:lnTo>
                <a:lnTo>
                  <a:pt x="6554965" y="135255"/>
                </a:lnTo>
                <a:lnTo>
                  <a:pt x="6540677" y="181292"/>
                </a:lnTo>
                <a:lnTo>
                  <a:pt x="6524802" y="222567"/>
                </a:lnTo>
                <a:lnTo>
                  <a:pt x="6505752" y="262255"/>
                </a:lnTo>
                <a:lnTo>
                  <a:pt x="6467652" y="336867"/>
                </a:lnTo>
                <a:lnTo>
                  <a:pt x="6450190" y="373380"/>
                </a:lnTo>
                <a:lnTo>
                  <a:pt x="6432727" y="416242"/>
                </a:lnTo>
                <a:lnTo>
                  <a:pt x="6418440" y="460692"/>
                </a:lnTo>
                <a:lnTo>
                  <a:pt x="6408915" y="513080"/>
                </a:lnTo>
                <a:lnTo>
                  <a:pt x="6399390" y="573405"/>
                </a:lnTo>
                <a:lnTo>
                  <a:pt x="6397802" y="641667"/>
                </a:lnTo>
                <a:lnTo>
                  <a:pt x="6399390" y="711517"/>
                </a:lnTo>
                <a:lnTo>
                  <a:pt x="6408915" y="770255"/>
                </a:lnTo>
                <a:lnTo>
                  <a:pt x="6418440" y="822642"/>
                </a:lnTo>
                <a:lnTo>
                  <a:pt x="6432727" y="868680"/>
                </a:lnTo>
                <a:lnTo>
                  <a:pt x="6450190" y="911542"/>
                </a:lnTo>
                <a:lnTo>
                  <a:pt x="6467652" y="949642"/>
                </a:lnTo>
                <a:lnTo>
                  <a:pt x="6505752" y="1024255"/>
                </a:lnTo>
                <a:lnTo>
                  <a:pt x="6524802" y="1062355"/>
                </a:lnTo>
                <a:lnTo>
                  <a:pt x="6540677" y="1105217"/>
                </a:lnTo>
                <a:lnTo>
                  <a:pt x="6554965" y="1151255"/>
                </a:lnTo>
                <a:lnTo>
                  <a:pt x="6566077" y="1203642"/>
                </a:lnTo>
                <a:lnTo>
                  <a:pt x="6574015" y="1263967"/>
                </a:lnTo>
                <a:lnTo>
                  <a:pt x="6577190" y="1332230"/>
                </a:lnTo>
                <a:lnTo>
                  <a:pt x="6574015" y="1400492"/>
                </a:lnTo>
                <a:lnTo>
                  <a:pt x="6566077" y="1460817"/>
                </a:lnTo>
                <a:lnTo>
                  <a:pt x="6554965" y="1513205"/>
                </a:lnTo>
                <a:lnTo>
                  <a:pt x="6540677" y="1559242"/>
                </a:lnTo>
                <a:lnTo>
                  <a:pt x="6524802" y="1600517"/>
                </a:lnTo>
                <a:lnTo>
                  <a:pt x="6505752" y="1640205"/>
                </a:lnTo>
                <a:lnTo>
                  <a:pt x="6486702" y="1675130"/>
                </a:lnTo>
                <a:lnTo>
                  <a:pt x="6467652" y="1711642"/>
                </a:lnTo>
                <a:lnTo>
                  <a:pt x="6450190" y="1751330"/>
                </a:lnTo>
                <a:lnTo>
                  <a:pt x="6432727" y="1794192"/>
                </a:lnTo>
                <a:lnTo>
                  <a:pt x="6418440" y="1838642"/>
                </a:lnTo>
                <a:lnTo>
                  <a:pt x="6408915" y="1891030"/>
                </a:lnTo>
                <a:lnTo>
                  <a:pt x="6399390" y="1951355"/>
                </a:lnTo>
                <a:lnTo>
                  <a:pt x="6397802" y="2019617"/>
                </a:lnTo>
                <a:lnTo>
                  <a:pt x="6399390" y="2087880"/>
                </a:lnTo>
                <a:lnTo>
                  <a:pt x="6408915" y="2148205"/>
                </a:lnTo>
                <a:lnTo>
                  <a:pt x="6418440" y="2200592"/>
                </a:lnTo>
                <a:lnTo>
                  <a:pt x="6432727" y="2246630"/>
                </a:lnTo>
                <a:lnTo>
                  <a:pt x="6450190" y="2287905"/>
                </a:lnTo>
                <a:lnTo>
                  <a:pt x="6467652" y="2327592"/>
                </a:lnTo>
                <a:lnTo>
                  <a:pt x="6486702" y="2365692"/>
                </a:lnTo>
                <a:lnTo>
                  <a:pt x="6505752" y="2402205"/>
                </a:lnTo>
                <a:lnTo>
                  <a:pt x="6524802" y="2440305"/>
                </a:lnTo>
                <a:lnTo>
                  <a:pt x="6540677" y="2481580"/>
                </a:lnTo>
                <a:lnTo>
                  <a:pt x="6554965" y="2529205"/>
                </a:lnTo>
                <a:lnTo>
                  <a:pt x="6566077" y="2581592"/>
                </a:lnTo>
                <a:lnTo>
                  <a:pt x="6574015" y="2638742"/>
                </a:lnTo>
                <a:lnTo>
                  <a:pt x="6577190" y="2708592"/>
                </a:lnTo>
                <a:lnTo>
                  <a:pt x="6574015" y="2776855"/>
                </a:lnTo>
                <a:lnTo>
                  <a:pt x="6566077" y="2837180"/>
                </a:lnTo>
                <a:lnTo>
                  <a:pt x="6554965" y="2886392"/>
                </a:lnTo>
                <a:lnTo>
                  <a:pt x="6540677" y="2932430"/>
                </a:lnTo>
                <a:lnTo>
                  <a:pt x="6524802" y="2973705"/>
                </a:lnTo>
                <a:lnTo>
                  <a:pt x="6507340" y="3013392"/>
                </a:lnTo>
                <a:lnTo>
                  <a:pt x="6489877" y="3048317"/>
                </a:lnTo>
                <a:lnTo>
                  <a:pt x="6470827" y="3086417"/>
                </a:lnTo>
                <a:lnTo>
                  <a:pt x="6451777" y="3122930"/>
                </a:lnTo>
                <a:lnTo>
                  <a:pt x="6435902" y="3165792"/>
                </a:lnTo>
                <a:lnTo>
                  <a:pt x="6420027" y="3208655"/>
                </a:lnTo>
                <a:lnTo>
                  <a:pt x="6410502" y="3261042"/>
                </a:lnTo>
                <a:lnTo>
                  <a:pt x="6402565" y="3316605"/>
                </a:lnTo>
                <a:lnTo>
                  <a:pt x="6397802" y="3383280"/>
                </a:lnTo>
                <a:lnTo>
                  <a:pt x="0" y="338328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D7F73-FFA5-4E0D-B376-51F306600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51913" y="7358231"/>
            <a:ext cx="4604657" cy="53788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indent="-228600">
              <a:lnSpc>
                <a:spcPct val="110000"/>
              </a:lnSpc>
              <a:spcBef>
                <a:spcPts val="70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90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house that has a sign on the side of a building&#10;&#10;Description automatically generated">
            <a:extLst>
              <a:ext uri="{FF2B5EF4-FFF2-40B4-BE49-F238E27FC236}">
                <a16:creationId xmlns:a16="http://schemas.microsoft.com/office/drawing/2014/main" id="{61C1DFA6-9535-4B5D-BFD5-ECEB751CE6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r="9827"/>
          <a:stretch>
            <a:fillRect/>
          </a:stretch>
        </p:blipFill>
        <p:spPr>
          <a:xfrm>
            <a:off x="444189" y="124353"/>
            <a:ext cx="6707781" cy="660929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D1E4F9-E63D-4F02-A219-BF99838C4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dirty="0"/>
              <a:t>Child Care </a:t>
            </a:r>
            <a:r>
              <a:rPr lang="en-US" sz="2800"/>
              <a:t>center co-located</a:t>
            </a: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D7F73-FFA5-4E0D-B376-51F306600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55812" y="1830983"/>
            <a:ext cx="3092117" cy="4164164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algn="ctr"/>
            <a:r>
              <a:rPr lang="en-US" sz="3200" dirty="0"/>
              <a:t>Gold Crest Child Care Center</a:t>
            </a:r>
          </a:p>
          <a:p>
            <a:pPr algn="ctr"/>
            <a:r>
              <a:rPr lang="en-US" sz="3200" dirty="0"/>
              <a:t>Adams, Nebraska </a:t>
            </a:r>
          </a:p>
        </p:txBody>
      </p:sp>
    </p:spTree>
    <p:extLst>
      <p:ext uri="{BB962C8B-B14F-4D97-AF65-F5344CB8AC3E}">
        <p14:creationId xmlns:p14="http://schemas.microsoft.com/office/powerpoint/2010/main" val="3221206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A3F77-7F53-4047-930E-822C604F6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n-US" dirty="0"/>
              <a:t>Furnishings Options</a:t>
            </a:r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CBA85B1C-8413-4C7D-98D0-7956747EAB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F4EFD9-9F21-4F32-8F5A-2BFDAA0FB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6015897" cy="3593591"/>
          </a:xfrm>
        </p:spPr>
        <p:txBody>
          <a:bodyPr>
            <a:noAutofit/>
          </a:bodyPr>
          <a:lstStyle/>
          <a:p>
            <a:r>
              <a:rPr lang="en-US" sz="3600" dirty="0"/>
              <a:t>Rounded Corners</a:t>
            </a:r>
          </a:p>
          <a:p>
            <a:endParaRPr lang="en-US" sz="3600" dirty="0"/>
          </a:p>
          <a:p>
            <a:r>
              <a:rPr lang="en-US" sz="3600" dirty="0"/>
              <a:t>Adjustable height</a:t>
            </a:r>
          </a:p>
          <a:p>
            <a:endParaRPr lang="en-US" sz="3600" dirty="0"/>
          </a:p>
          <a:p>
            <a:r>
              <a:rPr lang="en-US" sz="3600" dirty="0"/>
              <a:t>Pay for durability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49C214-D583-4DF7-88CA-1EE5EA0DD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48753B5-52C8-4AD4-9747-41449CB44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068" y="2203199"/>
            <a:ext cx="5658118" cy="42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7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6CD1A-44DF-4FDA-B63E-EC9D8FB1F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Facility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22981-80D2-43E0-B398-1076CD5BB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800" dirty="0"/>
              <a:t>Child Care Center </a:t>
            </a:r>
          </a:p>
          <a:p>
            <a:pPr marL="0" indent="0" algn="ctr">
              <a:buNone/>
            </a:pPr>
            <a:r>
              <a:rPr lang="en-US" sz="4800" dirty="0"/>
              <a:t>Or</a:t>
            </a:r>
          </a:p>
          <a:p>
            <a:pPr marL="0" indent="0" algn="ctr">
              <a:buNone/>
            </a:pPr>
            <a:r>
              <a:rPr lang="en-US" sz="4800" dirty="0"/>
              <a:t>Family Child Care Center </a:t>
            </a:r>
          </a:p>
          <a:p>
            <a:pPr marL="0" indent="0" algn="ctr">
              <a:buNone/>
            </a:pPr>
            <a:r>
              <a:rPr lang="en-US" sz="4800" dirty="0"/>
              <a:t>Or </a:t>
            </a:r>
          </a:p>
          <a:p>
            <a:pPr marL="0" indent="0" algn="ctr">
              <a:buNone/>
            </a:pPr>
            <a:r>
              <a:rPr lang="en-US" sz="4800" dirty="0"/>
              <a:t>BOTH</a:t>
            </a:r>
          </a:p>
        </p:txBody>
      </p:sp>
    </p:spTree>
    <p:extLst>
      <p:ext uri="{BB962C8B-B14F-4D97-AF65-F5344CB8AC3E}">
        <p14:creationId xmlns:p14="http://schemas.microsoft.com/office/powerpoint/2010/main" val="196077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FF60-315E-494D-9258-5E6644F8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29" y="510989"/>
            <a:ext cx="8187071" cy="3980330"/>
          </a:xfrm>
        </p:spPr>
        <p:txBody>
          <a:bodyPr/>
          <a:lstStyle/>
          <a:p>
            <a:pPr algn="ctr"/>
            <a:r>
              <a:rPr lang="en-US" dirty="0"/>
              <a:t>Teaching Staff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9382F-2B42-42DA-AE4B-04ECFE3EF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V="1">
            <a:off x="3242930" y="6992471"/>
            <a:ext cx="7017488" cy="16136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291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82C4C-0A3B-43A2-87E2-6040C1A1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DD403-298C-4307-A858-13B02F73C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232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Level of Training</a:t>
            </a:r>
          </a:p>
          <a:p>
            <a:pPr marL="0" indent="0">
              <a:buNone/>
            </a:pPr>
            <a:endParaRPr lang="en-US" sz="2800" dirty="0"/>
          </a:p>
          <a:p>
            <a:pPr lvl="2"/>
            <a:r>
              <a:rPr lang="en-US" sz="2800" dirty="0"/>
              <a:t>Bachelor’s Degree – Early Childhood Credential</a:t>
            </a:r>
          </a:p>
          <a:p>
            <a:pPr lvl="2"/>
            <a:r>
              <a:rPr lang="en-US" sz="2800" dirty="0"/>
              <a:t>Bachelor’s Degree – Related Field</a:t>
            </a:r>
          </a:p>
          <a:p>
            <a:pPr lvl="2"/>
            <a:r>
              <a:rPr lang="en-US" sz="2800" dirty="0"/>
              <a:t>Associate Degree – Early Childhood Education</a:t>
            </a:r>
          </a:p>
          <a:p>
            <a:pPr lvl="2"/>
            <a:r>
              <a:rPr lang="en-US" sz="2800" dirty="0"/>
              <a:t>High School / Child Development Associate (CDA)</a:t>
            </a:r>
          </a:p>
          <a:p>
            <a:pPr lvl="2"/>
            <a:r>
              <a:rPr lang="en-US" sz="2800" dirty="0"/>
              <a:t>High School / Nebraska Early Learning Guidelines Trainings </a:t>
            </a:r>
          </a:p>
        </p:txBody>
      </p:sp>
      <p:pic>
        <p:nvPicPr>
          <p:cNvPr id="5" name="Picture 4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E45F289A-BD32-4BB7-B6B7-E9D6E74CF3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416" y="839097"/>
            <a:ext cx="3555384" cy="17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8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03AA2-450B-4F13-9894-07123343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dirty="0"/>
              <a:t>Quality Practices</a:t>
            </a:r>
            <a:br>
              <a:rPr lang="en-US" sz="88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B9521-44C8-4E12-BA1A-D58B8021E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V="1">
            <a:off x="3242930" y="6947646"/>
            <a:ext cx="7017488" cy="125506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584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000AC-AB38-4D98-8483-2FBAA7D5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Who to Hire…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F22C7-3BB5-4BAD-94F7-67CC43102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371600" lvl="2" indent="-457200">
              <a:buFont typeface="+mj-lt"/>
              <a:buAutoNum type="arabicPeriod"/>
            </a:pPr>
            <a:r>
              <a:rPr lang="en-US" sz="3600" dirty="0"/>
              <a:t>Hire the Highest Degreed Teacher You Can Afford</a:t>
            </a:r>
          </a:p>
          <a:p>
            <a:pPr marL="1371600" lvl="2" indent="-457200">
              <a:buFont typeface="+mj-lt"/>
              <a:buAutoNum type="arabicPeriod"/>
            </a:pPr>
            <a:endParaRPr lang="en-US" sz="3600" dirty="0"/>
          </a:p>
          <a:p>
            <a:pPr marL="1371600" lvl="2" indent="-457200">
              <a:buFont typeface="+mj-lt"/>
              <a:buAutoNum type="arabicPeriod"/>
            </a:pPr>
            <a:r>
              <a:rPr lang="en-US" sz="3600" dirty="0"/>
              <a:t>Director/Coach </a:t>
            </a:r>
          </a:p>
          <a:p>
            <a:pPr marL="1371600" lvl="2" indent="-457200">
              <a:buFont typeface="+mj-lt"/>
              <a:buAutoNum type="arabicPeriod"/>
            </a:pPr>
            <a:endParaRPr lang="en-US" sz="3600" dirty="0"/>
          </a:p>
          <a:p>
            <a:pPr marL="1371600" lvl="2" indent="-457200">
              <a:buFont typeface="+mj-lt"/>
              <a:buAutoNum type="arabicPeriod"/>
            </a:pPr>
            <a:r>
              <a:rPr lang="en-US" sz="3600" dirty="0"/>
              <a:t>Supplement with Ongoing Professional Development </a:t>
            </a:r>
          </a:p>
        </p:txBody>
      </p:sp>
    </p:spTree>
    <p:extLst>
      <p:ext uri="{BB962C8B-B14F-4D97-AF65-F5344CB8AC3E}">
        <p14:creationId xmlns:p14="http://schemas.microsoft.com/office/powerpoint/2010/main" val="1332736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3CCF6-945F-4DEF-8A18-042C21BBE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Picture of Adams Staff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308C1-BD83-497C-9436-498B0F98B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sz="3200" dirty="0"/>
              <a:t>Gold Crest Child Care Center</a:t>
            </a:r>
          </a:p>
          <a:p>
            <a:pPr algn="ctr"/>
            <a:r>
              <a:rPr lang="en-US" sz="3200" dirty="0"/>
              <a:t>Adams, Nebraska </a:t>
            </a:r>
          </a:p>
          <a:p>
            <a:endParaRPr lang="en-US" dirty="0"/>
          </a:p>
        </p:txBody>
      </p:sp>
      <p:pic>
        <p:nvPicPr>
          <p:cNvPr id="6" name="Picture 5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B92F7E2-D218-40BE-AB5B-3BDFB545C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6" y="800100"/>
            <a:ext cx="680719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167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39298-F488-4503-8D5D-52333BEE9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Community partners</a:t>
            </a:r>
          </a:p>
        </p:txBody>
      </p:sp>
      <p:pic>
        <p:nvPicPr>
          <p:cNvPr id="4" name="Picture 3" descr="A large white building&#10;&#10;Description automatically generated">
            <a:extLst>
              <a:ext uri="{FF2B5EF4-FFF2-40B4-BE49-F238E27FC236}">
                <a16:creationId xmlns:a16="http://schemas.microsoft.com/office/drawing/2014/main" id="{CCCA14D9-9BA6-4F8C-A6CD-6B3282BDB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83" y="1420009"/>
            <a:ext cx="4453666" cy="4453666"/>
          </a:xfrm>
          <a:prstGeom prst="rect">
            <a:avLst/>
          </a:prstGeom>
        </p:spPr>
      </p:pic>
      <p:pic>
        <p:nvPicPr>
          <p:cNvPr id="11" name="Picture 10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0BB42EC9-B833-434C-88D6-6671CF1D2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65" y="1128451"/>
            <a:ext cx="3638445" cy="2827901"/>
          </a:xfrm>
          <a:prstGeom prst="rect">
            <a:avLst/>
          </a:prstGeom>
        </p:spPr>
      </p:pic>
      <p:pic>
        <p:nvPicPr>
          <p:cNvPr id="3074" name="Picture 2" descr="880ceeae-2e2c-4996-abc2-53a7744abaf0@sherwoodfoundation">
            <a:extLst>
              <a:ext uri="{FF2B5EF4-FFF2-40B4-BE49-F238E27FC236}">
                <a16:creationId xmlns:a16="http://schemas.microsoft.com/office/drawing/2014/main" id="{EE6B7A2A-4DB1-4E2C-96AC-C4457FF21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254" y="3686520"/>
            <a:ext cx="3638445" cy="309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507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reparing food in a kitchen&#10;&#10;Description automatically generated">
            <a:extLst>
              <a:ext uri="{FF2B5EF4-FFF2-40B4-BE49-F238E27FC236}">
                <a16:creationId xmlns:a16="http://schemas.microsoft.com/office/drawing/2014/main" id="{AED54DFA-E393-4C4A-A99F-9C584C9E5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40" y="2413439"/>
            <a:ext cx="2484998" cy="3313330"/>
          </a:xfrm>
          <a:prstGeom prst="rect">
            <a:avLst/>
          </a:prstGeom>
        </p:spPr>
      </p:pic>
      <p:pic>
        <p:nvPicPr>
          <p:cNvPr id="6" name="Picture 5" descr="A tree in a forest&#10;&#10;Description automatically generated">
            <a:extLst>
              <a:ext uri="{FF2B5EF4-FFF2-40B4-BE49-F238E27FC236}">
                <a16:creationId xmlns:a16="http://schemas.microsoft.com/office/drawing/2014/main" id="{E8FE6420-C820-446D-AB9F-9EB0766D1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575" y="2666269"/>
            <a:ext cx="3792411" cy="2842496"/>
          </a:xfrm>
          <a:prstGeom prst="rect">
            <a:avLst/>
          </a:prstGeom>
        </p:spPr>
      </p:pic>
      <p:pic>
        <p:nvPicPr>
          <p:cNvPr id="2050" name="Picture 2" descr="542a1b09-2472-49cf-914f-4ba62b56f280@sherwoodfoundation">
            <a:extLst>
              <a:ext uri="{FF2B5EF4-FFF2-40B4-BE49-F238E27FC236}">
                <a16:creationId xmlns:a16="http://schemas.microsoft.com/office/drawing/2014/main" id="{F9086CCA-5C9D-463A-A671-775813D8B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523" y="2666269"/>
            <a:ext cx="3743561" cy="280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168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64AAE-A007-4B68-B1DF-43B605784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Closing Thoughts:</a:t>
            </a:r>
            <a:br>
              <a:rPr lang="en-US" dirty="0"/>
            </a:br>
            <a:r>
              <a:rPr lang="en-US" dirty="0"/>
              <a:t>Quality evolves over time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17738-B364-480E-9593-B3A98211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5237" y="1981200"/>
            <a:ext cx="9224763" cy="36199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b="1" dirty="0">
                <a:solidFill>
                  <a:schemeClr val="tx1"/>
                </a:solidFill>
              </a:rPr>
              <a:t>Just Like Walking:</a:t>
            </a:r>
          </a:p>
          <a:p>
            <a:pPr marL="0" indent="0">
              <a:buNone/>
            </a:pPr>
            <a:r>
              <a:rPr lang="en-US" sz="11200" b="1" dirty="0">
                <a:solidFill>
                  <a:schemeClr val="tx1"/>
                </a:solidFill>
              </a:rPr>
              <a:t>	</a:t>
            </a:r>
            <a:r>
              <a:rPr lang="en-US" sz="1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Start with Controlled Stumbling</a:t>
            </a:r>
          </a:p>
          <a:p>
            <a:pPr marL="0" indent="0">
              <a:buNone/>
            </a:pPr>
            <a:r>
              <a:rPr lang="en-US" sz="11600" b="1" dirty="0">
                <a:solidFill>
                  <a:schemeClr val="tx1"/>
                </a:solidFill>
              </a:rPr>
              <a:t>	</a:t>
            </a:r>
            <a:r>
              <a:rPr lang="en-US" sz="11600" b="1" dirty="0"/>
              <a:t>Walking</a:t>
            </a:r>
          </a:p>
          <a:p>
            <a:pPr marL="0" indent="0">
              <a:buNone/>
            </a:pPr>
            <a:r>
              <a:rPr lang="en-US" sz="11400" b="1" dirty="0">
                <a:solidFill>
                  <a:schemeClr val="tx1"/>
                </a:solidFill>
              </a:rPr>
              <a:t>	</a:t>
            </a:r>
            <a:r>
              <a:rPr lang="en-US" sz="1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Running</a:t>
            </a:r>
          </a:p>
          <a:p>
            <a:pPr marL="0" indent="0">
              <a:buNone/>
            </a:pPr>
            <a:r>
              <a:rPr lang="en-US" sz="11400" b="1" dirty="0">
                <a:solidFill>
                  <a:schemeClr val="tx1"/>
                </a:solidFill>
              </a:rPr>
              <a:t>	</a:t>
            </a:r>
            <a:r>
              <a:rPr lang="en-US" sz="1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Skipping</a:t>
            </a:r>
          </a:p>
          <a:p>
            <a:pPr marL="0" indent="0">
              <a:buNone/>
            </a:pPr>
            <a:r>
              <a:rPr lang="en-US" sz="11400" b="1" dirty="0">
                <a:solidFill>
                  <a:schemeClr val="tx1"/>
                </a:solidFill>
              </a:rPr>
              <a:t>	</a:t>
            </a:r>
            <a:r>
              <a:rPr lang="en-US" sz="1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Dancing</a:t>
            </a:r>
          </a:p>
          <a:p>
            <a:pPr marL="0" indent="0">
              <a:buNone/>
            </a:pPr>
            <a:endParaRPr lang="en-US" sz="9800" dirty="0"/>
          </a:p>
          <a:p>
            <a:pPr marL="0" indent="0">
              <a:buNone/>
            </a:pPr>
            <a:r>
              <a:rPr lang="en-US" sz="9800" dirty="0"/>
              <a:t>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5A3C2-CFA4-4546-8BBF-473AA5C034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1"/>
          <a:stretch/>
        </p:blipFill>
        <p:spPr>
          <a:xfrm>
            <a:off x="1744738" y="5087963"/>
            <a:ext cx="9436720" cy="149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23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87A92-3DD1-4F08-9105-5A23F0555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/>
              <a:t>Questions</a:t>
            </a:r>
            <a:r>
              <a:rPr lang="en-US" sz="6600" dirty="0"/>
              <a:t>?</a:t>
            </a:r>
          </a:p>
        </p:txBody>
      </p:sp>
      <p:pic>
        <p:nvPicPr>
          <p:cNvPr id="4" name="Picture 3" descr="A picture containing ground, sky, child, boy&#10;&#10;Description automatically generated">
            <a:extLst>
              <a:ext uri="{FF2B5EF4-FFF2-40B4-BE49-F238E27FC236}">
                <a16:creationId xmlns:a16="http://schemas.microsoft.com/office/drawing/2014/main" id="{584A9432-FED4-4271-8B6C-DB40D5B34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41" y="2112044"/>
            <a:ext cx="5818094" cy="436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73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1">
            <a:extLst>
              <a:ext uri="{FF2B5EF4-FFF2-40B4-BE49-F238E27FC236}">
                <a16:creationId xmlns:a16="http://schemas.microsoft.com/office/drawing/2014/main" id="{D209C70A-7870-4FF2-A641-14EF2357D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3">
            <a:extLst>
              <a:ext uri="{FF2B5EF4-FFF2-40B4-BE49-F238E27FC236}">
                <a16:creationId xmlns:a16="http://schemas.microsoft.com/office/drawing/2014/main" id="{F8BC5689-14AF-44A2-BD17-7E0988EE47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1" name="Freeform 6">
            <a:extLst>
              <a:ext uri="{FF2B5EF4-FFF2-40B4-BE49-F238E27FC236}">
                <a16:creationId xmlns:a16="http://schemas.microsoft.com/office/drawing/2014/main" id="{D1C87196-AF8E-4F4E-A69B-6D5B8F8CA2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83588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E7559D-0CA9-4E59-8FF8-2457A7CF5A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403" y="1098388"/>
            <a:ext cx="7818540" cy="4394988"/>
          </a:xfrm>
        </p:spPr>
        <p:txBody>
          <a:bodyPr>
            <a:normAutofit/>
          </a:bodyPr>
          <a:lstStyle/>
          <a:p>
            <a:r>
              <a:rPr lang="en-US" sz="6000" dirty="0"/>
              <a:t>Five </a:t>
            </a:r>
            <a:br>
              <a:rPr lang="en-US" sz="6000" dirty="0"/>
            </a:br>
            <a:r>
              <a:rPr lang="en-US" sz="6000" dirty="0"/>
              <a:t>Essential Practices</a:t>
            </a:r>
            <a:r>
              <a:rPr lang="en-US" sz="9300" dirty="0"/>
              <a:t/>
            </a:r>
            <a:br>
              <a:rPr lang="en-US" sz="9300" dirty="0"/>
            </a:br>
            <a:endParaRPr lang="en-US" sz="9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75390-6112-41AF-879A-D947B7B60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403" y="5493376"/>
            <a:ext cx="7818540" cy="997721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500" dirty="0"/>
          </a:p>
          <a:p>
            <a:pPr marL="0" indent="0">
              <a:lnSpc>
                <a:spcPct val="90000"/>
              </a:lnSpc>
              <a:buNone/>
            </a:pPr>
            <a:endParaRPr lang="en-US" sz="500" dirty="0"/>
          </a:p>
          <a:p>
            <a:pPr>
              <a:lnSpc>
                <a:spcPct val="90000"/>
              </a:lnSpc>
            </a:pPr>
            <a:r>
              <a:rPr lang="en-US" sz="6700" dirty="0"/>
              <a:t>The early Learning Lab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00A76EB-A6F4-4AD8-BF63-812767346B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623882" y="-1"/>
            <a:ext cx="66184" cy="6858001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bc39825f-6c68-45eb-a7bc-3ff0a698385d@sherwoodfoundation">
            <a:extLst>
              <a:ext uri="{FF2B5EF4-FFF2-40B4-BE49-F238E27FC236}">
                <a16:creationId xmlns:a16="http://schemas.microsoft.com/office/drawing/2014/main" id="{31039A50-F8F6-49E0-884D-A2C5A3A14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3" b="2"/>
          <a:stretch/>
        </p:blipFill>
        <p:spPr bwMode="auto">
          <a:xfrm rot="5400000">
            <a:off x="7012033" y="1678033"/>
            <a:ext cx="6858000" cy="350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299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in a park&#10;&#10;Description automatically generated">
            <a:extLst>
              <a:ext uri="{FF2B5EF4-FFF2-40B4-BE49-F238E27FC236}">
                <a16:creationId xmlns:a16="http://schemas.microsoft.com/office/drawing/2014/main" id="{DA04B382-BA9E-423C-9A63-6990751281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r="978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383A6-701B-4D05-938E-BE36CA059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3" y="458095"/>
            <a:ext cx="3092117" cy="5447405"/>
          </a:xfrm>
        </p:spPr>
        <p:txBody>
          <a:bodyPr/>
          <a:lstStyle/>
          <a:p>
            <a:endParaRPr lang="en-US" dirty="0"/>
          </a:p>
          <a:p>
            <a:r>
              <a:rPr lang="en-US" sz="2400" dirty="0"/>
              <a:t>1.  Provide rich learning activities that build on the child’s interest.  Create a world of wonder by knowing what a child is excited about – extend learning using natural interests.  </a:t>
            </a:r>
          </a:p>
        </p:txBody>
      </p:sp>
    </p:spTree>
    <p:extLst>
      <p:ext uri="{BB962C8B-B14F-4D97-AF65-F5344CB8AC3E}">
        <p14:creationId xmlns:p14="http://schemas.microsoft.com/office/powerpoint/2010/main" val="3329102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person, indoor, wall, kitchen&#10;&#10;Description automatically generated">
            <a:extLst>
              <a:ext uri="{FF2B5EF4-FFF2-40B4-BE49-F238E27FC236}">
                <a16:creationId xmlns:a16="http://schemas.microsoft.com/office/drawing/2014/main" id="{1351DA3D-FD2F-428C-AE67-09FBF01960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5"/>
          <a:stretch/>
        </p:blipFill>
        <p:spPr>
          <a:xfrm>
            <a:off x="7969625" y="1108336"/>
            <a:ext cx="3659810" cy="4454008"/>
          </a:xfrm>
        </p:spPr>
      </p:pic>
      <p:pic>
        <p:nvPicPr>
          <p:cNvPr id="7" name="Content Placeholder 6" descr="A picture containing child, boy, young, indoor&#10;&#10;Description automatically generated">
            <a:extLst>
              <a:ext uri="{FF2B5EF4-FFF2-40B4-BE49-F238E27FC236}">
                <a16:creationId xmlns:a16="http://schemas.microsoft.com/office/drawing/2014/main" id="{9A000606-522E-4550-AB8B-0C79D69BE5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1" t="19250" r="12485" b="-434"/>
          <a:stretch/>
        </p:blipFill>
        <p:spPr>
          <a:xfrm>
            <a:off x="352735" y="1387737"/>
            <a:ext cx="4541650" cy="2671482"/>
          </a:xfrm>
        </p:spPr>
      </p:pic>
      <p:pic>
        <p:nvPicPr>
          <p:cNvPr id="4" name="Picture 3" descr="A picture containing indoor, table, floor, toy&#10;&#10;Description automatically generated">
            <a:extLst>
              <a:ext uri="{FF2B5EF4-FFF2-40B4-BE49-F238E27FC236}">
                <a16:creationId xmlns:a16="http://schemas.microsoft.com/office/drawing/2014/main" id="{56CA4B35-ACBD-4D03-B463-2DFE07490E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6" b="7560"/>
          <a:stretch/>
        </p:blipFill>
        <p:spPr>
          <a:xfrm>
            <a:off x="4820088" y="3544644"/>
            <a:ext cx="3041501" cy="331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08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2" name="Picture 11" descr="A person is looking at the camera&#10;&#10;Description automatically generated">
            <a:extLst>
              <a:ext uri="{FF2B5EF4-FFF2-40B4-BE49-F238E27FC236}">
                <a16:creationId xmlns:a16="http://schemas.microsoft.com/office/drawing/2014/main" id="{FE8E25A6-E89D-4CB7-B946-7BEBCDF9E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474" y="643464"/>
            <a:ext cx="3761179" cy="52603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7567B-C62F-4C06-AFE9-9365B5273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9328" y="905435"/>
            <a:ext cx="3090672" cy="497415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spcBef>
                <a:spcPts val="70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indent="-228600">
              <a:lnSpc>
                <a:spcPct val="110000"/>
              </a:lnSpc>
              <a:spcBef>
                <a:spcPts val="700"/>
              </a:spcBef>
            </a:pPr>
            <a:endParaRPr lang="en-US" sz="2400" dirty="0">
              <a:solidFill>
                <a:schemeClr val="bg1"/>
              </a:solidFill>
            </a:endParaRPr>
          </a:p>
          <a:p>
            <a:pPr indent="-228600">
              <a:lnSpc>
                <a:spcPct val="110000"/>
              </a:lnSpc>
              <a:spcBef>
                <a:spcPts val="700"/>
              </a:spcBef>
            </a:pPr>
            <a:r>
              <a:rPr lang="en-US" sz="2400" dirty="0">
                <a:solidFill>
                  <a:schemeClr val="bg1"/>
                </a:solidFill>
              </a:rPr>
              <a:t>2.  Read, sing, and tell stories:  Use a variety of sounds, words, melodies, and rhythms to “bathe” or immerse children in language.  </a:t>
            </a:r>
          </a:p>
        </p:txBody>
      </p:sp>
    </p:spTree>
    <p:extLst>
      <p:ext uri="{BB962C8B-B14F-4D97-AF65-F5344CB8AC3E}">
        <p14:creationId xmlns:p14="http://schemas.microsoft.com/office/powerpoint/2010/main" val="3598911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person, child, indoor, young&#10;&#10;Description automatically generated">
            <a:extLst>
              <a:ext uri="{FF2B5EF4-FFF2-40B4-BE49-F238E27FC236}">
                <a16:creationId xmlns:a16="http://schemas.microsoft.com/office/drawing/2014/main" id="{833D3B94-0536-4BF4-BD95-FC4F6FE747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28" y="1874517"/>
            <a:ext cx="5497337" cy="3640459"/>
          </a:xfrm>
        </p:spPr>
      </p:pic>
      <p:pic>
        <p:nvPicPr>
          <p:cNvPr id="11" name="Content Placeholder 4" descr="A picture containing person, child, boy, sitting&#10;&#10;Description automatically generated">
            <a:extLst>
              <a:ext uri="{FF2B5EF4-FFF2-40B4-BE49-F238E27FC236}">
                <a16:creationId xmlns:a16="http://schemas.microsoft.com/office/drawing/2014/main" id="{26F8EFA9-5E24-4C60-B7CB-62D092330F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12" y="1742053"/>
            <a:ext cx="5207184" cy="3905388"/>
          </a:xfrm>
        </p:spPr>
      </p:pic>
    </p:spTree>
    <p:extLst>
      <p:ext uri="{BB962C8B-B14F-4D97-AF65-F5344CB8AC3E}">
        <p14:creationId xmlns:p14="http://schemas.microsoft.com/office/powerpoint/2010/main" val="4120540334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513</Words>
  <Application>Microsoft Office PowerPoint</Application>
  <PresentationFormat>Widescreen</PresentationFormat>
  <Paragraphs>126</Paragraphs>
  <Slides>45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Gill Sans MT</vt:lpstr>
      <vt:lpstr>Impact</vt:lpstr>
      <vt:lpstr>Badge</vt:lpstr>
      <vt:lpstr>QUALITY</vt:lpstr>
      <vt:lpstr>Quality</vt:lpstr>
      <vt:lpstr> Quality as it relates to:</vt:lpstr>
      <vt:lpstr>Quality Practices </vt:lpstr>
      <vt:lpstr>Five  Essential Practices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Does it have to have all the  Bells and Whistles to be quality?</vt:lpstr>
      <vt:lpstr>Cost of Quality </vt:lpstr>
      <vt:lpstr>1. Provide rich learning activities that build on the child’s interest. </vt:lpstr>
      <vt:lpstr>1. Provide rich learning activities that build on the child’s interest. </vt:lpstr>
      <vt:lpstr>2.  Read, sing, and tell stories</vt:lpstr>
      <vt:lpstr>2.  Read, sing, and tell stories</vt:lpstr>
      <vt:lpstr>3.  Know the stage of a child’s development…  Offer the right amount of support</vt:lpstr>
      <vt:lpstr>3.  Know the stage of a child’s development…  Offer the right amount of support</vt:lpstr>
      <vt:lpstr>4.  Create nurturing relationships</vt:lpstr>
      <vt:lpstr>4.  Create nurturing relationships</vt:lpstr>
      <vt:lpstr>5.  Back and forth turn-taking </vt:lpstr>
      <vt:lpstr>5.  Back and forth turn-taking </vt:lpstr>
      <vt:lpstr>Facility  and furnishings</vt:lpstr>
      <vt:lpstr>To Build or Not to Build  </vt:lpstr>
      <vt:lpstr>Build or Renovate</vt:lpstr>
      <vt:lpstr>Facility Options</vt:lpstr>
      <vt:lpstr>Family Child Care </vt:lpstr>
      <vt:lpstr>Child care center  stand alone</vt:lpstr>
      <vt:lpstr>Child Care center co-located</vt:lpstr>
      <vt:lpstr>Furnishings Options</vt:lpstr>
      <vt:lpstr>Facility Options</vt:lpstr>
      <vt:lpstr>Teaching Staff </vt:lpstr>
      <vt:lpstr>Teachers</vt:lpstr>
      <vt:lpstr>Who to Hire…</vt:lpstr>
      <vt:lpstr>PowerPoint Presentation</vt:lpstr>
      <vt:lpstr>Community partners</vt:lpstr>
      <vt:lpstr>PowerPoint Presentation</vt:lpstr>
      <vt:lpstr>Closing Thoughts: Quality evolves over time 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QUALITY</dc:title>
  <dc:creator>Gladys Haynes</dc:creator>
  <cp:lastModifiedBy>Duane Retzlaff</cp:lastModifiedBy>
  <cp:revision>12</cp:revision>
  <dcterms:created xsi:type="dcterms:W3CDTF">2019-09-10T18:10:45Z</dcterms:created>
  <dcterms:modified xsi:type="dcterms:W3CDTF">2019-09-23T20:17:36Z</dcterms:modified>
</cp:coreProperties>
</file>